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57"/>
  </p:notesMasterIdLst>
  <p:sldIdLst>
    <p:sldId id="2260" r:id="rId2"/>
    <p:sldId id="2487" r:id="rId3"/>
    <p:sldId id="2488" r:id="rId4"/>
    <p:sldId id="2489" r:id="rId5"/>
    <p:sldId id="2490" r:id="rId6"/>
    <p:sldId id="2491" r:id="rId7"/>
    <p:sldId id="2513" r:id="rId8"/>
    <p:sldId id="2514" r:id="rId9"/>
    <p:sldId id="2486" r:id="rId10"/>
    <p:sldId id="2433" r:id="rId11"/>
    <p:sldId id="2332" r:id="rId12"/>
    <p:sldId id="2333" r:id="rId13"/>
    <p:sldId id="2434" r:id="rId14"/>
    <p:sldId id="2435" r:id="rId15"/>
    <p:sldId id="2522" r:id="rId16"/>
    <p:sldId id="2523" r:id="rId17"/>
    <p:sldId id="2524" r:id="rId18"/>
    <p:sldId id="2525" r:id="rId19"/>
    <p:sldId id="2526" r:id="rId20"/>
    <p:sldId id="2527" r:id="rId21"/>
    <p:sldId id="2462" r:id="rId22"/>
    <p:sldId id="2492" r:id="rId23"/>
    <p:sldId id="2475" r:id="rId24"/>
    <p:sldId id="2485" r:id="rId25"/>
    <p:sldId id="2480" r:id="rId26"/>
    <p:sldId id="2476" r:id="rId27"/>
    <p:sldId id="2484" r:id="rId28"/>
    <p:sldId id="2515" r:id="rId29"/>
    <p:sldId id="2520" r:id="rId30"/>
    <p:sldId id="2521" r:id="rId31"/>
    <p:sldId id="2510" r:id="rId32"/>
    <p:sldId id="2509" r:id="rId33"/>
    <p:sldId id="2500" r:id="rId34"/>
    <p:sldId id="2393" r:id="rId35"/>
    <p:sldId id="2501" r:id="rId36"/>
    <p:sldId id="2502" r:id="rId37"/>
    <p:sldId id="2499" r:id="rId38"/>
    <p:sldId id="2503" r:id="rId39"/>
    <p:sldId id="2504" r:id="rId40"/>
    <p:sldId id="2505" r:id="rId41"/>
    <p:sldId id="2494" r:id="rId42"/>
    <p:sldId id="2493" r:id="rId43"/>
    <p:sldId id="2506" r:id="rId44"/>
    <p:sldId id="2516" r:id="rId45"/>
    <p:sldId id="2517" r:id="rId46"/>
    <p:sldId id="2497" r:id="rId47"/>
    <p:sldId id="2511" r:id="rId48"/>
    <p:sldId id="2483" r:id="rId49"/>
    <p:sldId id="2498" r:id="rId50"/>
    <p:sldId id="2507" r:id="rId51"/>
    <p:sldId id="2512" r:id="rId52"/>
    <p:sldId id="2519" r:id="rId53"/>
    <p:sldId id="2508" r:id="rId54"/>
    <p:sldId id="2518" r:id="rId55"/>
    <p:sldId id="2496" r:id="rId56"/>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ryna Yakob" initials="KY" lastIdx="1" clrIdx="0">
    <p:extLst>
      <p:ext uri="{19B8F6BF-5375-455C-9EA6-DF929625EA0E}">
        <p15:presenceInfo xmlns:p15="http://schemas.microsoft.com/office/powerpoint/2012/main" userId="Kateryna Yakob"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F8F8F8"/>
    <a:srgbClr val="FCBCC5"/>
    <a:srgbClr val="DE0000"/>
    <a:srgbClr val="A40000"/>
    <a:srgbClr val="C00000"/>
    <a:srgbClr val="F63648"/>
    <a:srgbClr val="F64455"/>
    <a:srgbClr val="F97F8B"/>
    <a:srgbClr val="FDB1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B3E3F0-5F9F-4547-8EC3-34EA6373F6DD}" v="1" dt="2023-06-13T11:53:41.654"/>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17" autoAdjust="0"/>
    <p:restoredTop sz="94674"/>
  </p:normalViewPr>
  <p:slideViewPr>
    <p:cSldViewPr snapToGrid="0" snapToObjects="1">
      <p:cViewPr varScale="1">
        <p:scale>
          <a:sx n="109" d="100"/>
          <a:sy n="109" d="100"/>
        </p:scale>
        <p:origin x="7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E8A8269-E4D0-4009-968C-E685AA9EAE96}" type="datetimeFigureOut">
              <a:rPr lang="it-IT" smtClean="0"/>
              <a:pPr/>
              <a:t>25/09/2023</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D8738FB-665D-4678-A19D-11874786B9F3}" type="slidenum">
              <a:rPr lang="it-IT" smtClean="0"/>
              <a:pPr/>
              <a:t>‹N›</a:t>
            </a:fld>
            <a:endParaRPr lang="it-IT"/>
          </a:p>
        </p:txBody>
      </p:sp>
    </p:spTree>
    <p:extLst>
      <p:ext uri="{BB962C8B-B14F-4D97-AF65-F5344CB8AC3E}">
        <p14:creationId xmlns:p14="http://schemas.microsoft.com/office/powerpoint/2010/main" val="1897479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D29DDB-B3A8-BF4D-9CC5-B0EF87BEE057}"/>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D377944-91B9-6949-A5FC-0C1BD0CF8156}"/>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00274DC-9B03-E642-ACB3-7FE2F29B5C62}"/>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5" name="Segnaposto piè di pagina 4">
            <a:extLst>
              <a:ext uri="{FF2B5EF4-FFF2-40B4-BE49-F238E27FC236}">
                <a16:creationId xmlns:a16="http://schemas.microsoft.com/office/drawing/2014/main" id="{5AEA9F6C-DE65-D741-B7C3-FE0A362F5DB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4190D417-37C2-8440-8D4F-A2266F46DF4E}"/>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1379942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4BEC61F-C21C-AC49-AA19-D05FC68223CB}"/>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AF3613C-97D4-B744-BAC0-BBCFC39CB594}"/>
              </a:ext>
            </a:extLst>
          </p:cNvPr>
          <p:cNvSpPr>
            <a:spLocks noGrp="1"/>
          </p:cNvSpPr>
          <p:nvPr>
            <p:ph type="body" orient="vert" idx="1"/>
          </p:nvPr>
        </p:nvSpPr>
        <p:spPr>
          <a:xfrm>
            <a:off x="838200" y="1825625"/>
            <a:ext cx="10515600" cy="43513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D063361-C326-024E-A9FD-166A5844AE4D}"/>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5" name="Segnaposto piè di pagina 4">
            <a:extLst>
              <a:ext uri="{FF2B5EF4-FFF2-40B4-BE49-F238E27FC236}">
                <a16:creationId xmlns:a16="http://schemas.microsoft.com/office/drawing/2014/main" id="{014BAA94-33B2-8E40-A4DB-5E4F708ADE7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28050627-3125-9447-9913-347A5B32D802}"/>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1072738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184A631-29F0-5941-89B9-DF0DA9B9FEF5}"/>
              </a:ext>
            </a:extLst>
          </p:cNvPr>
          <p:cNvSpPr>
            <a:spLocks noGrp="1"/>
          </p:cNvSpPr>
          <p:nvPr>
            <p:ph type="title" orient="vert"/>
          </p:nvPr>
        </p:nvSpPr>
        <p:spPr>
          <a:xfrm>
            <a:off x="8724900" y="365125"/>
            <a:ext cx="2628900" cy="5811838"/>
          </a:xfrm>
          <a:prstGeom prst="rect">
            <a:avLst/>
          </a:prstGeo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8B03920-DB3E-2F46-B8CD-046171A55FD6}"/>
              </a:ext>
            </a:extLst>
          </p:cNvPr>
          <p:cNvSpPr>
            <a:spLocks noGrp="1"/>
          </p:cNvSpPr>
          <p:nvPr>
            <p:ph type="body" orient="vert" idx="1"/>
          </p:nvPr>
        </p:nvSpPr>
        <p:spPr>
          <a:xfrm>
            <a:off x="838200"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6B9EFB5-ED23-8E46-84F3-4478AF19E1FF}"/>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5" name="Segnaposto piè di pagina 4">
            <a:extLst>
              <a:ext uri="{FF2B5EF4-FFF2-40B4-BE49-F238E27FC236}">
                <a16:creationId xmlns:a16="http://schemas.microsoft.com/office/drawing/2014/main" id="{9063FDA6-8F4C-3545-97CD-8906357886D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FE0B4C4B-C1CA-3149-A883-A3A86D1E0419}"/>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2149435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8A7695-BE41-4645-A667-F420AE56CFF2}"/>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6137189-6007-3C47-A382-2855B86A5FDC}"/>
              </a:ext>
            </a:extLst>
          </p:cNvPr>
          <p:cNvSpPr>
            <a:spLocks noGrp="1"/>
          </p:cNvSpPr>
          <p:nvPr>
            <p:ph idx="1"/>
          </p:nvPr>
        </p:nvSpPr>
        <p:spPr>
          <a:xfrm>
            <a:off x="838200" y="1825625"/>
            <a:ext cx="10515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6606CE0-5DF2-EC48-8778-43F9C9E5BD8C}"/>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5" name="Segnaposto piè di pagina 4">
            <a:extLst>
              <a:ext uri="{FF2B5EF4-FFF2-40B4-BE49-F238E27FC236}">
                <a16:creationId xmlns:a16="http://schemas.microsoft.com/office/drawing/2014/main" id="{3C182C0D-7082-D14F-96BF-098081E582E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DA84A43F-656C-0149-9A32-125BE5BB7901}"/>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530722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A15E33-04B3-A54B-8A3B-5033705F56DF}"/>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99042260-DDDA-354B-B8D0-D30CCCEFD8FD}"/>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14B7021B-DC3F-4C43-9412-DEB30201EA01}"/>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5" name="Segnaposto piè di pagina 4">
            <a:extLst>
              <a:ext uri="{FF2B5EF4-FFF2-40B4-BE49-F238E27FC236}">
                <a16:creationId xmlns:a16="http://schemas.microsoft.com/office/drawing/2014/main" id="{FE07D0C5-97BE-E14F-96AB-E62B85CA133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BA27FB4B-B1F1-804A-ABD1-DC3C62116468}"/>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3730935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0F893D-1E27-0041-95B6-952520AB02C9}"/>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7E5C09B-B16E-7743-9691-FF6878D737B1}"/>
              </a:ext>
            </a:extLst>
          </p:cNvPr>
          <p:cNvSpPr>
            <a:spLocks noGrp="1"/>
          </p:cNvSpPr>
          <p:nvPr>
            <p:ph sz="half" idx="1"/>
          </p:nvPr>
        </p:nvSpPr>
        <p:spPr>
          <a:xfrm>
            <a:off x="838200"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97F0BD6-8074-034F-85C4-35EF1326398E}"/>
              </a:ext>
            </a:extLst>
          </p:cNvPr>
          <p:cNvSpPr>
            <a:spLocks noGrp="1"/>
          </p:cNvSpPr>
          <p:nvPr>
            <p:ph sz="half" idx="2"/>
          </p:nvPr>
        </p:nvSpPr>
        <p:spPr>
          <a:xfrm>
            <a:off x="6172200"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D29FF01A-3A71-9E49-94A6-3F2B8DACF3D7}"/>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6" name="Segnaposto piè di pagina 5">
            <a:extLst>
              <a:ext uri="{FF2B5EF4-FFF2-40B4-BE49-F238E27FC236}">
                <a16:creationId xmlns:a16="http://schemas.microsoft.com/office/drawing/2014/main" id="{15477C68-94F3-A042-B0F3-5E3CA468CD1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46F43116-1DE6-6F48-9C14-EDE11CE1C6DA}"/>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2486176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39D16A-7171-C740-A5F4-BF44EF99995F}"/>
              </a:ext>
            </a:extLst>
          </p:cNvPr>
          <p:cNvSpPr>
            <a:spLocks noGrp="1"/>
          </p:cNvSpPr>
          <p:nvPr>
            <p:ph type="title"/>
          </p:nvPr>
        </p:nvSpPr>
        <p:spPr>
          <a:xfrm>
            <a:off x="839788" y="365125"/>
            <a:ext cx="10515600" cy="1325563"/>
          </a:xfrm>
          <a:prstGeom prst="rect">
            <a:avLst/>
          </a:prstGeo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39D4550-B147-6F41-89CF-90BE2F55932D}"/>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49BDF096-88D7-F646-9C69-2297D041092E}"/>
              </a:ext>
            </a:extLst>
          </p:cNvPr>
          <p:cNvSpPr>
            <a:spLocks noGrp="1"/>
          </p:cNvSpPr>
          <p:nvPr>
            <p:ph sz="half" idx="2"/>
          </p:nvPr>
        </p:nvSpPr>
        <p:spPr>
          <a:xfrm>
            <a:off x="839788" y="2505075"/>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7CC2E85-0C50-DD4C-B778-328B8B8D9EB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A4EDD98-EBA1-C040-89F6-71525CB34BFD}"/>
              </a:ext>
            </a:extLst>
          </p:cNvPr>
          <p:cNvSpPr>
            <a:spLocks noGrp="1"/>
          </p:cNvSpPr>
          <p:nvPr>
            <p:ph sz="quarter" idx="4"/>
          </p:nvPr>
        </p:nvSpPr>
        <p:spPr>
          <a:xfrm>
            <a:off x="6172200" y="2505075"/>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428DE43-2068-EB44-9582-DCC19F99C0F8}"/>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8" name="Segnaposto piè di pagina 7">
            <a:extLst>
              <a:ext uri="{FF2B5EF4-FFF2-40B4-BE49-F238E27FC236}">
                <a16:creationId xmlns:a16="http://schemas.microsoft.com/office/drawing/2014/main" id="{386B2097-D227-FF48-A59F-B307CA0B600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egnaposto numero diapositiva 8">
            <a:extLst>
              <a:ext uri="{FF2B5EF4-FFF2-40B4-BE49-F238E27FC236}">
                <a16:creationId xmlns:a16="http://schemas.microsoft.com/office/drawing/2014/main" id="{08A31264-B109-694A-9507-45B66231FFD0}"/>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631316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4B1522-55DF-454E-A8F6-460B5A0CFA76}"/>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CC9E51C8-368E-604C-92FC-656186A0DDFF}"/>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4" name="Segnaposto piè di pagina 3">
            <a:extLst>
              <a:ext uri="{FF2B5EF4-FFF2-40B4-BE49-F238E27FC236}">
                <a16:creationId xmlns:a16="http://schemas.microsoft.com/office/drawing/2014/main" id="{54D6BC23-957D-3C40-8AA6-397D1107290F}"/>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egnaposto numero diapositiva 4">
            <a:extLst>
              <a:ext uri="{FF2B5EF4-FFF2-40B4-BE49-F238E27FC236}">
                <a16:creationId xmlns:a16="http://schemas.microsoft.com/office/drawing/2014/main" id="{44D1AF00-0098-4A42-91C3-1970374337A8}"/>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1543519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5749938-B2F5-5B48-81C6-23052479C3CD}"/>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3" name="Segnaposto piè di pagina 2">
            <a:extLst>
              <a:ext uri="{FF2B5EF4-FFF2-40B4-BE49-F238E27FC236}">
                <a16:creationId xmlns:a16="http://schemas.microsoft.com/office/drawing/2014/main" id="{A53D88C6-CF58-AA45-9FA8-45464702C1D2}"/>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egnaposto numero diapositiva 3">
            <a:extLst>
              <a:ext uri="{FF2B5EF4-FFF2-40B4-BE49-F238E27FC236}">
                <a16:creationId xmlns:a16="http://schemas.microsoft.com/office/drawing/2014/main" id="{7B4B83DC-4980-4B4A-ADEA-0BE61C3DC254}"/>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4145408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E8992D-0DB6-5E49-91E4-05B55670568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6FDB429-7992-9D4D-B792-5BBA9C4AC64C}"/>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C4B75B0-84F7-0944-BFA7-B6B14C3F18D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8429E67-55F7-7445-8839-9196BD8F7910}"/>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6" name="Segnaposto piè di pagina 5">
            <a:extLst>
              <a:ext uri="{FF2B5EF4-FFF2-40B4-BE49-F238E27FC236}">
                <a16:creationId xmlns:a16="http://schemas.microsoft.com/office/drawing/2014/main" id="{8E405810-C4A8-3A48-93FE-783ED6E2E13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1CE78E94-A4AA-9A4B-8666-CBA43CE73689}"/>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2484293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0ED37B-4496-1949-AFB5-9BA9C35F286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B6B5AB48-E69F-D84E-97CA-E86F588A2256}"/>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p>
        </p:txBody>
      </p:sp>
      <p:sp>
        <p:nvSpPr>
          <p:cNvPr id="4" name="Segnaposto testo 3">
            <a:extLst>
              <a:ext uri="{FF2B5EF4-FFF2-40B4-BE49-F238E27FC236}">
                <a16:creationId xmlns:a16="http://schemas.microsoft.com/office/drawing/2014/main" id="{AD6269B4-87A6-184C-8F35-B0534009BB9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2FEB319-22B2-EC42-94AB-E2D4B8FD42F1}"/>
              </a:ext>
            </a:extLst>
          </p:cNvPr>
          <p:cNvSpPr>
            <a:spLocks noGrp="1"/>
          </p:cNvSpPr>
          <p:nvPr>
            <p:ph type="dt" sz="half" idx="10"/>
          </p:nvPr>
        </p:nvSpPr>
        <p:spPr>
          <a:xfrm>
            <a:off x="838200" y="6356350"/>
            <a:ext cx="2743200" cy="365125"/>
          </a:xfrm>
          <a:prstGeom prst="rect">
            <a:avLst/>
          </a:prstGeom>
        </p:spPr>
        <p:txBody>
          <a:bodyPr/>
          <a:lstStyle/>
          <a:p>
            <a:fld id="{2098AD41-5FEE-0341-8259-24CF96706AE0}" type="datetimeFigureOut">
              <a:rPr lang="it-IT" smtClean="0"/>
              <a:pPr/>
              <a:t>25/09/2023</a:t>
            </a:fld>
            <a:endParaRPr lang="it-IT"/>
          </a:p>
        </p:txBody>
      </p:sp>
      <p:sp>
        <p:nvSpPr>
          <p:cNvPr id="6" name="Segnaposto piè di pagina 5">
            <a:extLst>
              <a:ext uri="{FF2B5EF4-FFF2-40B4-BE49-F238E27FC236}">
                <a16:creationId xmlns:a16="http://schemas.microsoft.com/office/drawing/2014/main" id="{218A4652-0606-9349-BF6F-EA1B0199E6B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AEAB39DE-55BB-BD40-B67F-D0A48023E339}"/>
              </a:ext>
            </a:extLst>
          </p:cNvPr>
          <p:cNvSpPr>
            <a:spLocks noGrp="1"/>
          </p:cNvSpPr>
          <p:nvPr>
            <p:ph type="sldNum" sz="quarter" idx="12"/>
          </p:nvPr>
        </p:nvSpPr>
        <p:spPr>
          <a:xfrm>
            <a:off x="8610600" y="6356350"/>
            <a:ext cx="2743200" cy="365125"/>
          </a:xfrm>
          <a:prstGeom prst="rect">
            <a:avLst/>
          </a:prstGeom>
        </p:spPr>
        <p:txBody>
          <a:bodyPr/>
          <a:lstStyle/>
          <a:p>
            <a:fld id="{5D9141FE-893A-5942-BED3-89F8CD94BC65}" type="slidenum">
              <a:rPr lang="it-IT" smtClean="0"/>
              <a:pPr/>
              <a:t>‹N›</a:t>
            </a:fld>
            <a:endParaRPr lang="it-IT"/>
          </a:p>
        </p:txBody>
      </p:sp>
    </p:spTree>
    <p:extLst>
      <p:ext uri="{BB962C8B-B14F-4D97-AF65-F5344CB8AC3E}">
        <p14:creationId xmlns:p14="http://schemas.microsoft.com/office/powerpoint/2010/main" val="694053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F9753CE1-655E-6346-B451-8DBABA4B355B}"/>
              </a:ext>
            </a:extLst>
          </p:cNvPr>
          <p:cNvPicPr>
            <a:picLocks noChangeAspect="1"/>
          </p:cNvPicPr>
          <p:nvPr userDrawn="1"/>
        </p:nvPicPr>
        <p:blipFill>
          <a:blip r:embed="rId13"/>
          <a:stretch>
            <a:fillRect/>
          </a:stretch>
        </p:blipFill>
        <p:spPr>
          <a:xfrm>
            <a:off x="0" y="0"/>
            <a:ext cx="12192000" cy="6858000"/>
          </a:xfrm>
          <a:prstGeom prst="rect">
            <a:avLst/>
          </a:prstGeom>
        </p:spPr>
      </p:pic>
    </p:spTree>
    <p:extLst>
      <p:ext uri="{BB962C8B-B14F-4D97-AF65-F5344CB8AC3E}">
        <p14:creationId xmlns:p14="http://schemas.microsoft.com/office/powerpoint/2010/main" val="585733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AC3EB304-CDB4-6049-B905-A823A8E568F8}"/>
              </a:ext>
            </a:extLst>
          </p:cNvPr>
          <p:cNvPicPr>
            <a:picLocks noChangeAspect="1"/>
          </p:cNvPicPr>
          <p:nvPr/>
        </p:nvPicPr>
        <p:blipFill>
          <a:blip r:embed="rId2"/>
          <a:stretch>
            <a:fillRect/>
          </a:stretch>
        </p:blipFill>
        <p:spPr>
          <a:xfrm>
            <a:off x="0" y="0"/>
            <a:ext cx="12260094" cy="6896303"/>
          </a:xfrm>
          <a:prstGeom prst="rect">
            <a:avLst/>
          </a:prstGeom>
        </p:spPr>
      </p:pic>
      <p:pic>
        <p:nvPicPr>
          <p:cNvPr id="3" name="Immagine 2">
            <a:extLst>
              <a:ext uri="{FF2B5EF4-FFF2-40B4-BE49-F238E27FC236}">
                <a16:creationId xmlns:a16="http://schemas.microsoft.com/office/drawing/2014/main" id="{52D9C4F2-911F-455B-948D-D84CB7071703}"/>
              </a:ext>
            </a:extLst>
          </p:cNvPr>
          <p:cNvPicPr>
            <a:picLocks noChangeAspect="1"/>
          </p:cNvPicPr>
          <p:nvPr/>
        </p:nvPicPr>
        <p:blipFill>
          <a:blip r:embed="rId3"/>
          <a:stretch>
            <a:fillRect/>
          </a:stretch>
        </p:blipFill>
        <p:spPr>
          <a:xfrm>
            <a:off x="31531" y="0"/>
            <a:ext cx="12260094" cy="6277637"/>
          </a:xfrm>
          <a:prstGeom prst="rect">
            <a:avLst/>
          </a:prstGeom>
        </p:spPr>
      </p:pic>
      <p:sp>
        <p:nvSpPr>
          <p:cNvPr id="7" name="Sottotitolo 2">
            <a:extLst>
              <a:ext uri="{FF2B5EF4-FFF2-40B4-BE49-F238E27FC236}">
                <a16:creationId xmlns:a16="http://schemas.microsoft.com/office/drawing/2014/main" id="{08844FEF-9CD4-42FC-832F-219520B792D9}"/>
              </a:ext>
            </a:extLst>
          </p:cNvPr>
          <p:cNvSpPr txBox="1">
            <a:spLocks noGrp="1"/>
          </p:cNvSpPr>
          <p:nvPr>
            <p:ph type="subTitle" idx="1"/>
          </p:nvPr>
        </p:nvSpPr>
        <p:spPr>
          <a:xfrm>
            <a:off x="1862846" y="5924675"/>
            <a:ext cx="8534400" cy="933325"/>
          </a:xfrm>
        </p:spPr>
        <p:txBody>
          <a:bodyPr>
            <a:normAutofit/>
          </a:bodyPr>
          <a:lstStyle/>
          <a:p>
            <a:pPr eaLnBrk="1" hangingPunct="1">
              <a:defRPr/>
            </a:pPr>
            <a:r>
              <a:rPr lang="it-IT" dirty="0">
                <a:solidFill>
                  <a:schemeClr val="tx1">
                    <a:lumMod val="85000"/>
                    <a:lumOff val="15000"/>
                  </a:schemeClr>
                </a:solidFill>
                <a:cs typeface="Arial" panose="020B0604020202020204" pitchFamily="34" charset="0"/>
              </a:rPr>
              <a:t>Webinar di aggiornamento</a:t>
            </a:r>
          </a:p>
          <a:p>
            <a:pPr eaLnBrk="1" hangingPunct="1">
              <a:defRPr/>
            </a:pPr>
            <a:r>
              <a:rPr lang="it-IT" sz="1000" dirty="0">
                <a:solidFill>
                  <a:schemeClr val="tx1">
                    <a:lumMod val="85000"/>
                    <a:lumOff val="15000"/>
                  </a:schemeClr>
                </a:solidFill>
                <a:cs typeface="Arial" panose="020B0604020202020204" pitchFamily="34" charset="0"/>
              </a:rPr>
              <a:t>Documento protetto da diritto di autore. Non è divulgabile in alcun modo ma fornito in utilizzo ai partecipanti al Convegno</a:t>
            </a:r>
          </a:p>
        </p:txBody>
      </p:sp>
      <p:sp>
        <p:nvSpPr>
          <p:cNvPr id="13" name="Text Box 51">
            <a:extLst>
              <a:ext uri="{FF2B5EF4-FFF2-40B4-BE49-F238E27FC236}">
                <a16:creationId xmlns:a16="http://schemas.microsoft.com/office/drawing/2014/main" id="{9069050C-8D86-4626-923C-E6B2BECFD4EF}"/>
              </a:ext>
            </a:extLst>
          </p:cNvPr>
          <p:cNvSpPr txBox="1">
            <a:spLocks noChangeArrowheads="1"/>
          </p:cNvSpPr>
          <p:nvPr/>
        </p:nvSpPr>
        <p:spPr bwMode="auto">
          <a:xfrm>
            <a:off x="1186748" y="2720639"/>
            <a:ext cx="9886596" cy="1477328"/>
          </a:xfrm>
          <a:prstGeom prst="rect">
            <a:avLst/>
          </a:prstGeom>
          <a:noFill/>
          <a:ln>
            <a:noFill/>
          </a:ln>
          <a:effectLst/>
          <a:extLst>
            <a:ext uri="{909E8E84-426E-40DD-AFC4-6F175D3DCCD1}">
              <a14:hiddenFill xmlns:a14="http://schemas.microsoft.com/office/drawing/2010/main">
                <a:solidFill>
                  <a:srgbClr val="D9FFFF"/>
                </a:solidFill>
              </a14:hiddenFill>
            </a:ext>
            <a:ext uri="{91240B29-F687-4F45-9708-019B960494DF}">
              <a14:hiddenLine xmlns:a14="http://schemas.microsoft.com/office/drawing/2010/main" w="57150">
                <a:solidFill>
                  <a:schemeClr val="bg1"/>
                </a:solidFill>
                <a:miter lim="800000"/>
                <a:headEnd/>
                <a:tailEnd/>
              </a14:hiddenLine>
            </a:ext>
            <a:ext uri="{AF507438-7753-43E0-B8FC-AC1667EBCBE1}">
              <a14:hiddenEffects xmlns:a14="http://schemas.microsoft.com/office/drawing/2010/main">
                <a:effectLst>
                  <a:outerShdw dist="17961" dir="2700000" algn="ctr" rotWithShape="0">
                    <a:srgbClr val="A42520"/>
                  </a:outerShdw>
                </a:effectLst>
              </a14:hiddenEffects>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buNone/>
            </a:pPr>
            <a:r>
              <a:rPr lang="it-IT" sz="4800" b="1" i="1" dirty="0">
                <a:solidFill>
                  <a:schemeClr val="tx1">
                    <a:lumMod val="85000"/>
                    <a:lumOff val="15000"/>
                  </a:schemeClr>
                </a:solidFill>
                <a:latin typeface="+mn-lt"/>
              </a:rPr>
              <a:t>Le novità della conversione in legge </a:t>
            </a:r>
            <a:br>
              <a:rPr lang="it-IT" sz="4800" b="1" i="1" dirty="0">
                <a:solidFill>
                  <a:schemeClr val="tx1">
                    <a:lumMod val="85000"/>
                    <a:lumOff val="15000"/>
                  </a:schemeClr>
                </a:solidFill>
                <a:latin typeface="+mn-lt"/>
              </a:rPr>
            </a:br>
            <a:r>
              <a:rPr lang="it-IT" sz="4800" b="1" i="1" dirty="0">
                <a:solidFill>
                  <a:schemeClr val="tx1">
                    <a:lumMod val="85000"/>
                    <a:lumOff val="15000"/>
                  </a:schemeClr>
                </a:solidFill>
                <a:latin typeface="+mn-lt"/>
              </a:rPr>
              <a:t>del DL Lavoro</a:t>
            </a:r>
          </a:p>
        </p:txBody>
      </p:sp>
      <p:sp>
        <p:nvSpPr>
          <p:cNvPr id="14" name="Datumsplatzhalter 2">
            <a:extLst>
              <a:ext uri="{FF2B5EF4-FFF2-40B4-BE49-F238E27FC236}">
                <a16:creationId xmlns:a16="http://schemas.microsoft.com/office/drawing/2014/main" id="{E22A08B1-9F3C-4BFB-8C3B-1EAEDE5084F2}"/>
              </a:ext>
            </a:extLst>
          </p:cNvPr>
          <p:cNvSpPr>
            <a:spLocks noGrp="1"/>
          </p:cNvSpPr>
          <p:nvPr>
            <p:ph type="dt" sz="half" idx="10"/>
          </p:nvPr>
        </p:nvSpPr>
        <p:spPr>
          <a:xfrm>
            <a:off x="3603129" y="5298144"/>
            <a:ext cx="5053835" cy="979493"/>
          </a:xfrm>
        </p:spPr>
        <p:txBody>
          <a:bodyPr/>
          <a:lstStyle/>
          <a:p>
            <a:pPr algn="ctr">
              <a:defRPr/>
            </a:pPr>
            <a:r>
              <a:rPr lang="it-IT" sz="1800" b="1" dirty="0">
                <a:solidFill>
                  <a:schemeClr val="tx1">
                    <a:lumMod val="85000"/>
                    <a:lumOff val="15000"/>
                  </a:schemeClr>
                </a:solidFill>
                <a:cs typeface="Arial" panose="020B0604020202020204" pitchFamily="34" charset="0"/>
              </a:rPr>
              <a:t>Roma, 25</a:t>
            </a:r>
            <a:r>
              <a:rPr lang="it-IT" b="1" dirty="0">
                <a:solidFill>
                  <a:schemeClr val="tx1">
                    <a:lumMod val="85000"/>
                    <a:lumOff val="15000"/>
                  </a:schemeClr>
                </a:solidFill>
                <a:cs typeface="Arial" panose="020B0604020202020204" pitchFamily="34" charset="0"/>
              </a:rPr>
              <a:t> settembre </a:t>
            </a:r>
            <a:r>
              <a:rPr lang="it-IT" sz="1800" b="1" dirty="0">
                <a:solidFill>
                  <a:schemeClr val="tx1">
                    <a:lumMod val="85000"/>
                    <a:lumOff val="15000"/>
                  </a:schemeClr>
                </a:solidFill>
                <a:cs typeface="Arial" panose="020B0604020202020204" pitchFamily="34" charset="0"/>
              </a:rPr>
              <a:t>2023</a:t>
            </a:r>
          </a:p>
        </p:txBody>
      </p:sp>
      <p:pic>
        <p:nvPicPr>
          <p:cNvPr id="15" name="LOGOMARCHIO DE FUSCO PER CARTA INTESTATA.pdf">
            <a:extLst>
              <a:ext uri="{FF2B5EF4-FFF2-40B4-BE49-F238E27FC236}">
                <a16:creationId xmlns:a16="http://schemas.microsoft.com/office/drawing/2014/main" id="{E8EAA3AA-D3DA-4A22-9CF6-4734D9CFA387}"/>
              </a:ext>
            </a:extLst>
          </p:cNvPr>
          <p:cNvPicPr/>
          <p:nvPr/>
        </p:nvPicPr>
        <p:blipFill>
          <a:blip r:embed="rId4">
            <a:extLst>
              <a:ext uri="{28A0092B-C50C-407E-A947-70E740481C1C}">
                <a14:useLocalDpi xmlns:a14="http://schemas.microsoft.com/office/drawing/2010/main" val="0"/>
              </a:ext>
            </a:extLst>
          </a:blip>
          <a:stretch>
            <a:fillRect/>
          </a:stretch>
        </p:blipFill>
        <p:spPr>
          <a:xfrm>
            <a:off x="7520907" y="993931"/>
            <a:ext cx="3057755" cy="1367119"/>
          </a:xfrm>
          <a:prstGeom prst="rect">
            <a:avLst/>
          </a:prstGeom>
        </p:spPr>
      </p:pic>
      <p:pic>
        <p:nvPicPr>
          <p:cNvPr id="2" name="Immagine 1">
            <a:extLst>
              <a:ext uri="{FF2B5EF4-FFF2-40B4-BE49-F238E27FC236}">
                <a16:creationId xmlns:a16="http://schemas.microsoft.com/office/drawing/2014/main" id="{E7E86FF3-7F4A-84FE-56C1-ADC1E29CC65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26726" y="993931"/>
            <a:ext cx="1376403" cy="1376403"/>
          </a:xfrm>
          <a:prstGeom prst="rect">
            <a:avLst/>
          </a:prstGeom>
        </p:spPr>
      </p:pic>
    </p:spTree>
    <p:extLst>
      <p:ext uri="{BB962C8B-B14F-4D97-AF65-F5344CB8AC3E}">
        <p14:creationId xmlns:p14="http://schemas.microsoft.com/office/powerpoint/2010/main" val="19377459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2543492"/>
            <a:ext cx="12191999" cy="1771015"/>
          </a:xfrm>
        </p:spPr>
        <p:txBody>
          <a:bodyPr/>
          <a:lstStyle/>
          <a:p>
            <a:pPr algn="ctr">
              <a:buNone/>
            </a:pPr>
            <a:br>
              <a:rPr lang="it-IT" b="1" dirty="0"/>
            </a:br>
            <a:r>
              <a:rPr lang="it-IT" sz="8800" b="1" dirty="0"/>
              <a:t>Trattenimento in servizio</a:t>
            </a:r>
            <a:endParaRPr lang="it-IT" sz="10000" b="1" dirty="0"/>
          </a:p>
        </p:txBody>
      </p:sp>
      <p:sp>
        <p:nvSpPr>
          <p:cNvPr id="4" name="Segnaposto numero diapositiva 3">
            <a:extLst>
              <a:ext uri="{FF2B5EF4-FFF2-40B4-BE49-F238E27FC236}">
                <a16:creationId xmlns:a16="http://schemas.microsoft.com/office/drawing/2014/main" id="{00A73329-528D-4891-B74A-164A1A2B3FBF}"/>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10</a:t>
            </a:fld>
            <a:endParaRPr lang="it-IT" dirty="0">
              <a:solidFill>
                <a:prstClr val="black">
                  <a:tint val="75000"/>
                </a:prstClr>
              </a:solidFill>
            </a:endParaRPr>
          </a:p>
        </p:txBody>
      </p:sp>
    </p:spTree>
    <p:extLst>
      <p:ext uri="{BB962C8B-B14F-4D97-AF65-F5344CB8AC3E}">
        <p14:creationId xmlns:p14="http://schemas.microsoft.com/office/powerpoint/2010/main" val="502259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Quota 103 – sintesi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11</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2419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0" fontAlgn="base" latinLnBrk="0" hangingPunct="0">
              <a:spcBef>
                <a:spcPts val="466"/>
              </a:spcBef>
              <a:spcAft>
                <a:spcPct val="0"/>
              </a:spcAft>
              <a:buClrTx/>
              <a:buSzTx/>
              <a:buFontTx/>
              <a:buNone/>
              <a:tabLst/>
              <a:defRPr/>
            </a:pPr>
            <a:r>
              <a:rPr kumimoji="0" lang="it-IT" b="1"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rPr>
              <a:t>Pensione anticipata flessibile </a:t>
            </a:r>
            <a:r>
              <a:rPr kumimoji="0" lang="it-IT" sz="2400" b="1"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rPr>
              <a:t>– domande dal 21/02 (INPS, msg. 754/2023)</a:t>
            </a:r>
            <a:endParaRPr kumimoji="0" lang="it-IT" sz="2400" b="0"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endParaRPr>
          </a:p>
          <a:p>
            <a:pPr marL="342900" marR="0" lvl="0" indent="-342900" algn="just" defTabSz="914400" rtl="0" eaLnBrk="0" fontAlgn="base" latinLnBrk="0" hangingPunct="0">
              <a:spcBef>
                <a:spcPts val="466"/>
              </a:spcBef>
              <a:spcAft>
                <a:spcPct val="0"/>
              </a:spcAft>
              <a:buClrTx/>
              <a:buSzTx/>
              <a:buFont typeface="Wingdings" panose="05000000000000000000" pitchFamily="2" charset="2"/>
              <a:buChar char="Ø"/>
              <a:tabLst/>
              <a:defRPr/>
            </a:pPr>
            <a:r>
              <a:rPr kumimoji="0" lang="it-IT" sz="2400" b="0"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rPr>
              <a:t>Alternativa alle ipotesi in cui è riconosciuto il diritto alla pensione anticipata;</a:t>
            </a:r>
          </a:p>
          <a:p>
            <a:pPr marL="342900" marR="0" lvl="0" indent="-342900" algn="just" defTabSz="914400" rtl="0" eaLnBrk="0" fontAlgn="base" latinLnBrk="0" hangingPunct="0">
              <a:spcBef>
                <a:spcPts val="466"/>
              </a:spcBef>
              <a:spcAft>
                <a:spcPct val="0"/>
              </a:spcAft>
              <a:buClrTx/>
              <a:buSzTx/>
              <a:buFont typeface="Wingdings" panose="05000000000000000000" pitchFamily="2" charset="2"/>
              <a:buChar char="Ø"/>
              <a:tabLst/>
              <a:defRPr/>
            </a:pPr>
            <a:r>
              <a:rPr kumimoji="0" lang="it-IT" sz="2400" b="0"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rPr>
              <a:t>Requisiti minimi 62 anni di età + 41 anni di anzianità contributiva (cd. quota 103); </a:t>
            </a:r>
          </a:p>
          <a:p>
            <a:pPr marL="342900" marR="0" lvl="0" indent="-342900" algn="just" defTabSz="914400" rtl="0" eaLnBrk="0" fontAlgn="base" latinLnBrk="0" hangingPunct="0">
              <a:spcBef>
                <a:spcPts val="466"/>
              </a:spcBef>
              <a:spcAft>
                <a:spcPct val="0"/>
              </a:spcAft>
              <a:buClrTx/>
              <a:buSzTx/>
              <a:buFont typeface="Wingdings" panose="05000000000000000000" pitchFamily="2" charset="2"/>
              <a:buChar char="Ø"/>
              <a:tabLst/>
              <a:defRPr/>
            </a:pPr>
            <a:r>
              <a:rPr kumimoji="0" lang="it-IT" sz="2400" b="0"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rPr>
              <a:t>sperimentale per il 2023, con possibilità di esercizio anche dopo;</a:t>
            </a:r>
          </a:p>
          <a:p>
            <a:pPr marL="342900" marR="0" lvl="0" indent="-342900" algn="just" defTabSz="914400" rtl="0" eaLnBrk="0" fontAlgn="base" latinLnBrk="0" hangingPunct="0">
              <a:spcBef>
                <a:spcPts val="466"/>
              </a:spcBef>
              <a:spcAft>
                <a:spcPct val="0"/>
              </a:spcAft>
              <a:buClrTx/>
              <a:buSzTx/>
              <a:buFont typeface="Wingdings" panose="05000000000000000000" pitchFamily="2" charset="2"/>
              <a:buChar char="Ø"/>
              <a:tabLst/>
              <a:defRPr/>
            </a:pPr>
            <a:r>
              <a:rPr kumimoji="0" lang="it-IT" sz="2400" b="0"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rPr>
              <a:t>tetto pari a 5 volte il trattamento minimo, criteri di calcolo ordinari dal mese successivo al compimento di 67 anni (salvi casi specifici);</a:t>
            </a:r>
          </a:p>
          <a:p>
            <a:pPr marL="342900" marR="0" lvl="0" indent="-342900" algn="just" defTabSz="914400" rtl="0" eaLnBrk="0" fontAlgn="base" latinLnBrk="0" hangingPunct="0">
              <a:spcBef>
                <a:spcPts val="466"/>
              </a:spcBef>
              <a:spcAft>
                <a:spcPct val="0"/>
              </a:spcAft>
              <a:buClrTx/>
              <a:buSzTx/>
              <a:buFont typeface="Wingdings" panose="05000000000000000000" pitchFamily="2" charset="2"/>
              <a:buChar char="Ø"/>
              <a:tabLst/>
              <a:defRPr/>
            </a:pPr>
            <a:r>
              <a:rPr kumimoji="0" lang="it-IT" sz="2400" b="0"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rPr>
              <a:t>cumulo fra più gestioni previdenziali INPS (dal 1° luglio 2022 anche INPGI); </a:t>
            </a:r>
          </a:p>
          <a:p>
            <a:pPr marL="342900" marR="0" lvl="0" indent="-342900" algn="just" defTabSz="914400" rtl="0" eaLnBrk="0" fontAlgn="base" latinLnBrk="0" hangingPunct="0">
              <a:spcBef>
                <a:spcPts val="466"/>
              </a:spcBef>
              <a:spcAft>
                <a:spcPct val="0"/>
              </a:spcAft>
              <a:buClrTx/>
              <a:buSzTx/>
              <a:buFont typeface="Wingdings" panose="05000000000000000000" pitchFamily="2" charset="2"/>
              <a:buChar char="Ø"/>
              <a:tabLst/>
              <a:defRPr/>
            </a:pPr>
            <a:r>
              <a:rPr kumimoji="0" lang="it-IT" sz="2400" b="0" i="0" u="none" strike="noStrike" kern="1200" cap="none" spc="0" normalizeH="0" baseline="0" noProof="0" dirty="0">
                <a:ln>
                  <a:noFill/>
                </a:ln>
                <a:solidFill>
                  <a:srgbClr val="000000"/>
                </a:solidFill>
                <a:effectLst/>
                <a:uLnTx/>
                <a:uFillTx/>
                <a:ea typeface="MS PGothic" panose="020B0600070205080204" pitchFamily="34" charset="-128"/>
                <a:cs typeface="Arial" panose="020B0604020202020204" pitchFamily="34" charset="0"/>
              </a:rPr>
              <a:t>dalla decorrenza del trattamento divieto lavoro ad eccezione lavoro autonomo occasionale fino a € 5.000 annui.</a:t>
            </a:r>
          </a:p>
        </p:txBody>
      </p:sp>
      <p:pic>
        <p:nvPicPr>
          <p:cNvPr id="2" name="Immagine 1">
            <a:extLst>
              <a:ext uri="{FF2B5EF4-FFF2-40B4-BE49-F238E27FC236}">
                <a16:creationId xmlns:a16="http://schemas.microsoft.com/office/drawing/2014/main" id="{202314C2-B1A6-C8EA-D73E-909F668338E6}"/>
              </a:ext>
            </a:extLst>
          </p:cNvPr>
          <p:cNvPicPr>
            <a:picLocks noChangeAspect="1"/>
          </p:cNvPicPr>
          <p:nvPr/>
        </p:nvPicPr>
        <p:blipFill>
          <a:blip r:embed="rId2"/>
          <a:stretch>
            <a:fillRect/>
          </a:stretch>
        </p:blipFill>
        <p:spPr>
          <a:xfrm>
            <a:off x="2550742" y="4894449"/>
            <a:ext cx="7090516" cy="1332295"/>
          </a:xfrm>
          <a:prstGeom prst="rect">
            <a:avLst/>
          </a:prstGeom>
        </p:spPr>
      </p:pic>
    </p:spTree>
    <p:extLst>
      <p:ext uri="{BB962C8B-B14F-4D97-AF65-F5344CB8AC3E}">
        <p14:creationId xmlns:p14="http://schemas.microsoft.com/office/powerpoint/2010/main" val="4040473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12</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2419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b="1" i="1" dirty="0">
                <a:effectLst/>
                <a:ea typeface="Times New Roman" panose="02020603050405020304" pitchFamily="18" charset="0"/>
              </a:rPr>
              <a:t>ART. 1, co. 286-287. Incentivi al trattenimento in servizio dei lavoratori</a:t>
            </a:r>
            <a:endParaRPr lang="it-IT" b="1" dirty="0">
              <a:effectLst/>
              <a:ea typeface="Times New Roman" panose="02020603050405020304" pitchFamily="18" charset="0"/>
            </a:endParaRPr>
          </a:p>
          <a:p>
            <a:pPr marL="0" marR="25400" indent="0" algn="just">
              <a:spcBef>
                <a:spcPts val="466"/>
              </a:spcBef>
              <a:buNone/>
              <a:tabLst>
                <a:tab pos="158750" algn="l"/>
              </a:tabLst>
            </a:pPr>
            <a:r>
              <a:rPr lang="it-IT" sz="2000" b="1" i="1" kern="100" dirty="0">
                <a:effectLst/>
                <a:ea typeface="SimSun" panose="02010600030101010101" pitchFamily="2" charset="-122"/>
                <a:cs typeface="Lucida Sans" panose="020B0602030504020204" pitchFamily="34" charset="0"/>
              </a:rPr>
              <a:t>286. I lavoratori dipendenti che abbiano maturato i requisiti minimi previsti </a:t>
            </a:r>
            <a:r>
              <a:rPr lang="it-IT" sz="2000" i="1" kern="100" dirty="0">
                <a:effectLst/>
                <a:ea typeface="SimSun" panose="02010600030101010101" pitchFamily="2" charset="-122"/>
                <a:cs typeface="Lucida Sans" panose="020B0602030504020204" pitchFamily="34" charset="0"/>
              </a:rPr>
              <a:t>dalle disposizioni di cui al comma 283 per l’accesso al trattamento di pensione anticipata flessibile </a:t>
            </a:r>
            <a:r>
              <a:rPr lang="it-IT" sz="2000" b="1" i="1" kern="100" dirty="0">
                <a:effectLst/>
                <a:ea typeface="SimSun" panose="02010600030101010101" pitchFamily="2" charset="-122"/>
                <a:cs typeface="Lucida Sans" panose="020B0602030504020204" pitchFamily="34" charset="0"/>
              </a:rPr>
              <a:t>possono rinunciare all’accredito contributivo della quota dei contributi a proprio carico </a:t>
            </a:r>
            <a:r>
              <a:rPr lang="it-IT" sz="2000" i="1" kern="100" dirty="0">
                <a:effectLst/>
                <a:ea typeface="SimSun" panose="02010600030101010101" pitchFamily="2" charset="-122"/>
                <a:cs typeface="Lucida Sans" panose="020B0602030504020204" pitchFamily="34" charset="0"/>
              </a:rPr>
              <a:t>relativi all’assicurazione generale obbligatoria per l’invalidità, la vecchiaia e i superstiti dei lavoratori dipendenti e alle forme sostitutive ed esclusive della medesima. In conseguenza dell’esercizio della predetta facoltà viene meno ogni obbligo di versamento contributivo da parte del datore di lavoro a tali forme assicurative della quota a carico del lavoratore, a decorrere dalla prima scadenza utile per il pensionamento prevista dalla normativa vigente e successiva alla data dell’esercizio della predetta facoltà. Con la medesima decorrenza, la somma corrispondente alla quota di contribuzione a carico del lavoratore che il datore di lavoro avrebbe dovuto versare all’ente previdenziale, qualora non fosse stata esercitata la predetta facoltà, è </a:t>
            </a:r>
            <a:r>
              <a:rPr lang="it-IT" sz="2000" b="1" i="1" kern="100" dirty="0">
                <a:effectLst/>
                <a:ea typeface="SimSun" panose="02010600030101010101" pitchFamily="2" charset="-122"/>
                <a:cs typeface="Lucida Sans" panose="020B0602030504020204" pitchFamily="34" charset="0"/>
              </a:rPr>
              <a:t>corrisposta interamente</a:t>
            </a:r>
            <a:r>
              <a:rPr lang="it-IT" sz="2000" i="1" kern="100" dirty="0">
                <a:effectLst/>
                <a:ea typeface="SimSun" panose="02010600030101010101" pitchFamily="2" charset="-122"/>
                <a:cs typeface="Lucida Sans" panose="020B0602030504020204" pitchFamily="34" charset="0"/>
              </a:rPr>
              <a:t> al lavoratore.</a:t>
            </a:r>
            <a:endParaRPr lang="it-IT" sz="2000" kern="100" dirty="0">
              <a:effectLst/>
              <a:ea typeface="SimSun" panose="02010600030101010101" pitchFamily="2" charset="-122"/>
              <a:cs typeface="Lucida Sans" panose="020B0602030504020204" pitchFamily="34" charset="0"/>
            </a:endParaRPr>
          </a:p>
          <a:p>
            <a:pPr marL="0" indent="0">
              <a:spcBef>
                <a:spcPts val="466"/>
              </a:spcBef>
              <a:buNone/>
            </a:pPr>
            <a:r>
              <a:rPr lang="it-IT" sz="2000" b="1" i="1" dirty="0">
                <a:effectLst/>
                <a:ea typeface="Times New Roman" panose="02020603050405020304" pitchFamily="18" charset="0"/>
              </a:rPr>
              <a:t>287. Le modalità di attuazione del comma 286 sono stabilite con decreto </a:t>
            </a:r>
            <a:r>
              <a:rPr lang="it-IT" sz="2000" i="1" dirty="0">
                <a:effectLst/>
                <a:ea typeface="Times New Roman" panose="02020603050405020304" pitchFamily="18" charset="0"/>
              </a:rPr>
              <a:t>del Ministro del lavoro e delle politiche sociali, di concerto con il Ministro dell’economia e delle finanze, da adottare entro trenta giorni dalla data di entrata in vigore della presente legge.</a:t>
            </a:r>
          </a:p>
        </p:txBody>
      </p:sp>
    </p:spTree>
    <p:extLst>
      <p:ext uri="{BB962C8B-B14F-4D97-AF65-F5344CB8AC3E}">
        <p14:creationId xmlns:p14="http://schemas.microsoft.com/office/powerpoint/2010/main" val="646745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13</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2419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it-IT" sz="2800" b="1" u="sng" dirty="0">
                <a:solidFill>
                  <a:srgbClr val="000000"/>
                </a:solidFill>
                <a:ea typeface="MS PGothic" panose="020B0600070205080204" pitchFamily="34" charset="-128"/>
                <a:cs typeface="Arial" panose="020B0604020202020204" pitchFamily="34" charset="0"/>
              </a:rPr>
              <a:t>Attuale</a:t>
            </a:r>
            <a:r>
              <a:rPr lang="it-IT" sz="2800" b="1" dirty="0">
                <a:solidFill>
                  <a:srgbClr val="000000"/>
                </a:solidFill>
                <a:ea typeface="MS PGothic" panose="020B0600070205080204" pitchFamily="34" charset="-128"/>
                <a:cs typeface="Arial" panose="020B0604020202020204" pitchFamily="34" charset="0"/>
              </a:rPr>
              <a:t> incentivo al trattenimento in servizio </a:t>
            </a:r>
          </a:p>
          <a:p>
            <a:pPr marL="0" indent="0" algn="just" eaLnBrk="0" fontAlgn="base" hangingPunct="0">
              <a:spcBef>
                <a:spcPct val="0"/>
              </a:spcBef>
              <a:spcAft>
                <a:spcPct val="0"/>
              </a:spcAft>
              <a:buNone/>
            </a:pPr>
            <a:r>
              <a:rPr lang="it-IT" b="1" dirty="0">
                <a:solidFill>
                  <a:srgbClr val="000000"/>
                </a:solidFill>
                <a:ea typeface="MS PGothic" panose="020B0600070205080204" pitchFamily="34" charset="-128"/>
                <a:cs typeface="Arial" panose="020B0604020202020204" pitchFamily="34" charset="0"/>
              </a:rPr>
              <a:t>DECRETO MLPS 21.03.2023</a:t>
            </a:r>
          </a:p>
          <a:p>
            <a:pPr marL="342900" indent="-342900" algn="just" eaLnBrk="0" fontAlgn="base" hangingPunct="0">
              <a:spcBef>
                <a:spcPct val="0"/>
              </a:spcBef>
              <a:spcAft>
                <a:spcPct val="0"/>
              </a:spcAft>
              <a:buFont typeface="Arial" panose="020B0604020202020204" pitchFamily="34" charset="0"/>
              <a:buChar char="•"/>
            </a:pPr>
            <a:r>
              <a:rPr lang="it-IT" sz="2200" i="1" dirty="0">
                <a:solidFill>
                  <a:srgbClr val="000000"/>
                </a:solidFill>
                <a:ea typeface="MS PGothic" panose="020B0600070205080204" pitchFamily="34" charset="-128"/>
                <a:cs typeface="Arial" panose="020B0604020202020204" pitchFamily="34" charset="0"/>
              </a:rPr>
              <a:t>viene meno ogni obbligo di versamento contributivo da parte del datore di lavoro della </a:t>
            </a:r>
            <a:r>
              <a:rPr lang="it-IT" sz="2200" b="1" i="1" dirty="0">
                <a:solidFill>
                  <a:srgbClr val="000000"/>
                </a:solidFill>
                <a:ea typeface="MS PGothic" panose="020B0600070205080204" pitchFamily="34" charset="-128"/>
                <a:cs typeface="Arial" panose="020B0604020202020204" pitchFamily="34" charset="0"/>
              </a:rPr>
              <a:t>quota a carico del lavoratore </a:t>
            </a:r>
            <a:r>
              <a:rPr lang="it-IT" sz="2200" i="1" dirty="0">
                <a:solidFill>
                  <a:srgbClr val="000000"/>
                </a:solidFill>
                <a:ea typeface="MS PGothic" panose="020B0600070205080204" pitchFamily="34" charset="-128"/>
                <a:cs typeface="Arial" panose="020B0604020202020204" pitchFamily="34" charset="0"/>
              </a:rPr>
              <a:t>a partire dalla prima decorrenza utile per il trattamento di pensione anticipata flessibile.</a:t>
            </a:r>
          </a:p>
          <a:p>
            <a:pPr marL="342900" indent="-342900" algn="just" eaLnBrk="0" fontAlgn="base" hangingPunct="0">
              <a:spcBef>
                <a:spcPct val="0"/>
              </a:spcBef>
              <a:spcAft>
                <a:spcPct val="0"/>
              </a:spcAft>
              <a:buFont typeface="Arial" panose="020B0604020202020204" pitchFamily="34" charset="0"/>
              <a:buChar char="•"/>
            </a:pPr>
            <a:r>
              <a:rPr lang="it-IT" sz="2200" i="1" dirty="0">
                <a:solidFill>
                  <a:srgbClr val="000000"/>
                </a:solidFill>
                <a:ea typeface="MS PGothic" panose="020B0600070205080204" pitchFamily="34" charset="-128"/>
                <a:cs typeface="Arial" panose="020B0604020202020204" pitchFamily="34" charset="0"/>
              </a:rPr>
              <a:t>Se la facoltà di rinuncia è esercitata contestualmente o successivamente alla prima decorrenza utile per predetto pensionamento, l'obbligo di versamento contributivo viene meno dal primo giorno del mese successivo a quello di esercizio della facoltà medesima. </a:t>
            </a:r>
          </a:p>
          <a:p>
            <a:pPr marL="342900" indent="-342900" algn="just" eaLnBrk="0" fontAlgn="base" hangingPunct="0">
              <a:spcBef>
                <a:spcPct val="0"/>
              </a:spcBef>
              <a:spcAft>
                <a:spcPct val="0"/>
              </a:spcAft>
              <a:buFont typeface="Arial" panose="020B0604020202020204" pitchFamily="34" charset="0"/>
              <a:buChar char="•"/>
            </a:pPr>
            <a:r>
              <a:rPr lang="it-IT" sz="2200" i="1" dirty="0">
                <a:solidFill>
                  <a:srgbClr val="000000"/>
                </a:solidFill>
                <a:ea typeface="MS PGothic" panose="020B0600070205080204" pitchFamily="34" charset="-128"/>
                <a:cs typeface="Arial" panose="020B0604020202020204" pitchFamily="34" charset="0"/>
              </a:rPr>
              <a:t>L'importo dei contributi non versati è </a:t>
            </a:r>
            <a:r>
              <a:rPr lang="it-IT" sz="2200" b="1" i="1" dirty="0">
                <a:solidFill>
                  <a:srgbClr val="000000"/>
                </a:solidFill>
                <a:ea typeface="MS PGothic" panose="020B0600070205080204" pitchFamily="34" charset="-128"/>
                <a:cs typeface="Arial" panose="020B0604020202020204" pitchFamily="34" charset="0"/>
              </a:rPr>
              <a:t>interamente</a:t>
            </a:r>
            <a:r>
              <a:rPr lang="it-IT" sz="2200" i="1" dirty="0">
                <a:solidFill>
                  <a:srgbClr val="000000"/>
                </a:solidFill>
                <a:ea typeface="MS PGothic" panose="020B0600070205080204" pitchFamily="34" charset="-128"/>
                <a:cs typeface="Arial" panose="020B0604020202020204" pitchFamily="34" charset="0"/>
              </a:rPr>
              <a:t> corrisposto al lavoratore dal datore di lavoro, al netto di eventuali quota fiscalizzate.</a:t>
            </a:r>
          </a:p>
          <a:p>
            <a:pPr marL="342900" indent="-342900" algn="just" eaLnBrk="0" fontAlgn="base" hangingPunct="0">
              <a:spcBef>
                <a:spcPct val="0"/>
              </a:spcBef>
              <a:spcAft>
                <a:spcPct val="0"/>
              </a:spcAft>
              <a:buFont typeface="Arial" panose="020B0604020202020204" pitchFamily="34" charset="0"/>
              <a:buChar char="•"/>
            </a:pPr>
            <a:r>
              <a:rPr lang="it-IT" sz="2200" i="1" dirty="0">
                <a:solidFill>
                  <a:srgbClr val="000000"/>
                </a:solidFill>
                <a:ea typeface="MS PGothic" panose="020B0600070205080204" pitchFamily="34" charset="-128"/>
                <a:cs typeface="Arial" panose="020B0604020202020204" pitchFamily="34" charset="0"/>
              </a:rPr>
              <a:t>Le somme corrisposte a tale titolo al lavoratore sono </a:t>
            </a:r>
            <a:r>
              <a:rPr lang="it-IT" sz="2200" b="1" i="1" dirty="0">
                <a:solidFill>
                  <a:srgbClr val="000000"/>
                </a:solidFill>
                <a:ea typeface="MS PGothic" panose="020B0600070205080204" pitchFamily="34" charset="-128"/>
                <a:cs typeface="Arial" panose="020B0604020202020204" pitchFamily="34" charset="0"/>
              </a:rPr>
              <a:t>imponibili ai fini fiscali ma non ai fini contributivi</a:t>
            </a:r>
            <a:r>
              <a:rPr lang="it-IT" sz="2200" i="1" dirty="0">
                <a:solidFill>
                  <a:srgbClr val="000000"/>
                </a:solidFill>
                <a:ea typeface="MS PGothic" panose="020B0600070205080204" pitchFamily="34" charset="-128"/>
                <a:cs typeface="Arial" panose="020B0604020202020204" pitchFamily="34" charset="0"/>
              </a:rPr>
              <a:t>.</a:t>
            </a:r>
          </a:p>
          <a:p>
            <a:pPr marL="342900" indent="-342900" algn="just" eaLnBrk="0" fontAlgn="base" hangingPunct="0">
              <a:spcBef>
                <a:spcPct val="0"/>
              </a:spcBef>
              <a:spcAft>
                <a:spcPct val="0"/>
              </a:spcAft>
              <a:buFont typeface="Arial" panose="020B0604020202020204" pitchFamily="34" charset="0"/>
              <a:buChar char="•"/>
            </a:pPr>
            <a:r>
              <a:rPr lang="it-IT" sz="2200" i="1" dirty="0">
                <a:solidFill>
                  <a:srgbClr val="000000"/>
                </a:solidFill>
                <a:ea typeface="MS PGothic" panose="020B0600070205080204" pitchFamily="34" charset="-128"/>
                <a:cs typeface="Arial" panose="020B0604020202020204" pitchFamily="34" charset="0"/>
              </a:rPr>
              <a:t>La facoltà esercitata dal lavoratore è </a:t>
            </a:r>
            <a:r>
              <a:rPr lang="it-IT" sz="2200" b="1" i="1" dirty="0">
                <a:solidFill>
                  <a:srgbClr val="000000"/>
                </a:solidFill>
                <a:ea typeface="MS PGothic" panose="020B0600070205080204" pitchFamily="34" charset="-128"/>
                <a:cs typeface="Arial" panose="020B0604020202020204" pitchFamily="34" charset="0"/>
              </a:rPr>
              <a:t>revocabile</a:t>
            </a:r>
            <a:r>
              <a:rPr lang="it-IT" sz="2200" i="1" dirty="0">
                <a:solidFill>
                  <a:srgbClr val="000000"/>
                </a:solidFill>
                <a:ea typeface="MS PGothic" panose="020B0600070205080204" pitchFamily="34" charset="-128"/>
                <a:cs typeface="Arial" panose="020B0604020202020204" pitchFamily="34" charset="0"/>
              </a:rPr>
              <a:t>: in tal caso gli effetti decorrono dal primo mese di paga successivo al momento in cui la revoca stessa è esercitata. </a:t>
            </a:r>
          </a:p>
        </p:txBody>
      </p:sp>
      <p:sp>
        <p:nvSpPr>
          <p:cNvPr id="2" name="CasellaDiTesto 1">
            <a:extLst>
              <a:ext uri="{FF2B5EF4-FFF2-40B4-BE49-F238E27FC236}">
                <a16:creationId xmlns:a16="http://schemas.microsoft.com/office/drawing/2014/main" id="{CBAABE86-E213-5E88-E30B-7365221DAD0E}"/>
              </a:ext>
            </a:extLst>
          </p:cNvPr>
          <p:cNvSpPr txBox="1"/>
          <p:nvPr/>
        </p:nvSpPr>
        <p:spPr>
          <a:xfrm>
            <a:off x="5825477" y="6322868"/>
            <a:ext cx="4572000" cy="367473"/>
          </a:xfrm>
          <a:prstGeom prst="rect">
            <a:avLst/>
          </a:prstGeom>
          <a:noFill/>
        </p:spPr>
        <p:txBody>
          <a:bodyPr wrap="square">
            <a:spAutoFit/>
          </a:bodyPr>
          <a:lstStyle/>
          <a:p>
            <a:pPr marL="0" marR="0" lvl="0" indent="0" algn="r" defTabSz="685800" rtl="0" eaLnBrk="1" fontAlgn="auto" latinLnBrk="0" hangingPunct="1">
              <a:lnSpc>
                <a:spcPct val="70000"/>
              </a:lnSpc>
              <a:spcBef>
                <a:spcPts val="465"/>
              </a:spcBef>
              <a:spcAft>
                <a:spcPts val="0"/>
              </a:spcAft>
              <a:buClrTx/>
              <a:buSzTx/>
              <a:buFont typeface="Arial" panose="020B0604020202020204" pitchFamily="34" charset="0"/>
              <a:buNone/>
              <a:tabLst/>
              <a:defRPr/>
            </a:pPr>
            <a:r>
              <a:rPr kumimoji="0" lang="it-IT" sz="2400" b="0" i="1" u="none" strike="noStrike" kern="100" cap="none" spc="0" normalizeH="0" baseline="0" noProof="0" dirty="0">
                <a:ln>
                  <a:noFill/>
                </a:ln>
                <a:solidFill>
                  <a:prstClr val="black"/>
                </a:solidFill>
                <a:effectLst/>
                <a:uLnTx/>
                <a:uFillTx/>
                <a:latin typeface="Calibri" panose="020F0502020204030204"/>
                <a:ea typeface="SimSun" panose="02010600030101010101" pitchFamily="2" charset="-122"/>
                <a:cs typeface="Lucida Sans" panose="020B0602030504020204" pitchFamily="34" charset="0"/>
              </a:rPr>
              <a:t>segue</a:t>
            </a:r>
            <a:endParaRPr kumimoji="0" lang="it-IT" sz="2400" b="0" i="0" u="none" strike="noStrike" kern="100" cap="none" spc="0" normalizeH="0" baseline="0" noProof="0" dirty="0">
              <a:ln>
                <a:noFill/>
              </a:ln>
              <a:solidFill>
                <a:prstClr val="black"/>
              </a:solidFill>
              <a:effectLst/>
              <a:uLnTx/>
              <a:uFillTx/>
              <a:latin typeface="Calibri" panose="020F0502020204030204"/>
              <a:ea typeface="SimSun" panose="02010600030101010101" pitchFamily="2" charset="-122"/>
              <a:cs typeface="Lucida Sans" panose="020B0602030504020204" pitchFamily="34" charset="0"/>
            </a:endParaRPr>
          </a:p>
        </p:txBody>
      </p:sp>
    </p:spTree>
    <p:extLst>
      <p:ext uri="{BB962C8B-B14F-4D97-AF65-F5344CB8AC3E}">
        <p14:creationId xmlns:p14="http://schemas.microsoft.com/office/powerpoint/2010/main" val="3855755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14</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2419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it-IT" sz="2800" b="1" u="sng" dirty="0">
                <a:solidFill>
                  <a:srgbClr val="000000"/>
                </a:solidFill>
                <a:ea typeface="MS PGothic" panose="020B0600070205080204" pitchFamily="34" charset="-128"/>
                <a:cs typeface="Arial" panose="020B0604020202020204" pitchFamily="34" charset="0"/>
              </a:rPr>
              <a:t>Attuale</a:t>
            </a:r>
            <a:r>
              <a:rPr lang="it-IT" sz="2800" b="1" dirty="0">
                <a:solidFill>
                  <a:srgbClr val="000000"/>
                </a:solidFill>
                <a:ea typeface="MS PGothic" panose="020B0600070205080204" pitchFamily="34" charset="-128"/>
                <a:cs typeface="Arial" panose="020B0604020202020204" pitchFamily="34" charset="0"/>
              </a:rPr>
              <a:t> incentivo al trattenimento in servizio </a:t>
            </a:r>
          </a:p>
          <a:p>
            <a:pPr marL="0" indent="0" algn="just" eaLnBrk="0" fontAlgn="base" hangingPunct="0">
              <a:spcBef>
                <a:spcPct val="0"/>
              </a:spcBef>
              <a:spcAft>
                <a:spcPct val="0"/>
              </a:spcAft>
              <a:buNone/>
            </a:pPr>
            <a:r>
              <a:rPr lang="it-IT" b="1" dirty="0">
                <a:solidFill>
                  <a:srgbClr val="000000"/>
                </a:solidFill>
                <a:ea typeface="MS PGothic" panose="020B0600070205080204" pitchFamily="34" charset="-128"/>
                <a:cs typeface="Arial" panose="020B0604020202020204" pitchFamily="34" charset="0"/>
              </a:rPr>
              <a:t>DECRETO MLPS 21.03.2023</a:t>
            </a:r>
          </a:p>
          <a:p>
            <a:pPr marL="342900" indent="-342900" algn="just" eaLnBrk="0" fontAlgn="base" hangingPunct="0">
              <a:spcBef>
                <a:spcPct val="0"/>
              </a:spcBef>
              <a:spcAft>
                <a:spcPct val="0"/>
              </a:spcAft>
              <a:buFont typeface="Arial" panose="020B0604020202020204" pitchFamily="34" charset="0"/>
              <a:buChar char="•"/>
            </a:pPr>
            <a:r>
              <a:rPr lang="it-IT" sz="2200" i="1" dirty="0">
                <a:solidFill>
                  <a:srgbClr val="000000"/>
                </a:solidFill>
                <a:ea typeface="MS PGothic" panose="020B0600070205080204" pitchFamily="34" charset="-128"/>
                <a:cs typeface="Arial" panose="020B0604020202020204" pitchFamily="34" charset="0"/>
              </a:rPr>
              <a:t>Procedura:</a:t>
            </a:r>
          </a:p>
          <a:p>
            <a:pPr algn="just" eaLnBrk="0" fontAlgn="base" hangingPunct="0">
              <a:spcBef>
                <a:spcPct val="0"/>
              </a:spcBef>
              <a:spcAft>
                <a:spcPct val="0"/>
              </a:spcAft>
              <a:buFontTx/>
              <a:buChar char="-"/>
            </a:pPr>
            <a:r>
              <a:rPr lang="it-IT" sz="2200" i="1" dirty="0">
                <a:solidFill>
                  <a:srgbClr val="000000"/>
                </a:solidFill>
                <a:ea typeface="MS PGothic" panose="020B0600070205080204" pitchFamily="34" charset="-128"/>
                <a:cs typeface="Arial" panose="020B0604020202020204" pitchFamily="34" charset="0"/>
              </a:rPr>
              <a:t>Comunicazione dell’intenzione di avvalersi dell’incentivo all’INPS da parte del lavoratore.</a:t>
            </a:r>
          </a:p>
          <a:p>
            <a:pPr algn="just" eaLnBrk="0" fontAlgn="base" hangingPunct="0">
              <a:spcBef>
                <a:spcPct val="0"/>
              </a:spcBef>
              <a:spcAft>
                <a:spcPct val="0"/>
              </a:spcAft>
              <a:buFontTx/>
              <a:buChar char="-"/>
            </a:pPr>
            <a:r>
              <a:rPr lang="it-IT" sz="2200" i="1" dirty="0">
                <a:solidFill>
                  <a:srgbClr val="000000"/>
                </a:solidFill>
                <a:ea typeface="MS PGothic" panose="020B0600070205080204" pitchFamily="34" charset="-128"/>
                <a:cs typeface="Arial" panose="020B0604020202020204" pitchFamily="34" charset="0"/>
              </a:rPr>
              <a:t>Entro 30 giorni certificazione dei requisiti pensionistici del lavoratore e comunicazione al datore di lavoro da parte dell’INPS.</a:t>
            </a:r>
          </a:p>
          <a:p>
            <a:pPr algn="just" eaLnBrk="0" fontAlgn="base" hangingPunct="0">
              <a:spcBef>
                <a:spcPct val="0"/>
              </a:spcBef>
              <a:spcAft>
                <a:spcPct val="0"/>
              </a:spcAft>
              <a:buFontTx/>
              <a:buChar char="-"/>
            </a:pPr>
            <a:r>
              <a:rPr lang="it-IT" sz="2200" i="1" dirty="0">
                <a:solidFill>
                  <a:srgbClr val="000000"/>
                </a:solidFill>
                <a:ea typeface="MS PGothic" panose="020B0600070205080204" pitchFamily="34" charset="-128"/>
                <a:cs typeface="Arial" panose="020B0604020202020204" pitchFamily="34" charset="0"/>
              </a:rPr>
              <a:t>Eventuale recupero a conguaglio delle contribuzioni già versate.</a:t>
            </a:r>
          </a:p>
          <a:p>
            <a:pPr algn="just" eaLnBrk="0" fontAlgn="base" hangingPunct="0">
              <a:spcBef>
                <a:spcPct val="0"/>
              </a:spcBef>
              <a:spcAft>
                <a:spcPct val="0"/>
              </a:spcAft>
              <a:buFontTx/>
              <a:buChar char="-"/>
            </a:pPr>
            <a:r>
              <a:rPr lang="it-IT" sz="2200" i="1" dirty="0">
                <a:solidFill>
                  <a:srgbClr val="000000"/>
                </a:solidFill>
                <a:ea typeface="MS PGothic" panose="020B0600070205080204" pitchFamily="34" charset="-128"/>
                <a:cs typeface="Arial" panose="020B0604020202020204" pitchFamily="34" charset="0"/>
              </a:rPr>
              <a:t>In caso di variazione datore applicazione automatica e comunicazione al nuovo datore da parte dell’INPS.</a:t>
            </a:r>
          </a:p>
          <a:p>
            <a:pPr algn="just" eaLnBrk="0" fontAlgn="base" hangingPunct="0">
              <a:spcBef>
                <a:spcPct val="0"/>
              </a:spcBef>
              <a:spcAft>
                <a:spcPct val="0"/>
              </a:spcAft>
              <a:buFontTx/>
              <a:buChar char="-"/>
            </a:pPr>
            <a:endParaRPr lang="it-IT" sz="2200" i="1" dirty="0">
              <a:solidFill>
                <a:srgbClr val="000000"/>
              </a:solidFill>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1122487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15</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2419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it-IT" sz="2800" b="1" u="sng" dirty="0">
                <a:solidFill>
                  <a:srgbClr val="000000"/>
                </a:solidFill>
                <a:ea typeface="MS PGothic" panose="020B0600070205080204" pitchFamily="34" charset="-128"/>
                <a:cs typeface="Arial" panose="020B0604020202020204" pitchFamily="34" charset="0"/>
              </a:rPr>
              <a:t>Circolare INPS n. 82/2023</a:t>
            </a:r>
            <a:endParaRPr lang="it-IT" b="1" dirty="0">
              <a:solidFill>
                <a:srgbClr val="000000"/>
              </a:solidFill>
              <a:ea typeface="MS PGothic" panose="020B0600070205080204" pitchFamily="34" charset="-128"/>
              <a:cs typeface="Arial" panose="020B0604020202020204" pitchFamily="34" charset="0"/>
            </a:endParaRPr>
          </a:p>
          <a:p>
            <a:pPr algn="just"/>
            <a:r>
              <a:rPr lang="it-IT" sz="1600" dirty="0">
                <a:effectLst/>
              </a:rPr>
              <a:t>  </a:t>
            </a:r>
            <a:r>
              <a:rPr lang="it-IT" sz="2200" dirty="0">
                <a:effectLst/>
              </a:rPr>
              <a:t>il datore di lavoro è sollevato dall’obbligo di versamento contributivo della quota IVS a carico del lavoratore che ha esercitato la facoltà in parola. Resta fermo, invece, l’obbligo di versamento contributivo della quota IVS a carico del datore di lavoro. La posizione assicurativa del lavoratore dipendente, pertanto, continua a essere alimentata in relazione alla quota IVS a carico del datore di lavoro;</a:t>
            </a:r>
          </a:p>
          <a:p>
            <a:pPr algn="just"/>
            <a:r>
              <a:rPr lang="it-IT" sz="2200" dirty="0">
                <a:effectLst/>
              </a:rPr>
              <a:t>gli importi corrispondenti alla quota di contribuzione IVS a carico del lavoratore - che il datore di lavoro avrebbe dovuto versare all'ente previdenziale, qualora non fosse stata esercitata la facoltà di rinuncia in esame - sono erogati direttamente al lavoratore dipendente con la retribuzione. </a:t>
            </a:r>
            <a:r>
              <a:rPr lang="it-IT" sz="2200" b="1" u="sng" dirty="0">
                <a:effectLst/>
              </a:rPr>
              <a:t>Le somme così corrisposte sono imponibili ai fini fiscali ma non ai fini contributivi.</a:t>
            </a:r>
          </a:p>
          <a:p>
            <a:pPr algn="just" eaLnBrk="0" fontAlgn="base" hangingPunct="0">
              <a:spcBef>
                <a:spcPct val="0"/>
              </a:spcBef>
              <a:spcAft>
                <a:spcPct val="0"/>
              </a:spcAft>
              <a:buFontTx/>
              <a:buChar char="-"/>
            </a:pPr>
            <a:endParaRPr lang="it-IT" sz="2200" i="1" dirty="0">
              <a:solidFill>
                <a:srgbClr val="000000"/>
              </a:solidFill>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209430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16</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2419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it-IT" sz="2800" b="1" u="sng" dirty="0">
                <a:solidFill>
                  <a:srgbClr val="000000"/>
                </a:solidFill>
                <a:ea typeface="MS PGothic" panose="020B0600070205080204" pitchFamily="34" charset="-128"/>
                <a:cs typeface="Arial" panose="020B0604020202020204" pitchFamily="34" charset="0"/>
              </a:rPr>
              <a:t>Circolare INPS n. 82/2023</a:t>
            </a:r>
            <a:endParaRPr lang="it-IT" b="1" dirty="0">
              <a:solidFill>
                <a:srgbClr val="000000"/>
              </a:solidFill>
              <a:ea typeface="MS PGothic" panose="020B0600070205080204" pitchFamily="34" charset="-128"/>
              <a:cs typeface="Arial" panose="020B0604020202020204" pitchFamily="34" charset="0"/>
            </a:endParaRPr>
          </a:p>
          <a:p>
            <a:pPr algn="just"/>
            <a:r>
              <a:rPr lang="it-IT" sz="2200" dirty="0">
                <a:effectLst/>
              </a:rPr>
              <a:t>La facoltà di rinuncia all’accredito contributivo della quota IVS a carico del lavoratore dipendente costituisce il presupposto applicativo dell’incentivo al posticipo del pensionamento.</a:t>
            </a:r>
          </a:p>
          <a:p>
            <a:pPr algn="just"/>
            <a:r>
              <a:rPr lang="it-IT" sz="2200" dirty="0">
                <a:effectLst/>
              </a:rPr>
              <a:t>Fermo restando quanto chiarito in premessa, la rinuncia produce effetto esclusivamente in relazione ai contributi pensionistici dovuti per i periodi di lavoro effettuati dalla data della prima decorrenza utile della pensione anticipata flessibile in caso di domanda presentata precedentemente a tale data, o dal mese successivo a quello di presentazione della domanda di rinuncia se la stessa viene inoltrata contestualmente o successivamente alla prima decorrenza utile della pensione anticipata flessibile.</a:t>
            </a:r>
          </a:p>
          <a:p>
            <a:pPr marL="0" indent="0" algn="just">
              <a:buNone/>
            </a:pPr>
            <a:endParaRPr lang="it-IT" sz="1100" dirty="0">
              <a:effectLst/>
            </a:endParaRPr>
          </a:p>
        </p:txBody>
      </p:sp>
    </p:spTree>
    <p:extLst>
      <p:ext uri="{BB962C8B-B14F-4D97-AF65-F5344CB8AC3E}">
        <p14:creationId xmlns:p14="http://schemas.microsoft.com/office/powerpoint/2010/main" val="862106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17</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470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it-IT" sz="2800" b="1" u="sng" dirty="0">
                <a:solidFill>
                  <a:srgbClr val="000000"/>
                </a:solidFill>
                <a:ea typeface="MS PGothic" panose="020B0600070205080204" pitchFamily="34" charset="-128"/>
                <a:cs typeface="Arial" panose="020B0604020202020204" pitchFamily="34" charset="0"/>
              </a:rPr>
              <a:t>Circolare INPS n. 82/2023</a:t>
            </a:r>
            <a:endParaRPr lang="it-IT" b="1" dirty="0">
              <a:solidFill>
                <a:srgbClr val="000000"/>
              </a:solidFill>
              <a:ea typeface="MS PGothic" panose="020B0600070205080204" pitchFamily="34" charset="-128"/>
              <a:cs typeface="Arial" panose="020B0604020202020204" pitchFamily="34" charset="0"/>
            </a:endParaRPr>
          </a:p>
          <a:p>
            <a:pPr algn="just"/>
            <a:r>
              <a:rPr lang="it-IT" sz="2200" dirty="0">
                <a:effectLst/>
              </a:rPr>
              <a:t>In particolare, la facoltà di rinuncia può essere esercitata dal lavoratore dipendente una sola volta nel corso della vita lavorativa, e non può essere esercitata dopo il conseguimento di una pensione diretta (fatta eccezione per l’assegno ordinario di invalidità di cui alla legge 12 giugno 1984, n. 222), o dopo il perfezionamento del requisito anagrafico per la pensione di vecchiaia </a:t>
            </a:r>
          </a:p>
          <a:p>
            <a:pPr algn="just"/>
            <a:r>
              <a:rPr lang="it-IT" sz="2200" dirty="0">
                <a:effectLst/>
              </a:rPr>
              <a:t>In altri termini, non hanno facoltà di rinuncia all’accredito della contribuzione coloro che hanno maturato il requisito anagrafico per il diritto alla pensione di vecchiaia ai sensi dell’articolo 24, comma 6, del decreto-legge n. 201/2011, nel caso di contribuzione accreditata in due o più gestioni previdenziali, o l’età anagrafica inferiore richiesta per la pensione di vecchiaia ai sensi di disposizioni di legge più favorevoli, nelle ipotesi in cui sia presente contribuzione in un’unica gestione.</a:t>
            </a:r>
          </a:p>
          <a:p>
            <a:pPr algn="just"/>
            <a:r>
              <a:rPr lang="it-IT" sz="2200" dirty="0">
                <a:effectLst/>
              </a:rPr>
              <a:t>Infatti, ai sensi dell’articolo 1, comma 5, del decreto attuativo, al verificarsi degli eventi sopra indicati cessa la corresponsione al lavoratore dipendente dell’importo corrispondente alla quota di contribuzione IVS a suo carico, non versata alle gestioni previdenziali di appartenenza per effetto dell’esercizio della facoltà di rinuncia.</a:t>
            </a:r>
          </a:p>
          <a:p>
            <a:pPr marL="0" indent="0" algn="just">
              <a:buNone/>
            </a:pPr>
            <a:endParaRPr lang="it-IT" sz="1100" dirty="0">
              <a:effectLst/>
            </a:endParaRPr>
          </a:p>
        </p:txBody>
      </p:sp>
    </p:spTree>
    <p:extLst>
      <p:ext uri="{BB962C8B-B14F-4D97-AF65-F5344CB8AC3E}">
        <p14:creationId xmlns:p14="http://schemas.microsoft.com/office/powerpoint/2010/main" val="1624446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18</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470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it-IT" sz="2800" b="1" u="sng" dirty="0">
                <a:solidFill>
                  <a:srgbClr val="000000"/>
                </a:solidFill>
                <a:ea typeface="MS PGothic" panose="020B0600070205080204" pitchFamily="34" charset="-128"/>
                <a:cs typeface="Arial" panose="020B0604020202020204" pitchFamily="34" charset="0"/>
              </a:rPr>
              <a:t>Circolare INPS n. 82/2023</a:t>
            </a:r>
            <a:endParaRPr lang="it-IT" b="1" dirty="0">
              <a:solidFill>
                <a:srgbClr val="000000"/>
              </a:solidFill>
              <a:ea typeface="MS PGothic" panose="020B0600070205080204" pitchFamily="34" charset="-128"/>
              <a:cs typeface="Arial" panose="020B0604020202020204" pitchFamily="34" charset="0"/>
            </a:endParaRPr>
          </a:p>
          <a:p>
            <a:pPr algn="just"/>
            <a:r>
              <a:rPr lang="it-IT" sz="1800" dirty="0">
                <a:effectLst/>
              </a:rPr>
              <a:t>La facoltà di rinuncia, inoltre, ha effetto relativamente a tutti i rapporti di lavoro dipendente di cui sia titolare il lavoratore – sia quelli in essere alla data di esercizio della facoltà sia quelli instaurati successivamente a tale data (art. 1, comma 6, del decreto attuativo).</a:t>
            </a:r>
          </a:p>
          <a:p>
            <a:pPr algn="just"/>
            <a:r>
              <a:rPr lang="it-IT" sz="1800" dirty="0">
                <a:effectLst/>
              </a:rPr>
              <a:t> Nelle ipotesi di variazione del datore di lavoro, la scelta di avvalersi dell’incentivo viene automaticamente applicata dall’Istituto anche sul nuovo rapporto di lavoro (art. 2, comma 5, del decreto attuativo). In tali casi l’Istituto ne dà comunicazione al nuovo datore di lavoro mediante il servizio “Comunicazione bidirezionale”.</a:t>
            </a:r>
          </a:p>
          <a:p>
            <a:pPr algn="just"/>
            <a:r>
              <a:rPr lang="it-IT" sz="1800" dirty="0">
                <a:effectLst/>
              </a:rPr>
              <a:t> La facoltà </a:t>
            </a:r>
            <a:r>
              <a:rPr lang="it-IT" sz="1800" b="1" dirty="0">
                <a:effectLst/>
              </a:rPr>
              <a:t>di rinuncia è altresì revocabile</a:t>
            </a:r>
            <a:r>
              <a:rPr lang="it-IT" sz="1800" dirty="0">
                <a:effectLst/>
              </a:rPr>
              <a:t>, ai sensi dell’articolo 1, comma 6, del decreto attuativo. Poiché la facoltà di rinuncia può essere esercitata una sola volta nel corso della vita lavorativa, ne consegue che anche il diritto di revoca a tale facoltà è esercitabile una sola volta nel corso della vita lavorativa.</a:t>
            </a:r>
          </a:p>
          <a:p>
            <a:pPr algn="just"/>
            <a:r>
              <a:rPr lang="it-IT" sz="1800" dirty="0">
                <a:effectLst/>
              </a:rPr>
              <a:t> </a:t>
            </a:r>
            <a:r>
              <a:rPr lang="it-IT" sz="1800" b="1" dirty="0">
                <a:effectLst/>
              </a:rPr>
              <a:t>In caso di revoca</a:t>
            </a:r>
            <a:r>
              <a:rPr lang="it-IT" sz="1800" dirty="0">
                <a:effectLst/>
              </a:rPr>
              <a:t>, gli effetti decorrono dal primo giorno del mese di paga successivo alla data in cui la stessa è esercitata.</a:t>
            </a:r>
          </a:p>
          <a:p>
            <a:pPr marL="0" indent="0" algn="just">
              <a:buNone/>
            </a:pPr>
            <a:endParaRPr lang="it-IT" sz="1100" dirty="0">
              <a:effectLst/>
            </a:endParaRPr>
          </a:p>
        </p:txBody>
      </p:sp>
    </p:spTree>
    <p:extLst>
      <p:ext uri="{BB962C8B-B14F-4D97-AF65-F5344CB8AC3E}">
        <p14:creationId xmlns:p14="http://schemas.microsoft.com/office/powerpoint/2010/main" val="2252988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19</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470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it-IT" sz="2800" b="1" u="sng" dirty="0">
                <a:solidFill>
                  <a:srgbClr val="000000"/>
                </a:solidFill>
                <a:ea typeface="MS PGothic" panose="020B0600070205080204" pitchFamily="34" charset="-128"/>
                <a:cs typeface="Arial" panose="020B0604020202020204" pitchFamily="34" charset="0"/>
              </a:rPr>
              <a:t>Circolare INPS n. 82/2023</a:t>
            </a:r>
            <a:endParaRPr lang="it-IT" b="1" dirty="0">
              <a:solidFill>
                <a:srgbClr val="000000"/>
              </a:solidFill>
              <a:ea typeface="MS PGothic" panose="020B0600070205080204" pitchFamily="34" charset="-128"/>
              <a:cs typeface="Arial" panose="020B0604020202020204" pitchFamily="34" charset="0"/>
            </a:endParaRPr>
          </a:p>
          <a:p>
            <a:pPr algn="just"/>
            <a:r>
              <a:rPr lang="it-IT" sz="1800" dirty="0">
                <a:effectLst/>
              </a:rPr>
              <a:t>l’obbligo di versamento contributivo da parte del datore di lavoro della quota a carico del lavoratore viene meno a partire dalla prima decorrenza utile della pensione anticipata flessibile in caso di presentazione della domanda in data antecedente alla prima decorrenza utile.</a:t>
            </a:r>
          </a:p>
          <a:p>
            <a:pPr algn="just"/>
            <a:endParaRPr lang="it-IT" sz="1800" dirty="0">
              <a:effectLst/>
            </a:endParaRPr>
          </a:p>
          <a:p>
            <a:pPr algn="just"/>
            <a:r>
              <a:rPr lang="it-IT" sz="1800" dirty="0">
                <a:effectLst/>
              </a:rPr>
              <a:t> Nel caso in cui, invece, alla data del 31 dicembre 2022 risultino soddisfatti i requisiti prescritti per la pensione anticipata flessibile, l’esonero contributivo </a:t>
            </a:r>
            <a:r>
              <a:rPr lang="it-IT" sz="1800" b="1" dirty="0">
                <a:effectLst/>
              </a:rPr>
              <a:t>non può avere una decorrenza antecedente al 1° aprile 2023 </a:t>
            </a:r>
            <a:r>
              <a:rPr lang="it-IT" sz="1800" dirty="0">
                <a:effectLst/>
              </a:rPr>
              <a:t>con riferimento ai lavoratori dipendenti di un datore di lavoro privato e al 1° agosto 2023</a:t>
            </a:r>
          </a:p>
          <a:p>
            <a:pPr algn="just"/>
            <a:endParaRPr lang="it-IT" sz="1100" dirty="0">
              <a:effectLst/>
            </a:endParaRPr>
          </a:p>
        </p:txBody>
      </p:sp>
    </p:spTree>
    <p:extLst>
      <p:ext uri="{BB962C8B-B14F-4D97-AF65-F5344CB8AC3E}">
        <p14:creationId xmlns:p14="http://schemas.microsoft.com/office/powerpoint/2010/main" val="677897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02461"/>
            <a:ext cx="10515600" cy="5914400"/>
          </a:xfrm>
        </p:spPr>
        <p:txBody>
          <a:bodyPr/>
          <a:lstStyle/>
          <a:p>
            <a:pPr marL="0" indent="0" algn="just">
              <a:buNone/>
            </a:pPr>
            <a:r>
              <a:rPr lang="it-IT" sz="2400" b="1" dirty="0">
                <a:effectLst/>
                <a:ea typeface="Times New Roman" panose="02020603050405020304" pitchFamily="18" charset="0"/>
              </a:rPr>
              <a:t>Art. 24 D.L. 48/2023</a:t>
            </a:r>
          </a:p>
          <a:p>
            <a:pPr marL="342900" lvl="0" indent="-342900" algn="just">
              <a:buFont typeface="+mj-lt"/>
              <a:buAutoNum type="arabicPeriod"/>
            </a:pPr>
            <a:r>
              <a:rPr lang="it-IT" sz="1750" b="1" dirty="0">
                <a:effectLst/>
                <a:ea typeface="Times New Roman" panose="02020603050405020304" pitchFamily="18" charset="0"/>
              </a:rPr>
              <a:t> </a:t>
            </a:r>
            <a:r>
              <a:rPr lang="it-IT" sz="1750" dirty="0">
                <a:effectLst/>
                <a:ea typeface="Garamond" panose="02020404030301010803" pitchFamily="18" charset="0"/>
              </a:rPr>
              <a:t>All’articolo 19 del decreto legislativo 15 giugno 2015, n.81, sono apportate le seguenti modificazioni:</a:t>
            </a:r>
            <a:endParaRPr lang="it-IT" sz="1750" dirty="0">
              <a:effectLst/>
              <a:ea typeface="Calibri" panose="020F0502020204030204" pitchFamily="34" charset="0"/>
            </a:endParaRPr>
          </a:p>
          <a:p>
            <a:pPr marL="342900" indent="-342900" algn="just">
              <a:buAutoNum type="alphaLcParenR"/>
            </a:pPr>
            <a:r>
              <a:rPr lang="it-IT" sz="1750" dirty="0">
                <a:effectLst/>
                <a:ea typeface="Garamond" panose="02020404030301010803" pitchFamily="18" charset="0"/>
              </a:rPr>
              <a:t>al comma 1, le lettere </a:t>
            </a:r>
            <a:r>
              <a:rPr lang="it-IT" sz="1750" i="1" dirty="0">
                <a:effectLst/>
                <a:ea typeface="Garamond" panose="02020404030301010803" pitchFamily="18" charset="0"/>
              </a:rPr>
              <a:t>a)</a:t>
            </a:r>
            <a:r>
              <a:rPr lang="it-IT" sz="1750" dirty="0">
                <a:effectLst/>
                <a:ea typeface="Garamond" panose="02020404030301010803" pitchFamily="18" charset="0"/>
              </a:rPr>
              <a:t>, </a:t>
            </a:r>
            <a:r>
              <a:rPr lang="it-IT" sz="1750" i="1" dirty="0">
                <a:effectLst/>
                <a:ea typeface="Garamond" panose="02020404030301010803" pitchFamily="18" charset="0"/>
              </a:rPr>
              <a:t>b)</a:t>
            </a:r>
            <a:r>
              <a:rPr lang="it-IT" sz="1750" dirty="0">
                <a:effectLst/>
                <a:ea typeface="Garamond" panose="02020404030301010803" pitchFamily="18" charset="0"/>
              </a:rPr>
              <a:t>, b-</a:t>
            </a:r>
            <a:r>
              <a:rPr lang="it-IT" sz="1750" i="1" dirty="0">
                <a:effectLst/>
                <a:ea typeface="Garamond" panose="02020404030301010803" pitchFamily="18" charset="0"/>
              </a:rPr>
              <a:t>bis) </a:t>
            </a:r>
            <a:r>
              <a:rPr lang="it-IT" sz="1750" dirty="0">
                <a:effectLst/>
                <a:ea typeface="Garamond" panose="02020404030301010803" pitchFamily="18" charset="0"/>
              </a:rPr>
              <a:t>sono sostituite dalle seguenti: </a:t>
            </a:r>
            <a:endParaRPr lang="it-IT" sz="1750" dirty="0">
              <a:ea typeface="Garamond" panose="02020404030301010803" pitchFamily="18" charset="0"/>
            </a:endParaRPr>
          </a:p>
          <a:p>
            <a:pPr marL="0" indent="0" algn="just">
              <a:buNone/>
            </a:pPr>
            <a:r>
              <a:rPr lang="it-IT" sz="1750" b="1" dirty="0">
                <a:effectLst/>
                <a:ea typeface="Garamond" panose="02020404030301010803" pitchFamily="18" charset="0"/>
              </a:rPr>
              <a:t>«  </a:t>
            </a:r>
            <a:r>
              <a:rPr lang="it-IT" sz="1750" b="1" i="1" dirty="0">
                <a:effectLst/>
                <a:ea typeface="Garamond" panose="02020404030301010803" pitchFamily="18" charset="0"/>
              </a:rPr>
              <a:t>a) </a:t>
            </a:r>
            <a:r>
              <a:rPr lang="it-IT" sz="1750" b="1" dirty="0">
                <a:effectLst/>
                <a:ea typeface="Garamond" panose="02020404030301010803" pitchFamily="18" charset="0"/>
              </a:rPr>
              <a:t>nei casi previsti dai contratti collettivi di cui all’articolo 51; </a:t>
            </a:r>
            <a:endParaRPr lang="it-IT" sz="1750" dirty="0">
              <a:effectLst/>
              <a:ea typeface="Calibri" panose="020F0502020204030204" pitchFamily="34" charset="0"/>
            </a:endParaRPr>
          </a:p>
          <a:p>
            <a:pPr marL="220980" indent="0" algn="just">
              <a:buNone/>
            </a:pPr>
            <a:r>
              <a:rPr lang="it-IT" sz="1750" b="1" i="1" dirty="0">
                <a:effectLst/>
                <a:ea typeface="Garamond" panose="02020404030301010803" pitchFamily="18" charset="0"/>
              </a:rPr>
              <a:t>b) </a:t>
            </a:r>
            <a:r>
              <a:rPr lang="it-IT" sz="1750" b="1" dirty="0">
                <a:effectLst/>
                <a:ea typeface="Garamond" panose="02020404030301010803" pitchFamily="18" charset="0"/>
              </a:rPr>
              <a:t>in assenza delle previsioni di cui alla lettera </a:t>
            </a:r>
            <a:r>
              <a:rPr lang="it-IT" sz="1750" b="1" i="1" dirty="0">
                <a:effectLst/>
                <a:ea typeface="Garamond" panose="02020404030301010803" pitchFamily="18" charset="0"/>
              </a:rPr>
              <a:t>a)</a:t>
            </a:r>
            <a:r>
              <a:rPr lang="it-IT" sz="1750" b="1" dirty="0">
                <a:effectLst/>
                <a:ea typeface="Garamond" panose="02020404030301010803" pitchFamily="18" charset="0"/>
              </a:rPr>
              <a:t>, nei contratti collettivi applicati in azienda, e comunque entro il 30 aprile 2024, per esigenze di natura tecnica, organizzativa o produttiva individuate dalle parti; </a:t>
            </a:r>
            <a:endParaRPr lang="it-IT" sz="1750" dirty="0">
              <a:effectLst/>
              <a:ea typeface="Calibri" panose="020F0502020204030204" pitchFamily="34" charset="0"/>
            </a:endParaRPr>
          </a:p>
          <a:p>
            <a:pPr marL="220980" indent="0" algn="just">
              <a:buNone/>
            </a:pPr>
            <a:r>
              <a:rPr lang="it-IT" sz="1750" b="1" i="1" dirty="0">
                <a:effectLst/>
                <a:ea typeface="Garamond" panose="02020404030301010803" pitchFamily="18" charset="0"/>
              </a:rPr>
              <a:t>b</a:t>
            </a:r>
            <a:r>
              <a:rPr lang="it-IT" sz="1750" b="1" dirty="0">
                <a:effectLst/>
                <a:ea typeface="Garamond" panose="02020404030301010803" pitchFamily="18" charset="0"/>
              </a:rPr>
              <a:t>-</a:t>
            </a:r>
            <a:r>
              <a:rPr lang="it-IT" sz="1750" b="1" i="1" dirty="0">
                <a:effectLst/>
                <a:ea typeface="Garamond" panose="02020404030301010803" pitchFamily="18" charset="0"/>
              </a:rPr>
              <a:t>bis) </a:t>
            </a:r>
            <a:r>
              <a:rPr lang="it-IT" sz="1750" b="1" dirty="0">
                <a:effectLst/>
                <a:ea typeface="Garamond" panose="02020404030301010803" pitchFamily="18" charset="0"/>
              </a:rPr>
              <a:t>in sostituzione di altri lavoratori. »;</a:t>
            </a:r>
            <a:endParaRPr lang="it-IT" sz="1750" dirty="0">
              <a:effectLst/>
              <a:ea typeface="Calibri" panose="020F0502020204030204" pitchFamily="34" charset="0"/>
            </a:endParaRPr>
          </a:p>
          <a:p>
            <a:pPr marL="0" indent="0" algn="just">
              <a:buNone/>
            </a:pPr>
            <a:r>
              <a:rPr lang="it-IT" sz="1750" i="1" dirty="0">
                <a:effectLst/>
                <a:ea typeface="Garamond" panose="02020404030301010803" pitchFamily="18" charset="0"/>
              </a:rPr>
              <a:t>b) </a:t>
            </a:r>
            <a:r>
              <a:rPr lang="it-IT" sz="1750" dirty="0">
                <a:effectLst/>
                <a:ea typeface="Garamond" panose="02020404030301010803" pitchFamily="18" charset="0"/>
              </a:rPr>
              <a:t>il comma 1.1. è abrogato;</a:t>
            </a:r>
            <a:endParaRPr lang="it-IT" sz="1750" dirty="0">
              <a:effectLst/>
              <a:ea typeface="Calibri" panose="020F0502020204030204" pitchFamily="34" charset="0"/>
            </a:endParaRPr>
          </a:p>
          <a:p>
            <a:pPr marL="0" indent="0" algn="just">
              <a:buNone/>
            </a:pPr>
            <a:r>
              <a:rPr lang="it-IT" sz="1750" i="1" dirty="0">
                <a:effectLst/>
                <a:highlight>
                  <a:srgbClr val="FFFF00"/>
                </a:highlight>
                <a:ea typeface="Garamond" panose="02020404030301010803" pitchFamily="18" charset="0"/>
              </a:rPr>
              <a:t>b-bis)</a:t>
            </a:r>
            <a:r>
              <a:rPr lang="it-IT" sz="1750" dirty="0">
                <a:effectLst/>
                <a:highlight>
                  <a:srgbClr val="FFFF00"/>
                </a:highlight>
                <a:ea typeface="Garamond" panose="02020404030301010803" pitchFamily="18" charset="0"/>
              </a:rPr>
              <a:t> al comma 4, ultimo periodo, dopo le parole: "in caso di proroga" sono inserite le seguenti: "</a:t>
            </a:r>
            <a:r>
              <a:rPr lang="it-IT" sz="1750" b="1" dirty="0">
                <a:effectLst/>
                <a:highlight>
                  <a:srgbClr val="FFFF00"/>
                </a:highlight>
                <a:ea typeface="Garamond" panose="02020404030301010803" pitchFamily="18" charset="0"/>
              </a:rPr>
              <a:t>e di rinnovo</a:t>
            </a:r>
            <a:r>
              <a:rPr lang="it-IT" sz="1750" dirty="0">
                <a:effectLst/>
                <a:highlight>
                  <a:srgbClr val="FFFF00"/>
                </a:highlight>
                <a:ea typeface="Garamond" panose="02020404030301010803" pitchFamily="18" charset="0"/>
              </a:rPr>
              <a:t>".</a:t>
            </a:r>
            <a:endParaRPr lang="it-IT" sz="1750" dirty="0">
              <a:effectLst/>
              <a:ea typeface="Calibri" panose="020F0502020204030204" pitchFamily="34" charset="0"/>
            </a:endParaRPr>
          </a:p>
          <a:p>
            <a:pPr marL="0" indent="0" algn="just">
              <a:buNone/>
            </a:pPr>
            <a:r>
              <a:rPr lang="it-IT" sz="1750" i="1" dirty="0">
                <a:effectLst/>
                <a:ea typeface="Garamond" panose="02020404030301010803" pitchFamily="18" charset="0"/>
              </a:rPr>
              <a:t>c) </a:t>
            </a:r>
            <a:r>
              <a:rPr lang="it-IT" sz="1750" dirty="0">
                <a:effectLst/>
                <a:ea typeface="Garamond" panose="02020404030301010803" pitchFamily="18" charset="0"/>
              </a:rPr>
              <a:t>dopo il comma 5 è aggiunto il seguente:</a:t>
            </a:r>
            <a:endParaRPr lang="it-IT" sz="1750" dirty="0">
              <a:ea typeface="Garamond" panose="02020404030301010803" pitchFamily="18" charset="0"/>
            </a:endParaRPr>
          </a:p>
          <a:p>
            <a:pPr marL="0" indent="0" algn="just">
              <a:buNone/>
            </a:pPr>
            <a:r>
              <a:rPr lang="it-IT" sz="1750" dirty="0">
                <a:effectLst/>
                <a:ea typeface="Garamond" panose="02020404030301010803" pitchFamily="18" charset="0"/>
              </a:rPr>
              <a:t>«</a:t>
            </a:r>
            <a:r>
              <a:rPr lang="it-IT" sz="1750" i="1" dirty="0">
                <a:effectLst/>
                <a:ea typeface="Garamond" panose="02020404030301010803" pitchFamily="18" charset="0"/>
              </a:rPr>
              <a:t>5-bis</a:t>
            </a:r>
            <a:r>
              <a:rPr lang="it-IT" sz="1750" dirty="0">
                <a:effectLst/>
                <a:ea typeface="Garamond" panose="02020404030301010803" pitchFamily="18" charset="0"/>
              </a:rPr>
              <a:t>. Le disposizioni di cui al comma 1 non si applicano ai contratti stipulati dalle pubbliche amministrazioni, nonché ai contratti di lavoro a tempo determinato stipulati dalle università private, incluse le filiazioni di università straniere, da istituti pubblici di ricerca, società pubbliche che promuovono la ricerca e l’innovazione ovvero enti privati di ricerca e lavoratori chiamati a svolgere attività di insegnamento, di ricerca scientifica o tecnologica, di trasferimento di </a:t>
            </a:r>
            <a:r>
              <a:rPr lang="it-IT" sz="1750" i="1" dirty="0">
                <a:effectLst/>
                <a:ea typeface="Garamond" panose="02020404030301010803" pitchFamily="18" charset="0"/>
              </a:rPr>
              <a:t>know-how</a:t>
            </a:r>
            <a:r>
              <a:rPr lang="it-IT" sz="1750" dirty="0">
                <a:effectLst/>
                <a:ea typeface="Garamond" panose="02020404030301010803" pitchFamily="18" charset="0"/>
              </a:rPr>
              <a:t>, di supporto all’innovazione, di assistenza tecnica alla stessa o di coordinamento e direzione della stessa, ai quali continuano ad applicarsi le disposizioni vigenti anteriormente alla data di entrata in vigore del decreto-legge 12 luglio 2018, n.87 convertito, con modificazioni, dalla legge 9 agosto 2018,n.96.». </a:t>
            </a:r>
          </a:p>
          <a:p>
            <a:pPr marL="0" indent="0" algn="just">
              <a:buNone/>
            </a:pPr>
            <a:r>
              <a:rPr lang="it-IT" sz="1750" dirty="0">
                <a:ea typeface="Garamond" panose="02020404030301010803" pitchFamily="18" charset="0"/>
              </a:rPr>
              <a:t>                                                                                                                                                                            </a:t>
            </a:r>
            <a:r>
              <a:rPr lang="it-IT" sz="1750" dirty="0">
                <a:effectLst/>
                <a:ea typeface="Garamond" panose="02020404030301010803" pitchFamily="18" charset="0"/>
              </a:rPr>
              <a:t>   </a:t>
            </a:r>
            <a:r>
              <a:rPr lang="it-IT" sz="1750" b="1" i="1" dirty="0">
                <a:ea typeface="Garamond" panose="02020404030301010803" pitchFamily="18" charset="0"/>
              </a:rPr>
              <a:t>Segue</a:t>
            </a:r>
            <a:endParaRPr lang="it-IT" sz="1750" b="1" i="1" dirty="0">
              <a:effectLst/>
              <a:ea typeface="Calibri" panose="020F0502020204030204" pitchFamily="34"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Contratto a termine</a:t>
            </a:r>
            <a:endParaRPr lang="it-IT" sz="2800" b="1" dirty="0"/>
          </a:p>
        </p:txBody>
      </p:sp>
    </p:spTree>
    <p:extLst>
      <p:ext uri="{BB962C8B-B14F-4D97-AF65-F5344CB8AC3E}">
        <p14:creationId xmlns:p14="http://schemas.microsoft.com/office/powerpoint/2010/main" val="8327518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Trattenimento in servizio – riferimenti normativi</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20</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470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1051568"/>
            <a:ext cx="10341986" cy="519041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it-IT" sz="2800" b="1" u="sng" dirty="0">
                <a:solidFill>
                  <a:srgbClr val="000000"/>
                </a:solidFill>
                <a:ea typeface="MS PGothic" panose="020B0600070205080204" pitchFamily="34" charset="-128"/>
                <a:cs typeface="Arial" panose="020B0604020202020204" pitchFamily="34" charset="0"/>
              </a:rPr>
              <a:t>Circolare INPS n. 82/2023</a:t>
            </a:r>
            <a:endParaRPr lang="it-IT" b="1" dirty="0">
              <a:solidFill>
                <a:srgbClr val="000000"/>
              </a:solidFill>
              <a:ea typeface="MS PGothic" panose="020B0600070205080204" pitchFamily="34" charset="-128"/>
              <a:cs typeface="Arial" panose="020B0604020202020204" pitchFamily="34" charset="0"/>
            </a:endParaRPr>
          </a:p>
          <a:p>
            <a:pPr algn="just"/>
            <a:r>
              <a:rPr lang="it-IT" sz="1800" dirty="0">
                <a:effectLst/>
              </a:rPr>
              <a:t>l’incentivo al posticipo del pensionamento è erogato al netto dell’esonero applicato, così determinando un abbattimento dell’accredito contributivo pari alla sola quota residua rispetto alla quota parte di contribuzione del lavoratore esonerata ad altro titolo.</a:t>
            </a:r>
          </a:p>
          <a:p>
            <a:pPr algn="just"/>
            <a:endParaRPr lang="it-IT" sz="1800" dirty="0">
              <a:effectLst/>
            </a:endParaRPr>
          </a:p>
          <a:p>
            <a:pPr algn="just"/>
            <a:r>
              <a:rPr lang="it-IT" sz="1800" dirty="0">
                <a:effectLst/>
              </a:rPr>
              <a:t>L’incentivo al posticipo del pensionamento, inoltre, risulta applicabile contestualmente alle misure agevolative che operano sulla contribuzione dovuta dal datore di lavoro, previste dalla legislazione vigente.</a:t>
            </a:r>
          </a:p>
          <a:p>
            <a:pPr algn="just"/>
            <a:endParaRPr lang="it-IT" sz="1800" dirty="0">
              <a:effectLst/>
            </a:endParaRPr>
          </a:p>
          <a:p>
            <a:pPr algn="just"/>
            <a:r>
              <a:rPr lang="it-IT" sz="1800" dirty="0">
                <a:effectLst/>
              </a:rPr>
              <a:t>Infine, considerato il carattere speciale della previsione di cui all’articolo 1, comma 8, del decreto attuativo, secondo la quale, in caso di riconoscimento di fiscalizzazione dei contributi, l’incentivo è erogato al netto della parte di contributi a carico del lavoratore oggetto di esonero, ne deriva che, nelle diverse ipotesi in cui, per il rapporto di lavoro sia già previsto un abbattimento totale della quota di contribuzione a carico </a:t>
            </a:r>
            <a:r>
              <a:rPr lang="it-IT" sz="1800">
                <a:effectLst/>
              </a:rPr>
              <a:t>del lavoratore l’incentivo </a:t>
            </a:r>
            <a:r>
              <a:rPr lang="it-IT" sz="1800" dirty="0">
                <a:effectLst/>
              </a:rPr>
              <a:t>al posticipo del pensionamento non può trovare applicazione.</a:t>
            </a:r>
          </a:p>
          <a:p>
            <a:pPr marL="0" indent="0" algn="just">
              <a:buNone/>
            </a:pPr>
            <a:endParaRPr lang="it-IT" sz="1800" dirty="0">
              <a:effectLst/>
            </a:endParaRPr>
          </a:p>
        </p:txBody>
      </p:sp>
    </p:spTree>
    <p:extLst>
      <p:ext uri="{BB962C8B-B14F-4D97-AF65-F5344CB8AC3E}">
        <p14:creationId xmlns:p14="http://schemas.microsoft.com/office/powerpoint/2010/main" val="34555855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21</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844614"/>
            <a:ext cx="10341986" cy="5888567"/>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9600" b="1" dirty="0">
                <a:solidFill>
                  <a:prstClr val="black"/>
                </a:solidFill>
                <a:ea typeface="Times New Roman" panose="02020603050405020304" pitchFamily="18" charset="0"/>
                <a:cs typeface="Arial" panose="020B0604020202020204" pitchFamily="34" charset="0"/>
              </a:rPr>
              <a:t>ART. 31, D.LGS. 81/2015 – </a:t>
            </a:r>
            <a:r>
              <a:rPr lang="it-IT" sz="9600" b="1" u="sng" dirty="0">
                <a:solidFill>
                  <a:prstClr val="black"/>
                </a:solidFill>
                <a:ea typeface="Times New Roman" panose="02020603050405020304" pitchFamily="18" charset="0"/>
                <a:cs typeface="Arial" panose="020B0604020202020204" pitchFamily="34" charset="0"/>
              </a:rPr>
              <a:t>TESTO INTEGRATO CON ART. 24, D.L. LAVORO</a:t>
            </a:r>
            <a:endParaRPr lang="it-IT" sz="9600" u="sng" dirty="0">
              <a:ea typeface="Times New Roman" panose="02020603050405020304" pitchFamily="18" charset="0"/>
              <a:cs typeface="Arial" panose="020B0604020202020204" pitchFamily="34" charset="0"/>
            </a:endParaRPr>
          </a:p>
          <a:p>
            <a:pPr marL="0" indent="0" algn="just">
              <a:lnSpc>
                <a:spcPct val="107000"/>
              </a:lnSpc>
              <a:spcAft>
                <a:spcPts val="80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7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 </a:t>
            </a:r>
            <a:r>
              <a:rPr lang="it-IT" sz="7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Salvo diversa  previsione  dei  contratti  collettivi  applicati dall'utilizzatore,  il  numero  dei  lavoratori   somministrati   con contratto di somministrazione di lavoro  a  tempo  indeterminato</a:t>
            </a:r>
            <a:r>
              <a:rPr lang="it-IT" sz="7200" dirty="0">
                <a:solidFill>
                  <a:srgbClr val="FF0000"/>
                </a:solidFill>
                <a:effectLst/>
                <a:highlight>
                  <a:srgbClr val="FFFF00"/>
                </a:highlight>
                <a:latin typeface="Calibri" panose="020F0502020204030204" pitchFamily="34" charset="0"/>
                <a:ea typeface="Calibri" panose="020F0502020204030204" pitchFamily="34" charset="0"/>
                <a:cs typeface="Calibri" panose="020F0502020204030204" pitchFamily="34" charset="0"/>
              </a:rPr>
              <a:t>, esclusi i lavoratori somministrati assunti con contratto di lavoro in apprendistato,</a:t>
            </a:r>
            <a:r>
              <a:rPr lang="it-IT" sz="7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non può eccedere il 20 per cento  del  numero  dei  lavoratori  a  tempo indeterminato in forza presso l'utilizzatore al 1° gennaio  dell'anno di stipula del predetto contratto, con un arrotondamento del decimale all’unità superiore qualora esso sia eguale o superiore a  0,5.  Nel caso  di  inizio  dell’attività  nel  corso  dell'anno,  il   limite percentuale  si  computa  sul   numero   dei   lavoratori   a   tempo indeterminato in forza al momento  della  stipula  del  contratto  di somministrazione di lavoro  a  tempo  indeterminato.  </a:t>
            </a:r>
            <a:r>
              <a:rPr lang="it-IT" sz="7200" dirty="0">
                <a:solidFill>
                  <a:srgbClr val="FF0000"/>
                </a:solidFill>
                <a:effectLst/>
                <a:highlight>
                  <a:srgbClr val="FFFF00"/>
                </a:highlight>
                <a:latin typeface="Calibri" panose="020F0502020204030204" pitchFamily="34" charset="0"/>
                <a:ea typeface="Calibri" panose="020F0502020204030204" pitchFamily="34" charset="0"/>
                <a:cs typeface="Calibri" panose="020F0502020204030204" pitchFamily="34" charset="0"/>
              </a:rPr>
              <a:t>E’ in ogni caso </a:t>
            </a:r>
            <a:r>
              <a:rPr lang="it-IT" sz="7200" b="1" dirty="0">
                <a:solidFill>
                  <a:srgbClr val="FF0000"/>
                </a:solidFill>
                <a:effectLst/>
                <a:highlight>
                  <a:srgbClr val="FFFF00"/>
                </a:highlight>
                <a:latin typeface="Calibri" panose="020F0502020204030204" pitchFamily="34" charset="0"/>
                <a:ea typeface="Calibri" panose="020F0502020204030204" pitchFamily="34" charset="0"/>
                <a:cs typeface="Calibri" panose="020F0502020204030204" pitchFamily="34" charset="0"/>
              </a:rPr>
              <a:t>esente da limiti quantitativi </a:t>
            </a:r>
            <a:r>
              <a:rPr lang="it-IT" sz="7200" dirty="0">
                <a:solidFill>
                  <a:srgbClr val="FF0000"/>
                </a:solidFill>
                <a:effectLst/>
                <a:highlight>
                  <a:srgbClr val="FFFF00"/>
                </a:highlight>
                <a:latin typeface="Calibri" panose="020F0502020204030204" pitchFamily="34" charset="0"/>
                <a:ea typeface="Calibri" panose="020F0502020204030204" pitchFamily="34" charset="0"/>
                <a:cs typeface="Calibri" panose="020F0502020204030204" pitchFamily="34" charset="0"/>
              </a:rPr>
              <a:t>la somministrazione a tempo indeterminato di lavoratori di cui all’articolo 8, comma 2, della legge 23 luglio 1991, n. 223, di soggetti disoccupati che godono da almeno sei mesi di trattamenti di disoccupazione non agricola o di ammortizzatori sociali e di lavoratori svantaggiati o molto svantaggiati ai sensi dei numeri 4) e 99) dell’articolo 2 del regolamento (UE) n. 651/2014 della Commissione, del 17 giugno 2014, come individuati con decreto del Ministro del lavoro e delle politiche sociali. </a:t>
            </a:r>
            <a:r>
              <a:rPr lang="it-IT" sz="7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Possono  essere somministrati  a  tempo  indeterminato  esclusivamente  i  lavoratori assunti dal somministratore a tempo indeterminato. Nel caso in cui il contratto di somministrazione tra  l'agenzia  di  somministrazione  e l'utilizzatore sia a tempo determinato l'utilizzatore può  impiegare in missione, per periodi superiori  a  ventiquattro  mesi  anche  non continuativi, il medesimo  lavoratore  somministrato,  per  il  quale l'agenzia  di  somministrazione  abbia  comunicato   all'utilizzatore l'assunzione a tempo indeterminato, senza che ciò determini in  capo all'utilizzatore stesso la costituzione di un rapporto  di  lavoro  a tempo indeterminato con il lavoratore somministrato. La  disposizione di cui al periodo precedente ha efficacia fino al </a:t>
            </a:r>
            <a:r>
              <a:rPr lang="it-IT" sz="7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((30 giugno 2025))</a:t>
            </a:r>
            <a:r>
              <a:rPr lang="it-IT" sz="7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p>
            <a:pPr marL="0" indent="0" algn="just">
              <a:lnSpc>
                <a:spcPct val="107000"/>
              </a:lnSpc>
              <a:spcAft>
                <a:spcPts val="80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7200" i="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it-IT" sz="7200" b="1" i="1" dirty="0">
                <a:solidFill>
                  <a:srgbClr val="000000"/>
                </a:solidFill>
                <a:latin typeface="Calibri" panose="020F0502020204030204" pitchFamily="34" charset="0"/>
                <a:ea typeface="Calibri" panose="020F0502020204030204" pitchFamily="34" charset="0"/>
                <a:cs typeface="Calibri" panose="020F0502020204030204" pitchFamily="34" charset="0"/>
              </a:rPr>
              <a:t>Segue</a:t>
            </a:r>
            <a:endParaRPr lang="it-IT" sz="7200" b="1"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7000"/>
              </a:lnSpc>
              <a:spcAft>
                <a:spcPts val="80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800" i="1" dirty="0">
                <a:solidFill>
                  <a:srgbClr val="000000"/>
                </a:solidFill>
                <a:latin typeface="Calibri" panose="020F0502020204030204" pitchFamily="34" charset="0"/>
                <a:ea typeface="Calibri" panose="020F0502020204030204" pitchFamily="34" charset="0"/>
                <a:cs typeface="Calibri" panose="020F0502020204030204" pitchFamily="34" charset="0"/>
              </a:rPr>
              <a:t>                                                                                                                                                                                                                                 </a:t>
            </a:r>
          </a:p>
          <a:p>
            <a:pPr marL="0" indent="0" algn="just">
              <a:lnSpc>
                <a:spcPct val="107000"/>
              </a:lnSpc>
              <a:spcAft>
                <a:spcPts val="80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2600" i="1" dirty="0">
                <a:solidFill>
                  <a:srgbClr val="000000"/>
                </a:solidFill>
                <a:latin typeface="Calibri" panose="020F0502020204030204" pitchFamily="34" charset="0"/>
                <a:ea typeface="Calibri" panose="020F0502020204030204" pitchFamily="34" charset="0"/>
                <a:cs typeface="Calibri" panose="020F0502020204030204" pitchFamily="34" charset="0"/>
              </a:rPr>
              <a:t>                                                                                                                                                                                    </a:t>
            </a:r>
            <a:endParaRPr lang="it-IT" sz="2600" i="1"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Titolo 1">
            <a:extLst>
              <a:ext uri="{FF2B5EF4-FFF2-40B4-BE49-F238E27FC236}">
                <a16:creationId xmlns:a16="http://schemas.microsoft.com/office/drawing/2014/main" id="{96C160B4-99BD-6042-7346-C5B5A6886C82}"/>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Somministrazione</a:t>
            </a:r>
            <a:endParaRPr lang="it-IT" sz="2800" b="1" dirty="0"/>
          </a:p>
        </p:txBody>
      </p:sp>
    </p:spTree>
    <p:extLst>
      <p:ext uri="{BB962C8B-B14F-4D97-AF65-F5344CB8AC3E}">
        <p14:creationId xmlns:p14="http://schemas.microsoft.com/office/powerpoint/2010/main" val="4269244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22</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844614"/>
            <a:ext cx="10341986" cy="5888567"/>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9600" b="1" dirty="0">
                <a:solidFill>
                  <a:prstClr val="black"/>
                </a:solidFill>
                <a:ea typeface="Times New Roman" panose="02020603050405020304" pitchFamily="18" charset="0"/>
                <a:cs typeface="Arial" panose="020B0604020202020204" pitchFamily="34" charset="0"/>
              </a:rPr>
              <a:t>ART. 31, D.LGS. 81/2015 – </a:t>
            </a:r>
            <a:r>
              <a:rPr lang="it-IT" sz="9600" b="1" u="sng" dirty="0">
                <a:solidFill>
                  <a:prstClr val="black"/>
                </a:solidFill>
                <a:ea typeface="Times New Roman" panose="02020603050405020304" pitchFamily="18" charset="0"/>
                <a:cs typeface="Arial" panose="020B0604020202020204" pitchFamily="34" charset="0"/>
              </a:rPr>
              <a:t>TESTO INTEGRATO CON ART. 24, D.L. LAVORO</a:t>
            </a:r>
            <a:endParaRPr lang="it-IT" sz="9600" u="sng" dirty="0">
              <a:ea typeface="Times New Roman" panose="02020603050405020304" pitchFamily="18" charset="0"/>
              <a:cs typeface="Arial" panose="020B0604020202020204" pitchFamily="34" charset="0"/>
            </a:endParaRPr>
          </a:p>
          <a:p>
            <a:pPr marL="0" indent="0" algn="just">
              <a:lnSpc>
                <a:spcPct val="107000"/>
              </a:lnSpc>
              <a:spcAft>
                <a:spcPts val="80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7200" b="1" dirty="0">
                <a:solidFill>
                  <a:srgbClr val="000000"/>
                </a:solidFill>
                <a:effectLst/>
                <a:ea typeface="Calibri" panose="020F0502020204030204" pitchFamily="34" charset="0"/>
                <a:cs typeface="Times New Roman" panose="02020603050405020304" pitchFamily="18" charset="0"/>
              </a:rPr>
              <a:t>2. </a:t>
            </a:r>
            <a:r>
              <a:rPr lang="it-IT" sz="7200" dirty="0">
                <a:solidFill>
                  <a:srgbClr val="000000"/>
                </a:solidFill>
                <a:effectLst/>
                <a:ea typeface="Calibri" panose="020F0502020204030204" pitchFamily="34" charset="0"/>
                <a:cs typeface="Times New Roman" panose="02020603050405020304" pitchFamily="18" charset="0"/>
              </a:rPr>
              <a:t>Salva diversa previsione dei contratti collettivi applicati dall'utilizzatore e fermo restando il limite disposto dall'articolo 23, il numero dei lavoratori assunti con contratto a tempo determinato ovvero con contratto di somministrazione a tempo determinato non può eccedere complessivamente il 30 per cento del numero dei lavoratori a tempo indeterminato in forza presso l'utilizzatore al 1° gennaio dell'anno di stipulazione dei predetti</a:t>
            </a:r>
            <a:r>
              <a:rPr lang="it-IT" sz="8800" dirty="0">
                <a:ea typeface="Calibri" panose="020F0502020204030204" pitchFamily="34" charset="0"/>
                <a:cs typeface="Times New Roman" panose="02020603050405020304" pitchFamily="18" charset="0"/>
              </a:rPr>
              <a:t> </a:t>
            </a:r>
            <a:r>
              <a:rPr lang="it-IT" sz="7200" dirty="0">
                <a:solidFill>
                  <a:srgbClr val="000000"/>
                </a:solidFill>
                <a:effectLst/>
                <a:ea typeface="Calibri" panose="020F0502020204030204" pitchFamily="34" charset="0"/>
                <a:cs typeface="Times New Roman" panose="02020603050405020304" pitchFamily="18" charset="0"/>
              </a:rPr>
              <a:t>contratti, con arrotondamento del decimale all’unità superiore qualora esso sia eguale o superiore a 0,5. Nel caso di inizio dell’attività nel corso dell'anno, il limite percentuale si computa sul numero dei lavoratori a tempo indeterminato in forza al momento della stipulazione del contratto di somministrazione di lavoro. E' in ogni caso esente da limiti quantitativi la somministrazione a tempo determinato di lavoratori di cui all'articolo 8, comma 2, della legge 23 luglio 1991, n. 223, di soggetti disoccupati che godono da almeno sei mesi di trattamenti di disoccupazione non agricola o di ammortizzatori sociali e di lavoratori svantaggiati o molto svantaggiati ai sensi dei numeri 4) e 99) dell'articolo 2 del regolamento (UE) n. 651/2014 della Commissione, del 17 giugno 2014, come individuati con decreto del Ministro del lavoro e delle politiche sociali.</a:t>
            </a:r>
          </a:p>
          <a:p>
            <a:pPr marL="0" indent="0" algn="just">
              <a:lnSpc>
                <a:spcPct val="107000"/>
              </a:lnSpc>
              <a:spcAft>
                <a:spcPts val="80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7200" b="1" dirty="0">
                <a:solidFill>
                  <a:srgbClr val="000000"/>
                </a:solidFill>
                <a:effectLst/>
                <a:ea typeface="Calibri" panose="020F0502020204030204" pitchFamily="34" charset="0"/>
                <a:cs typeface="Times New Roman" panose="02020603050405020304" pitchFamily="18" charset="0"/>
              </a:rPr>
              <a:t>3. </a:t>
            </a:r>
            <a:r>
              <a:rPr lang="it-IT" sz="7200" dirty="0">
                <a:solidFill>
                  <a:srgbClr val="000000"/>
                </a:solidFill>
                <a:effectLst/>
                <a:ea typeface="Calibri" panose="020F0502020204030204" pitchFamily="34" charset="0"/>
                <a:cs typeface="Times New Roman" panose="02020603050405020304" pitchFamily="18" charset="0"/>
              </a:rPr>
              <a:t>I lavoratori somministrati sono informati dall’utilizzatore dei posti vacanti presso quest'ultimo, anche mediante un avviso generale affisso all'interno dei locali dell'utilizzatore. </a:t>
            </a:r>
            <a:endParaRPr lang="it-IT" sz="8800" dirty="0">
              <a:effectLst/>
              <a:ea typeface="Calibri" panose="020F0502020204030204" pitchFamily="34" charset="0"/>
              <a:cs typeface="Times New Roman" panose="02020603050405020304" pitchFamily="18" charset="0"/>
            </a:endParaRPr>
          </a:p>
          <a:p>
            <a:pPr marL="0" indent="0" algn="just">
              <a:buNone/>
            </a:pPr>
            <a:r>
              <a:rPr lang="it-IT" sz="7200" b="1" dirty="0">
                <a:effectLst/>
                <a:ea typeface="Calibri" panose="020F0502020204030204" pitchFamily="34" charset="0"/>
              </a:rPr>
              <a:t>4. </a:t>
            </a:r>
            <a:r>
              <a:rPr lang="it-IT" sz="7200" dirty="0">
                <a:effectLst/>
                <a:ea typeface="Calibri" panose="020F0502020204030204" pitchFamily="34" charset="0"/>
              </a:rPr>
              <a:t>Fermo quanto disposto dall'articolo 36 del decreto legislativo n. 165 del 2001, la disciplina della somministrazione a tempo indeterminato non trova applicazione nei confronti delle pubbliche amministrazioni.</a:t>
            </a:r>
            <a:r>
              <a:rPr lang="it-IT" sz="7200" i="1" dirty="0">
                <a:solidFill>
                  <a:srgbClr val="000000"/>
                </a:solidFill>
                <a:ea typeface="Calibri" panose="020F0502020204030204" pitchFamily="34" charset="0"/>
                <a:cs typeface="Calibri" panose="020F0502020204030204" pitchFamily="34" charset="0"/>
              </a:rPr>
              <a:t> </a:t>
            </a:r>
            <a:endParaRPr lang="it-IT" sz="2600" i="1" dirty="0">
              <a:effectLst/>
              <a:ea typeface="Calibri" panose="020F0502020204030204" pitchFamily="34" charset="0"/>
              <a:cs typeface="Calibri" panose="020F0502020204030204" pitchFamily="34" charset="0"/>
            </a:endParaRPr>
          </a:p>
        </p:txBody>
      </p:sp>
      <p:sp>
        <p:nvSpPr>
          <p:cNvPr id="10" name="Titolo 1">
            <a:extLst>
              <a:ext uri="{FF2B5EF4-FFF2-40B4-BE49-F238E27FC236}">
                <a16:creationId xmlns:a16="http://schemas.microsoft.com/office/drawing/2014/main" id="{96C160B4-99BD-6042-7346-C5B5A6886C82}"/>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Somministrazione</a:t>
            </a:r>
            <a:endParaRPr lang="it-IT" sz="2800" b="1" dirty="0"/>
          </a:p>
        </p:txBody>
      </p:sp>
    </p:spTree>
    <p:extLst>
      <p:ext uri="{BB962C8B-B14F-4D97-AF65-F5344CB8AC3E}">
        <p14:creationId xmlns:p14="http://schemas.microsoft.com/office/powerpoint/2010/main" val="4039333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23</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cxnSp>
        <p:nvCxnSpPr>
          <p:cNvPr id="8" name="Connettore diritto 7">
            <a:extLst>
              <a:ext uri="{FF2B5EF4-FFF2-40B4-BE49-F238E27FC236}">
                <a16:creationId xmlns:a16="http://schemas.microsoft.com/office/drawing/2014/main" id="{009ABE36-3D0A-44B1-A1FC-AC672A6F6430}"/>
              </a:ext>
            </a:extLst>
          </p:cNvPr>
          <p:cNvCxnSpPr>
            <a:cxnSpLocks/>
          </p:cNvCxnSpPr>
          <p:nvPr/>
        </p:nvCxnSpPr>
        <p:spPr>
          <a:xfrm>
            <a:off x="0" y="62419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764628"/>
            <a:ext cx="10341986" cy="5397371"/>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7000"/>
              </a:lnSpc>
              <a:buSzPts val="1400"/>
              <a:buFont typeface="Wingdings" panose="05000000000000000000" pitchFamily="2" charset="2"/>
              <a:buChar char="Ø"/>
            </a:pPr>
            <a:r>
              <a:rPr lang="it-IT" sz="9600" b="1" dirty="0">
                <a:ea typeface="Garamond" panose="02020404030301010803" pitchFamily="18" charset="0"/>
                <a:cs typeface="Times New Roman" panose="02020603050405020304" pitchFamily="18" charset="0"/>
              </a:rPr>
              <a:t>Lavoratori svantaggiati (DM 17 ottobre 2017)</a:t>
            </a:r>
            <a:endParaRPr lang="it-IT" sz="9600" dirty="0">
              <a:effectLst/>
              <a:ea typeface="Garamond" panose="02020404030301010803" pitchFamily="18" charset="0"/>
              <a:cs typeface="Times New Roman" panose="02020603050405020304" pitchFamily="18" charset="0"/>
            </a:endParaRPr>
          </a:p>
          <a:p>
            <a:pPr marL="0" lvl="0" indent="0" algn="just">
              <a:lnSpc>
                <a:spcPct val="107000"/>
              </a:lnSpc>
              <a:buSzPts val="1400"/>
              <a:buNone/>
            </a:pPr>
            <a:r>
              <a:rPr lang="it-IT" sz="7200" dirty="0">
                <a:effectLst/>
              </a:rPr>
              <a:t>Soggetti devono alternativamente:</a:t>
            </a:r>
          </a:p>
          <a:p>
            <a:pPr algn="just">
              <a:buFont typeface="+mj-lt"/>
              <a:buAutoNum type="arabicPeriod"/>
            </a:pPr>
            <a:r>
              <a:rPr lang="it-IT" sz="7200" dirty="0">
                <a:effectLst/>
              </a:rPr>
              <a:t>non avere un impiego regolarmente retribuito da almeno sei mesi; </a:t>
            </a:r>
          </a:p>
          <a:p>
            <a:pPr algn="just">
              <a:buFont typeface="+mj-lt"/>
              <a:buAutoNum type="arabicPeriod"/>
            </a:pPr>
            <a:r>
              <a:rPr lang="it-IT" sz="7200" dirty="0">
                <a:effectLst/>
              </a:rPr>
              <a:t>avere un'età compresa tra i 15 e i 24 anni; </a:t>
            </a:r>
          </a:p>
          <a:p>
            <a:pPr algn="just">
              <a:buFont typeface="+mj-lt"/>
              <a:buAutoNum type="arabicPeriod"/>
            </a:pPr>
            <a:r>
              <a:rPr lang="it-IT" sz="7200" dirty="0">
                <a:effectLst/>
              </a:rPr>
              <a:t>non possedere un diploma di scuola media superiore o professionale (livello ISCED 3) o aver completato la formazione a tempo pieno da non più di due anni e non avere ancora ottenuto il primo impiego regolarmente retribuito;  </a:t>
            </a:r>
          </a:p>
          <a:p>
            <a:pPr algn="just">
              <a:buFont typeface="+mj-lt"/>
              <a:buAutoNum type="arabicPeriod"/>
            </a:pPr>
            <a:r>
              <a:rPr lang="it-IT" sz="7200" dirty="0">
                <a:effectLst/>
              </a:rPr>
              <a:t>aver superato i 50 anni di età; </a:t>
            </a:r>
          </a:p>
          <a:p>
            <a:pPr algn="just">
              <a:buFont typeface="+mj-lt"/>
              <a:buAutoNum type="arabicPeriod"/>
            </a:pPr>
            <a:r>
              <a:rPr lang="it-IT" sz="7200" dirty="0">
                <a:effectLst/>
              </a:rPr>
              <a:t>essere un adulto che vive solo con una o più persone a carico;</a:t>
            </a:r>
          </a:p>
          <a:p>
            <a:pPr algn="just">
              <a:buFont typeface="+mj-lt"/>
              <a:buAutoNum type="arabicPeriod"/>
            </a:pPr>
            <a:r>
              <a:rPr lang="it-IT" sz="7200" dirty="0">
                <a:effectLst/>
              </a:rPr>
              <a:t>essere occupato in professioni o settori caratterizzati da un tasso di disparità uomo-donna che supera almeno del 25% la disparità media uomo-donna in tutti i settori economici se il lavoratore interessato appartiene al genere sottorappresentato; </a:t>
            </a:r>
          </a:p>
          <a:p>
            <a:pPr algn="just">
              <a:buFont typeface="+mj-lt"/>
              <a:buAutoNum type="arabicPeriod"/>
            </a:pPr>
            <a:r>
              <a:rPr lang="it-IT" sz="7200" dirty="0">
                <a:effectLst/>
              </a:rPr>
              <a:t>appartenere a una minoranza etnica di uno Stato membro UE e avere la necessità di migliorare la propria formazione linguistica e professionale o la propria esperienza lavorativa per aumentare le prospettive di accesso ad un'occupazione stabile".</a:t>
            </a:r>
          </a:p>
          <a:p>
            <a:pPr lvl="0" algn="just">
              <a:lnSpc>
                <a:spcPct val="107000"/>
              </a:lnSpc>
              <a:buSzPts val="1400"/>
              <a:buFont typeface="Wingdings" panose="05000000000000000000" pitchFamily="2" charset="2"/>
              <a:buChar char="Ø"/>
            </a:pPr>
            <a:r>
              <a:rPr lang="it-IT" sz="9600" b="1" dirty="0"/>
              <a:t>Lavoratori molto svantaggiati </a:t>
            </a:r>
          </a:p>
          <a:p>
            <a:pPr marL="0" lvl="0" indent="0" algn="just">
              <a:lnSpc>
                <a:spcPct val="107000"/>
              </a:lnSpc>
              <a:buSzPts val="1400"/>
              <a:buNone/>
            </a:pPr>
            <a:r>
              <a:rPr lang="it-IT" sz="7200" dirty="0"/>
              <a:t>I soggetti che sono privi da almeno 24 mesi di un impiego regolarmente retribuito. </a:t>
            </a:r>
          </a:p>
          <a:p>
            <a:pPr marL="0" lvl="0" indent="0" algn="just">
              <a:lnSpc>
                <a:spcPct val="107000"/>
              </a:lnSpc>
              <a:buSzPts val="1400"/>
              <a:buNone/>
            </a:pPr>
            <a:r>
              <a:rPr lang="it-IT" sz="7200" dirty="0"/>
              <a:t>I soggetti che, privi da almeno 12 mesi di un impiego regolarmente retribuito, appartengono a una delle categorie previste dalle lettere da 2) a 7) sopra indicati.</a:t>
            </a:r>
            <a:endParaRPr lang="it-IT" sz="7200" dirty="0">
              <a:effectLst/>
              <a:ea typeface="Calibri" panose="020F0502020204030204" pitchFamily="34" charset="0"/>
              <a:cs typeface="Times New Roman" panose="02020603050405020304" pitchFamily="18" charset="0"/>
            </a:endParaRPr>
          </a:p>
        </p:txBody>
      </p:sp>
      <p:sp>
        <p:nvSpPr>
          <p:cNvPr id="4" name="Titolo 1">
            <a:extLst>
              <a:ext uri="{FF2B5EF4-FFF2-40B4-BE49-F238E27FC236}">
                <a16:creationId xmlns:a16="http://schemas.microsoft.com/office/drawing/2014/main" id="{B4F9A0B6-B09B-BCEE-0EDB-7EFB9C2F2472}"/>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Somministrazione</a:t>
            </a:r>
            <a:endParaRPr lang="it-IT" sz="2800" b="1" dirty="0"/>
          </a:p>
        </p:txBody>
      </p:sp>
    </p:spTree>
    <p:extLst>
      <p:ext uri="{BB962C8B-B14F-4D97-AF65-F5344CB8AC3E}">
        <p14:creationId xmlns:p14="http://schemas.microsoft.com/office/powerpoint/2010/main" val="3354741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1A9890-84B0-7564-E768-DE896269368D}"/>
              </a:ext>
            </a:extLst>
          </p:cNvPr>
          <p:cNvSpPr>
            <a:spLocks noGrp="1"/>
          </p:cNvSpPr>
          <p:nvPr>
            <p:ph type="title"/>
          </p:nvPr>
        </p:nvSpPr>
        <p:spPr>
          <a:xfrm>
            <a:off x="838200" y="2518"/>
            <a:ext cx="10515600" cy="848820"/>
          </a:xfrm>
        </p:spPr>
        <p:txBody>
          <a:bodyPr/>
          <a:lstStyle/>
          <a:p>
            <a:pPr algn="ctr"/>
            <a:r>
              <a:rPr lang="it-IT" sz="2800" b="1" dirty="0">
                <a:cs typeface="Arial" panose="020B0604020202020204" pitchFamily="34" charset="0"/>
              </a:rPr>
              <a:t>CIRCOLARI INPS 2023: IL LIMITE DEL MASSIMALE </a:t>
            </a:r>
            <a:br>
              <a:rPr lang="it-IT" sz="2800" b="1" dirty="0">
                <a:cs typeface="Arial" panose="020B0604020202020204" pitchFamily="34" charset="0"/>
              </a:rPr>
            </a:br>
            <a:r>
              <a:rPr lang="it-IT" sz="2800" b="1" dirty="0">
                <a:cs typeface="Arial" panose="020B0604020202020204" pitchFamily="34" charset="0"/>
              </a:rPr>
              <a:t>PER L’UTILIZZATORE  </a:t>
            </a:r>
          </a:p>
        </p:txBody>
      </p:sp>
      <p:sp>
        <p:nvSpPr>
          <p:cNvPr id="3" name="Segnaposto contenuto 2">
            <a:extLst>
              <a:ext uri="{FF2B5EF4-FFF2-40B4-BE49-F238E27FC236}">
                <a16:creationId xmlns:a16="http://schemas.microsoft.com/office/drawing/2014/main" id="{434708F2-678F-4CFF-2CFD-4CB4947FC5D4}"/>
              </a:ext>
            </a:extLst>
          </p:cNvPr>
          <p:cNvSpPr>
            <a:spLocks noGrp="1"/>
          </p:cNvSpPr>
          <p:nvPr>
            <p:ph idx="1"/>
          </p:nvPr>
        </p:nvSpPr>
        <p:spPr>
          <a:xfrm>
            <a:off x="838199" y="879195"/>
            <a:ext cx="10222637" cy="5113539"/>
          </a:xfrm>
        </p:spPr>
        <p:txBody>
          <a:bodyPr/>
          <a:lstStyle/>
          <a:p>
            <a:pPr marL="0" lvl="0" indent="0" algn="just">
              <a:lnSpc>
                <a:spcPct val="107000"/>
              </a:lnSpc>
              <a:spcAft>
                <a:spcPts val="800"/>
              </a:spcAft>
              <a:buNone/>
            </a:pPr>
            <a:r>
              <a:rPr lang="it-IT" sz="2400" b="1" dirty="0">
                <a:ea typeface="Calibri" panose="020F0502020204030204" pitchFamily="34" charset="0"/>
              </a:rPr>
              <a:t>CIRCOLARI INPS NN. 57 E 58 2023</a:t>
            </a:r>
          </a:p>
          <a:p>
            <a:pPr marL="0" lvl="0" indent="0" algn="just">
              <a:lnSpc>
                <a:spcPct val="107000"/>
              </a:lnSpc>
              <a:spcAft>
                <a:spcPts val="800"/>
              </a:spcAft>
              <a:buNone/>
            </a:pPr>
            <a:r>
              <a:rPr lang="it-IT" sz="2000" dirty="0">
                <a:latin typeface="Calibri  "/>
                <a:ea typeface="Calibri" panose="020F0502020204030204" pitchFamily="34" charset="0"/>
              </a:rPr>
              <a:t>Tali circolari </a:t>
            </a:r>
            <a:r>
              <a:rPr lang="it-IT" sz="2000" dirty="0">
                <a:effectLst/>
                <a:latin typeface="Calibri  "/>
                <a:ea typeface="Calibri" panose="020F0502020204030204" pitchFamily="34" charset="0"/>
              </a:rPr>
              <a:t>relative alla gestione degli adempimenti amministravi connesse</a:t>
            </a:r>
            <a:r>
              <a:rPr lang="it-IT" sz="2000" b="1" dirty="0">
                <a:latin typeface="Calibri  "/>
                <a:ea typeface="Calibri" panose="020F0502020204030204" pitchFamily="34" charset="0"/>
              </a:rPr>
              <a:t> </a:t>
            </a:r>
            <a:r>
              <a:rPr lang="it-IT" sz="2000" dirty="0">
                <a:effectLst/>
                <a:latin typeface="Calibri  "/>
                <a:ea typeface="Calibri" panose="020F0502020204030204" pitchFamily="34" charset="0"/>
              </a:rPr>
              <a:t>all’</a:t>
            </a:r>
            <a:r>
              <a:rPr lang="it-IT" sz="2000" b="1" dirty="0">
                <a:effectLst/>
                <a:latin typeface="Calibri  "/>
                <a:ea typeface="Calibri" panose="020F0502020204030204" pitchFamily="34" charset="0"/>
              </a:rPr>
              <a:t>esonero relativo all’assunzione di giovani </a:t>
            </a:r>
            <a:r>
              <a:rPr lang="it-IT" sz="2000" b="1" u="sng" dirty="0">
                <a:effectLst/>
                <a:latin typeface="Calibri  "/>
                <a:ea typeface="Calibri" panose="020F0502020204030204" pitchFamily="34" charset="0"/>
              </a:rPr>
              <a:t>under 36</a:t>
            </a:r>
            <a:r>
              <a:rPr lang="it-IT" sz="2000" b="1" dirty="0">
                <a:effectLst/>
                <a:latin typeface="Calibri  "/>
                <a:ea typeface="Calibri" panose="020F0502020204030204" pitchFamily="34" charset="0"/>
              </a:rPr>
              <a:t> e delle </a:t>
            </a:r>
            <a:r>
              <a:rPr lang="it-IT" sz="2000" b="1" u="sng" dirty="0">
                <a:effectLst/>
                <a:latin typeface="Calibri  "/>
                <a:ea typeface="Calibri" panose="020F0502020204030204" pitchFamily="34" charset="0"/>
              </a:rPr>
              <a:t>donne lavoratrici svantaggiate</a:t>
            </a:r>
            <a:r>
              <a:rPr lang="it-IT" sz="2000" dirty="0">
                <a:effectLst/>
                <a:latin typeface="Calibri  "/>
                <a:ea typeface="Calibri" panose="020F0502020204030204" pitchFamily="34" charset="0"/>
              </a:rPr>
              <a:t> </a:t>
            </a:r>
            <a:r>
              <a:rPr lang="it-IT" sz="2000" b="1" kern="100" dirty="0">
                <a:effectLst/>
                <a:latin typeface="Calibri  "/>
                <a:ea typeface="Calibri" panose="020F0502020204030204" pitchFamily="34" charset="0"/>
                <a:cs typeface="Times New Roman" panose="02020603050405020304" pitchFamily="18" charset="0"/>
              </a:rPr>
              <a:t>prevedono </a:t>
            </a:r>
            <a:r>
              <a:rPr lang="it-IT" sz="2000" kern="100" dirty="0">
                <a:effectLst/>
                <a:latin typeface="Calibri  "/>
                <a:ea typeface="Calibri" panose="020F0502020204030204" pitchFamily="34" charset="0"/>
                <a:cs typeface="Times New Roman" panose="02020603050405020304" pitchFamily="18" charset="0"/>
              </a:rPr>
              <a:t>al paragrafo </a:t>
            </a:r>
            <a:r>
              <a:rPr lang="it-IT" sz="2000" b="1" i="1" kern="100" dirty="0">
                <a:effectLst/>
                <a:latin typeface="Calibri  "/>
                <a:ea typeface="Calibri" panose="020F0502020204030204" pitchFamily="34" charset="0"/>
                <a:cs typeface="Times New Roman" panose="02020603050405020304" pitchFamily="18" charset="0"/>
              </a:rPr>
              <a:t>7</a:t>
            </a:r>
            <a:r>
              <a:rPr lang="it-IT" sz="2000" b="1" i="1" kern="100" dirty="0">
                <a:solidFill>
                  <a:srgbClr val="000000"/>
                </a:solidFill>
                <a:effectLst/>
                <a:latin typeface="Calibri  "/>
                <a:ea typeface="Times New Roman" panose="02020603050405020304" pitchFamily="18" charset="0"/>
                <a:cs typeface="Times New Roman" panose="02020603050405020304" pitchFamily="18" charset="0"/>
              </a:rPr>
              <a:t> “Compatibilità con la normativa in materia di aiuti di Stato”</a:t>
            </a:r>
            <a:r>
              <a:rPr lang="it-IT" sz="2000" i="1" kern="100" dirty="0">
                <a:solidFill>
                  <a:srgbClr val="000000"/>
                </a:solidFill>
                <a:effectLst/>
                <a:latin typeface="Calibri  "/>
                <a:ea typeface="Times New Roman" panose="02020603050405020304" pitchFamily="18" charset="0"/>
                <a:cs typeface="Times New Roman" panose="02020603050405020304" pitchFamily="18" charset="0"/>
              </a:rPr>
              <a:t> </a:t>
            </a:r>
            <a:r>
              <a:rPr lang="it-IT" sz="2000" kern="100" dirty="0">
                <a:solidFill>
                  <a:srgbClr val="000000"/>
                </a:solidFill>
                <a:effectLst/>
                <a:latin typeface="Calibri  "/>
                <a:ea typeface="Times New Roman" panose="02020603050405020304" pitchFamily="18" charset="0"/>
                <a:cs typeface="Times New Roman" panose="02020603050405020304" pitchFamily="18" charset="0"/>
              </a:rPr>
              <a:t>che: </a:t>
            </a:r>
            <a:endParaRPr lang="it-IT" sz="2000" kern="100" dirty="0">
              <a:latin typeface="Calibri  "/>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it-IT" sz="2000" i="1" kern="100" dirty="0">
                <a:solidFill>
                  <a:srgbClr val="000000"/>
                </a:solidFill>
                <a:latin typeface="Calibri  "/>
                <a:ea typeface="Times New Roman" panose="02020603050405020304" pitchFamily="18" charset="0"/>
                <a:cs typeface="Times New Roman" panose="02020603050405020304" pitchFamily="18" charset="0"/>
              </a:rPr>
              <a:t>«</a:t>
            </a:r>
            <a:r>
              <a:rPr lang="it-IT" sz="2000" i="1" kern="100" dirty="0">
                <a:solidFill>
                  <a:srgbClr val="000000"/>
                </a:solidFill>
                <a:effectLst/>
                <a:latin typeface="Calibri  "/>
                <a:ea typeface="Times New Roman" panose="02020603050405020304" pitchFamily="18" charset="0"/>
                <a:cs typeface="Times New Roman" panose="02020603050405020304" pitchFamily="18" charset="0"/>
              </a:rPr>
              <a:t>c</a:t>
            </a:r>
            <a:r>
              <a:rPr lang="it-IT" sz="2000" i="1" kern="100" dirty="0">
                <a:solidFill>
                  <a:srgbClr val="000000"/>
                </a:solidFill>
                <a:effectLst/>
                <a:latin typeface="Calibri  "/>
                <a:ea typeface="Calibri" panose="020F0502020204030204" pitchFamily="34" charset="0"/>
                <a:cs typeface="Times New Roman" panose="02020603050405020304" pitchFamily="18" charset="0"/>
              </a:rPr>
              <a:t>on specifico riferimento alle assunzioni a scopo di somministrazione, le agevolazioni verranno registrata nel Registro Nazionale degli aiuti di Stato e </a:t>
            </a:r>
            <a:r>
              <a:rPr lang="it-IT" sz="2000" b="1" i="1" kern="100" dirty="0">
                <a:solidFill>
                  <a:srgbClr val="000000"/>
                </a:solidFill>
                <a:effectLst/>
                <a:latin typeface="Calibri  "/>
                <a:ea typeface="Calibri" panose="020F0502020204030204" pitchFamily="34" charset="0"/>
                <a:cs typeface="Times New Roman" panose="02020603050405020304" pitchFamily="18" charset="0"/>
              </a:rPr>
              <a:t>l’onere di non superare il massimale sarà a carico dell’agenzia di somministrazione»</a:t>
            </a:r>
            <a:r>
              <a:rPr lang="it-IT" sz="2000" i="1" kern="100" dirty="0">
                <a:solidFill>
                  <a:srgbClr val="000000"/>
                </a:solidFill>
                <a:effectLst/>
                <a:latin typeface="Calibri  "/>
                <a:ea typeface="Calibri" panose="020F0502020204030204" pitchFamily="34" charset="0"/>
                <a:cs typeface="Times New Roman" panose="02020603050405020304" pitchFamily="18" charset="0"/>
              </a:rPr>
              <a:t>.</a:t>
            </a:r>
            <a:r>
              <a:rPr lang="it-IT" sz="2000" kern="100" dirty="0">
                <a:solidFill>
                  <a:srgbClr val="000000"/>
                </a:solidFill>
                <a:effectLst/>
                <a:latin typeface="Calibri  "/>
                <a:ea typeface="Calibri" panose="020F0502020204030204" pitchFamily="34" charset="0"/>
                <a:cs typeface="Times New Roman" panose="02020603050405020304" pitchFamily="18" charset="0"/>
              </a:rPr>
              <a:t> </a:t>
            </a:r>
            <a:endParaRPr lang="it-IT" sz="2000" kern="100" dirty="0">
              <a:effectLst/>
              <a:latin typeface="Calibri  "/>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it-IT" sz="2000" dirty="0">
                <a:solidFill>
                  <a:srgbClr val="000000"/>
                </a:solidFill>
                <a:effectLst/>
                <a:latin typeface="Calibri  "/>
                <a:ea typeface="Calibri" panose="020F0502020204030204" pitchFamily="34" charset="0"/>
              </a:rPr>
              <a:t>Si tratta di un errore </a:t>
            </a:r>
            <a:r>
              <a:rPr lang="it-IT" sz="2000" u="sng" dirty="0">
                <a:solidFill>
                  <a:srgbClr val="000000"/>
                </a:solidFill>
                <a:effectLst/>
                <a:latin typeface="Calibri  "/>
                <a:ea typeface="Calibri" panose="020F0502020204030204" pitchFamily="34" charset="0"/>
              </a:rPr>
              <a:t>poi corretto dall’Istituto </a:t>
            </a:r>
            <a:r>
              <a:rPr lang="it-IT" sz="2000" b="1" u="sng" dirty="0">
                <a:solidFill>
                  <a:srgbClr val="000000"/>
                </a:solidFill>
                <a:effectLst/>
                <a:latin typeface="Calibri  "/>
                <a:ea typeface="Calibri" panose="020F0502020204030204" pitchFamily="34" charset="0"/>
              </a:rPr>
              <a:t>con il messaggio 2598 del 10 luglio 2023</a:t>
            </a:r>
            <a:r>
              <a:rPr lang="it-IT" sz="2000" b="1" dirty="0">
                <a:solidFill>
                  <a:srgbClr val="000000"/>
                </a:solidFill>
                <a:effectLst/>
                <a:latin typeface="Calibri  "/>
                <a:ea typeface="Calibri" panose="020F0502020204030204" pitchFamily="34" charset="0"/>
              </a:rPr>
              <a:t> </a:t>
            </a:r>
            <a:r>
              <a:rPr lang="it-IT" sz="2000" dirty="0">
                <a:solidFill>
                  <a:srgbClr val="000000"/>
                </a:solidFill>
                <a:effectLst/>
                <a:latin typeface="Calibri  "/>
                <a:ea typeface="Calibri" panose="020F0502020204030204" pitchFamily="34" charset="0"/>
              </a:rPr>
              <a:t>in quanto come già disciplinato dall’articolo 31, comma 1, lett. e), del D.lgs. n. 150/2015 nonché in aderenza alle specifiche modalità di implementazione delle denunce e dei principi già enunciati nei precedenti messaggi, </a:t>
            </a:r>
            <a:r>
              <a:rPr lang="it-IT" sz="2000" b="1" dirty="0">
                <a:solidFill>
                  <a:srgbClr val="000000"/>
                </a:solidFill>
                <a:effectLst/>
                <a:latin typeface="Calibri  "/>
                <a:ea typeface="Calibri" panose="020F0502020204030204" pitchFamily="34" charset="0"/>
              </a:rPr>
              <a:t>le agenzie di somministrazione devono indicare la matricola o il codice fiscale dell’utilizzatore</a:t>
            </a:r>
            <a:r>
              <a:rPr lang="it-IT" sz="2000" dirty="0">
                <a:solidFill>
                  <a:srgbClr val="000000"/>
                </a:solidFill>
                <a:effectLst/>
                <a:latin typeface="Calibri  "/>
                <a:ea typeface="Calibri" panose="020F0502020204030204" pitchFamily="34" charset="0"/>
              </a:rPr>
              <a:t> e </a:t>
            </a:r>
            <a:r>
              <a:rPr lang="it-IT" sz="2000" b="1" dirty="0">
                <a:solidFill>
                  <a:srgbClr val="000000"/>
                </a:solidFill>
                <a:effectLst/>
                <a:latin typeface="Calibri  "/>
                <a:ea typeface="Calibri" panose="020F0502020204030204" pitchFamily="34" charset="0"/>
              </a:rPr>
              <a:t>l’onere di non superare il massimale previsto dal </a:t>
            </a:r>
            <a:r>
              <a:rPr lang="it-IT" sz="2000" b="1" i="1" dirty="0" err="1">
                <a:solidFill>
                  <a:srgbClr val="000000"/>
                </a:solidFill>
                <a:effectLst/>
                <a:latin typeface="Calibri  "/>
                <a:ea typeface="Calibri" panose="020F0502020204030204" pitchFamily="34" charset="0"/>
              </a:rPr>
              <a:t>Temporary</a:t>
            </a:r>
            <a:r>
              <a:rPr lang="it-IT" sz="2000" b="1" i="1" dirty="0">
                <a:solidFill>
                  <a:srgbClr val="000000"/>
                </a:solidFill>
                <a:effectLst/>
                <a:latin typeface="Calibri  "/>
                <a:ea typeface="Calibri" panose="020F0502020204030204" pitchFamily="34" charset="0"/>
              </a:rPr>
              <a:t> </a:t>
            </a:r>
            <a:r>
              <a:rPr lang="it-IT" sz="2000" b="1" i="1" dirty="0" err="1">
                <a:solidFill>
                  <a:srgbClr val="000000"/>
                </a:solidFill>
                <a:effectLst/>
                <a:latin typeface="Calibri  "/>
                <a:ea typeface="Calibri" panose="020F0502020204030204" pitchFamily="34" charset="0"/>
              </a:rPr>
              <a:t>Crisis</a:t>
            </a:r>
            <a:r>
              <a:rPr lang="it-IT" sz="2000" b="1" i="1" dirty="0">
                <a:solidFill>
                  <a:srgbClr val="000000"/>
                </a:solidFill>
                <a:effectLst/>
                <a:latin typeface="Calibri  "/>
                <a:ea typeface="Calibri" panose="020F0502020204030204" pitchFamily="34" charset="0"/>
              </a:rPr>
              <a:t> and </a:t>
            </a:r>
            <a:r>
              <a:rPr lang="it-IT" sz="2000" b="1" i="1" dirty="0" err="1">
                <a:solidFill>
                  <a:srgbClr val="000000"/>
                </a:solidFill>
                <a:effectLst/>
                <a:latin typeface="Calibri  "/>
                <a:ea typeface="Calibri" panose="020F0502020204030204" pitchFamily="34" charset="0"/>
              </a:rPr>
              <a:t>Transition</a:t>
            </a:r>
            <a:r>
              <a:rPr lang="it-IT" sz="2000" b="1" i="1" dirty="0">
                <a:solidFill>
                  <a:srgbClr val="000000"/>
                </a:solidFill>
                <a:effectLst/>
                <a:latin typeface="Calibri  "/>
                <a:ea typeface="Calibri" panose="020F0502020204030204" pitchFamily="34" charset="0"/>
              </a:rPr>
              <a:t> Framework</a:t>
            </a:r>
            <a:r>
              <a:rPr lang="it-IT" sz="2000" b="1" dirty="0">
                <a:solidFill>
                  <a:srgbClr val="000000"/>
                </a:solidFill>
                <a:effectLst/>
                <a:latin typeface="Calibri  "/>
                <a:ea typeface="Calibri" panose="020F0502020204030204" pitchFamily="34" charset="0"/>
              </a:rPr>
              <a:t> </a:t>
            </a:r>
            <a:r>
              <a:rPr lang="it-IT" sz="2000" dirty="0">
                <a:solidFill>
                  <a:srgbClr val="000000"/>
                </a:solidFill>
                <a:effectLst/>
                <a:latin typeface="Calibri  "/>
                <a:ea typeface="Calibri" panose="020F0502020204030204" pitchFamily="34" charset="0"/>
              </a:rPr>
              <a:t>sarà a carico </a:t>
            </a:r>
            <a:r>
              <a:rPr lang="it-IT" sz="2000" u="sng" dirty="0">
                <a:solidFill>
                  <a:srgbClr val="000000"/>
                </a:solidFill>
                <a:effectLst/>
                <a:latin typeface="Calibri  "/>
                <a:ea typeface="Calibri" panose="020F0502020204030204" pitchFamily="34" charset="0"/>
              </a:rPr>
              <a:t>dell’</a:t>
            </a:r>
            <a:r>
              <a:rPr lang="it-IT" sz="2000" b="1" u="sng" dirty="0">
                <a:solidFill>
                  <a:srgbClr val="000000"/>
                </a:solidFill>
                <a:effectLst/>
                <a:latin typeface="Calibri  "/>
                <a:ea typeface="Calibri" panose="020F0502020204030204" pitchFamily="34" charset="0"/>
              </a:rPr>
              <a:t>utilizzatore</a:t>
            </a:r>
            <a:r>
              <a:rPr lang="it-IT" sz="2000" b="1" dirty="0">
                <a:solidFill>
                  <a:srgbClr val="000000"/>
                </a:solidFill>
                <a:effectLst/>
                <a:latin typeface="Calibri  "/>
                <a:ea typeface="Calibri" panose="020F0502020204030204" pitchFamily="34" charset="0"/>
              </a:rPr>
              <a:t> </a:t>
            </a:r>
            <a:r>
              <a:rPr lang="it-IT" sz="2000" dirty="0">
                <a:solidFill>
                  <a:srgbClr val="000000"/>
                </a:solidFill>
                <a:effectLst/>
                <a:latin typeface="Calibri  "/>
                <a:ea typeface="Calibri" panose="020F0502020204030204" pitchFamily="34" charset="0"/>
              </a:rPr>
              <a:t>– e non dell’agenzia di somministrazione.</a:t>
            </a:r>
            <a:endParaRPr lang="it-IT" sz="2000" dirty="0">
              <a:effectLst/>
              <a:latin typeface="Calibri  "/>
              <a:ea typeface="Calibri" panose="020F0502020204030204" pitchFamily="34" charset="0"/>
            </a:endParaRPr>
          </a:p>
          <a:p>
            <a:pPr marL="0" indent="0">
              <a:lnSpc>
                <a:spcPct val="107000"/>
              </a:lnSpc>
              <a:spcAft>
                <a:spcPts val="800"/>
              </a:spcAft>
              <a:buNone/>
            </a:pP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18271127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96172"/>
            <a:ext cx="10515600" cy="5506828"/>
          </a:xfrm>
        </p:spPr>
        <p:txBody>
          <a:bodyPr/>
          <a:lstStyle/>
          <a:p>
            <a:pPr marL="0" indent="0" algn="just">
              <a:buNone/>
            </a:pPr>
            <a:r>
              <a:rPr lang="it-IT" sz="2400" b="1" dirty="0">
                <a:effectLst/>
                <a:ea typeface="Times New Roman" panose="02020603050405020304" pitchFamily="18" charset="0"/>
              </a:rPr>
              <a:t>Art. 28 bis D.L. 48/2023 </a:t>
            </a:r>
          </a:p>
          <a:p>
            <a:pPr marL="0" indent="0" algn="just">
              <a:buNone/>
            </a:pPr>
            <a:r>
              <a:rPr lang="it-IT" sz="2000" b="1" dirty="0">
                <a:effectLst/>
                <a:highlight>
                  <a:srgbClr val="FFFF00"/>
                </a:highlight>
                <a:ea typeface="Garamond" panose="02020404030301010803" pitchFamily="18" charset="0"/>
              </a:rPr>
              <a:t>1.</a:t>
            </a:r>
            <a:r>
              <a:rPr lang="it-IT" sz="2000" dirty="0">
                <a:effectLst/>
                <a:highlight>
                  <a:srgbClr val="FFFF00"/>
                </a:highlight>
                <a:ea typeface="Garamond" panose="02020404030301010803" pitchFamily="18" charset="0"/>
              </a:rPr>
              <a:t> Al comma 306 dell'articolo 1 della legge 29 dicembre 2022, n. 197, le parole "30 giugno 2023" sono sostituite dalle seguenti "</a:t>
            </a:r>
            <a:r>
              <a:rPr lang="it-IT" sz="2000" b="1" dirty="0">
                <a:effectLst/>
                <a:highlight>
                  <a:srgbClr val="FFFF00"/>
                </a:highlight>
                <a:ea typeface="Garamond" panose="02020404030301010803" pitchFamily="18" charset="0"/>
              </a:rPr>
              <a:t>30 settembre 2023</a:t>
            </a:r>
            <a:r>
              <a:rPr lang="it-IT" sz="2000" dirty="0">
                <a:effectLst/>
                <a:highlight>
                  <a:srgbClr val="FFFF00"/>
                </a:highlight>
                <a:ea typeface="Garamond" panose="02020404030301010803" pitchFamily="18" charset="0"/>
              </a:rPr>
              <a:t>".</a:t>
            </a:r>
            <a:endParaRPr lang="it-IT" sz="2000" dirty="0">
              <a:effectLst/>
              <a:ea typeface="Calibri" panose="020F0502020204030204" pitchFamily="34" charset="0"/>
            </a:endParaRPr>
          </a:p>
          <a:p>
            <a:pPr marL="0" indent="0" algn="just">
              <a:buNone/>
            </a:pPr>
            <a:r>
              <a:rPr lang="it-IT" sz="2000" b="1" dirty="0">
                <a:effectLst/>
                <a:highlight>
                  <a:srgbClr val="FFFF00"/>
                </a:highlight>
                <a:ea typeface="Garamond" panose="02020404030301010803" pitchFamily="18" charset="0"/>
              </a:rPr>
              <a:t>2.</a:t>
            </a:r>
            <a:r>
              <a:rPr lang="it-IT" sz="2000" dirty="0">
                <a:effectLst/>
                <a:highlight>
                  <a:srgbClr val="FFFF00"/>
                </a:highlight>
                <a:ea typeface="Garamond" panose="02020404030301010803" pitchFamily="18" charset="0"/>
              </a:rPr>
              <a:t> Agli oneri derivanti dal presente articolo, pari a euro 535.486,77 per l'anno 2023, si provvede mediante corrispondente riduzione dello stanziamento del fondo speciale di parte corrente iscritto, ai fini del bilancio triennale 2023-2025, nell'ambito del programma "Fondi di riserva e speciali" della missione "Fondi da ripartire" dello stato di previsione del Ministero dell'economia e delle finanze per l'anno 2023, allo scopo parzialmente utilizzando l'accantonamento relativo al Ministero dell'istruzione e del merito.»</a:t>
            </a:r>
            <a:endParaRPr lang="it-IT" sz="2000" dirty="0">
              <a:ea typeface="Times New Roman" panose="02020603050405020304" pitchFamily="18" charset="0"/>
            </a:endParaRPr>
          </a:p>
          <a:p>
            <a:pPr marL="0" indent="0" algn="just">
              <a:buNone/>
            </a:pPr>
            <a:r>
              <a:rPr lang="it-IT" sz="1800" b="1" dirty="0">
                <a:effectLst/>
                <a:ea typeface="Times New Roman" panose="02020603050405020304" pitchFamily="18" charset="0"/>
              </a:rPr>
              <a:t>Norma modificata - Art. 1, c. 306, L. 197/2022</a:t>
            </a:r>
          </a:p>
          <a:p>
            <a:pPr marL="0" indent="0" algn="just">
              <a:buNone/>
            </a:pPr>
            <a:r>
              <a:rPr lang="it-IT" sz="2000" dirty="0">
                <a:effectLst/>
                <a:ea typeface="Calibri" panose="020F0502020204030204" pitchFamily="34" charset="0"/>
              </a:rPr>
              <a:t>Fino al </a:t>
            </a:r>
            <a:r>
              <a:rPr lang="it-IT" sz="2000" strike="sngStrike" dirty="0">
                <a:effectLst/>
                <a:highlight>
                  <a:srgbClr val="FFFF00"/>
                </a:highlight>
                <a:ea typeface="Calibri" panose="020F0502020204030204" pitchFamily="34" charset="0"/>
              </a:rPr>
              <a:t>30 giugno 2023</a:t>
            </a:r>
            <a:r>
              <a:rPr lang="it-IT" sz="2000" dirty="0">
                <a:effectLst/>
                <a:highlight>
                  <a:srgbClr val="FFFF00"/>
                </a:highlight>
                <a:ea typeface="Calibri" panose="020F0502020204030204" pitchFamily="34" charset="0"/>
              </a:rPr>
              <a:t> </a:t>
            </a:r>
            <a:r>
              <a:rPr lang="it-IT" sz="2000" b="1" dirty="0">
                <a:solidFill>
                  <a:srgbClr val="FF0000"/>
                </a:solidFill>
                <a:effectLst/>
                <a:highlight>
                  <a:srgbClr val="FFFF00"/>
                </a:highlight>
                <a:ea typeface="Calibri" panose="020F0502020204030204" pitchFamily="34" charset="0"/>
              </a:rPr>
              <a:t>30 settembre 2023</a:t>
            </a:r>
            <a:r>
              <a:rPr lang="it-IT" sz="2000" dirty="0">
                <a:effectLst/>
                <a:ea typeface="Calibri" panose="020F0502020204030204" pitchFamily="34" charset="0"/>
              </a:rPr>
              <a:t>, per i lavoratori dipendenti pubblici e </a:t>
            </a:r>
            <a:r>
              <a:rPr lang="it-IT" sz="2000" b="1" dirty="0">
                <a:effectLst/>
                <a:ea typeface="Calibri" panose="020F0502020204030204" pitchFamily="34" charset="0"/>
              </a:rPr>
              <a:t>privati</a:t>
            </a:r>
            <a:r>
              <a:rPr lang="it-IT" sz="2000" dirty="0">
                <a:effectLst/>
                <a:ea typeface="Calibri" panose="020F0502020204030204" pitchFamily="34" charset="0"/>
              </a:rPr>
              <a:t> affetti dalle patologie e condizioni individuate dal decreto del Ministro della salute di cui all'articolo 17, comma 2, del decreto-legge 24 dicembre 2021, n. 221, convertito, con modificazioni, dalla legge 18 febbraio 2022, n. 11, il datore di lavoro assicura lo svolgimento della prestazione lavorativa in modalità agile anche attraverso l'adibizione a diversa mansione compresa nella medesima categoria o area di inquadramento, come definite dai contratti collettivi di lavoro vigenti, senza alcuna decurtazione della retribuzione in godimento. Resta ferma l'applicazione delle disposizioni dei relativi contratti collettivi nazionali di lavoro, ove più favorevoli.</a:t>
            </a:r>
            <a:endParaRPr lang="it-IT" sz="2000" dirty="0">
              <a:effectLst/>
              <a:ea typeface="Times New Roman" panose="02020603050405020304"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Proroghe Smart Working</a:t>
            </a:r>
            <a:endParaRPr lang="it-IT" sz="2800" b="1" dirty="0"/>
          </a:p>
        </p:txBody>
      </p:sp>
    </p:spTree>
    <p:extLst>
      <p:ext uri="{BB962C8B-B14F-4D97-AF65-F5344CB8AC3E}">
        <p14:creationId xmlns:p14="http://schemas.microsoft.com/office/powerpoint/2010/main" val="3865276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86959"/>
            <a:ext cx="10515600" cy="6016468"/>
          </a:xfrm>
        </p:spPr>
        <p:txBody>
          <a:bodyPr/>
          <a:lstStyle/>
          <a:p>
            <a:pPr marL="0" indent="0" algn="just">
              <a:lnSpc>
                <a:spcPct val="100000"/>
              </a:lnSpc>
              <a:spcBef>
                <a:spcPts val="0"/>
              </a:spcBef>
              <a:buNone/>
            </a:pPr>
            <a:r>
              <a:rPr lang="it-IT" sz="2400" b="1" dirty="0">
                <a:effectLst/>
                <a:ea typeface="Times New Roman" panose="02020603050405020304" pitchFamily="18" charset="0"/>
              </a:rPr>
              <a:t>Art. 42 co. 3 bis D.L. 48/2023</a:t>
            </a:r>
          </a:p>
          <a:p>
            <a:pPr marL="0" indent="0" algn="just">
              <a:lnSpc>
                <a:spcPct val="100000"/>
              </a:lnSpc>
              <a:spcBef>
                <a:spcPts val="0"/>
              </a:spcBef>
              <a:buNone/>
            </a:pPr>
            <a:r>
              <a:rPr lang="it-IT" sz="1700" b="1" dirty="0">
                <a:effectLst/>
                <a:highlight>
                  <a:srgbClr val="FFFF00"/>
                </a:highlight>
                <a:ea typeface="Times New Roman" panose="02020603050405020304" pitchFamily="18" charset="0"/>
              </a:rPr>
              <a:t>3-bis. </a:t>
            </a:r>
            <a:r>
              <a:rPr lang="it-IT" sz="1700" dirty="0">
                <a:effectLst/>
                <a:highlight>
                  <a:srgbClr val="FFFF00"/>
                </a:highlight>
                <a:ea typeface="Times New Roman" panose="02020603050405020304" pitchFamily="18" charset="0"/>
              </a:rPr>
              <a:t>Il termine previsto dall'articolo 10, comma 2, del decreto-legge 24 marzo 2022, n. 24, convertito, con modificazioni, dalla legge 19 maggio 2022, n. 52, con riferimento alla disposizione di cui al punto 2 dell'allegato B annesso al medesimo decreto-legge, è prorogato al 31 dicembre 2023.</a:t>
            </a:r>
          </a:p>
          <a:p>
            <a:pPr marL="0" indent="0" algn="just">
              <a:lnSpc>
                <a:spcPct val="100000"/>
              </a:lnSpc>
              <a:spcBef>
                <a:spcPts val="0"/>
              </a:spcBef>
              <a:buNone/>
            </a:pPr>
            <a:endParaRPr lang="it-IT" sz="1700" dirty="0">
              <a:effectLst/>
              <a:highlight>
                <a:srgbClr val="FFFF00"/>
              </a:highlight>
              <a:ea typeface="Times New Roman" panose="02020603050405020304" pitchFamily="18" charset="0"/>
            </a:endParaRPr>
          </a:p>
          <a:p>
            <a:pPr marL="0" marR="0" lvl="0" indent="0" algn="just" defTabSz="914400" rtl="0" eaLnBrk="1" fontAlgn="auto" latinLnBrk="0" hangingPunct="1">
              <a:lnSpc>
                <a:spcPct val="100000"/>
              </a:lnSpc>
              <a:spcBef>
                <a:spcPts val="0"/>
              </a:spcBef>
              <a:buClrTx/>
              <a:buSzTx/>
              <a:buFont typeface="Arial" panose="020B0604020202020204" pitchFamily="34" charset="0"/>
              <a:buNone/>
              <a:tabLst/>
              <a:defRPr/>
            </a:pPr>
            <a:r>
              <a:rPr kumimoji="0" lang="it-IT" sz="1700" b="1" i="0" u="none" strike="noStrike" kern="1200" cap="none" spc="0" normalizeH="0" baseline="0" noProof="0" dirty="0">
                <a:ln>
                  <a:noFill/>
                </a:ln>
                <a:solidFill>
                  <a:prstClr val="black"/>
                </a:solidFill>
                <a:effectLst/>
                <a:uLnTx/>
                <a:uFillTx/>
                <a:ea typeface="Times New Roman" panose="02020603050405020304" pitchFamily="18" charset="0"/>
                <a:cs typeface="+mn-cs"/>
              </a:rPr>
              <a:t>Norma modificata - Art. 90 D.L. n. 34/2020</a:t>
            </a:r>
          </a:p>
          <a:p>
            <a:pPr marL="0" marR="0" lvl="0" indent="0" algn="just" defTabSz="914400" rtl="0" eaLnBrk="1" fontAlgn="auto" latinLnBrk="0" hangingPunct="1">
              <a:lnSpc>
                <a:spcPct val="100000"/>
              </a:lnSpc>
              <a:spcBef>
                <a:spcPts val="0"/>
              </a:spcBef>
              <a:buClrTx/>
              <a:buSzTx/>
              <a:buNone/>
              <a:tabLst/>
              <a:defRPr/>
            </a:pPr>
            <a:r>
              <a:rPr kumimoji="0" lang="it-IT" sz="1700" b="1" i="0" u="none" strike="noStrike" kern="1200" cap="none" spc="0" normalizeH="0" baseline="0" noProof="0" dirty="0">
                <a:ln>
                  <a:noFill/>
                </a:ln>
                <a:solidFill>
                  <a:prstClr val="black"/>
                </a:solidFill>
                <a:effectLst/>
                <a:uLnTx/>
                <a:uFillTx/>
                <a:ea typeface="Times New Roman" panose="02020603050405020304" pitchFamily="18" charset="0"/>
                <a:cs typeface="+mn-cs"/>
              </a:rPr>
              <a:t>1.</a:t>
            </a:r>
            <a:r>
              <a:rPr kumimoji="0" lang="it-IT" sz="1700" i="0" u="none" strike="noStrike" kern="1200" cap="none" spc="0" normalizeH="0" baseline="0" noProof="0" dirty="0">
                <a:ln>
                  <a:noFill/>
                </a:ln>
                <a:solidFill>
                  <a:prstClr val="black"/>
                </a:solidFill>
                <a:effectLst/>
                <a:uLnTx/>
                <a:uFillTx/>
                <a:ea typeface="Times New Roman" panose="02020603050405020304" pitchFamily="18" charset="0"/>
                <a:cs typeface="+mn-cs"/>
              </a:rPr>
              <a:t> </a:t>
            </a:r>
            <a:r>
              <a:rPr kumimoji="0" lang="it-IT" sz="1700" i="0" u="none" strike="sngStrike" kern="1200" cap="none" spc="0" normalizeH="0" baseline="0" noProof="0" dirty="0">
                <a:ln>
                  <a:noFill/>
                </a:ln>
                <a:solidFill>
                  <a:srgbClr val="FF0000"/>
                </a:solidFill>
                <a:effectLst/>
                <a:uLnTx/>
                <a:uFillTx/>
                <a:ea typeface="Times New Roman" panose="02020603050405020304" pitchFamily="18" charset="0"/>
                <a:cs typeface="+mn-cs"/>
              </a:rPr>
              <a:t>Fino alla cessazione dello stato di emergenza epidemiologica da COVID-19,</a:t>
            </a:r>
            <a:r>
              <a:rPr kumimoji="0" lang="it-IT" sz="1700" i="0" u="none" kern="1200" cap="none" spc="0" normalizeH="0" baseline="0" noProof="0" dirty="0">
                <a:ln>
                  <a:noFill/>
                </a:ln>
                <a:solidFill>
                  <a:srgbClr val="FF0000"/>
                </a:solidFill>
                <a:effectLst/>
                <a:uLnTx/>
                <a:uFillTx/>
                <a:ea typeface="Times New Roman" panose="02020603050405020304" pitchFamily="18" charset="0"/>
                <a:cs typeface="+mn-cs"/>
              </a:rPr>
              <a:t> </a:t>
            </a:r>
            <a:r>
              <a:rPr kumimoji="0" lang="it-IT" sz="1700" b="1" i="0" u="none" kern="1200" cap="none" spc="0" normalizeH="0" baseline="0" noProof="0" dirty="0">
                <a:ln>
                  <a:noFill/>
                </a:ln>
                <a:solidFill>
                  <a:srgbClr val="FF0000"/>
                </a:solidFill>
                <a:effectLst/>
                <a:highlight>
                  <a:srgbClr val="FFFF00"/>
                </a:highlight>
                <a:uLnTx/>
                <a:uFillTx/>
                <a:ea typeface="Times New Roman" panose="02020603050405020304" pitchFamily="18" charset="0"/>
                <a:cs typeface="+mn-cs"/>
              </a:rPr>
              <a:t>Fino </a:t>
            </a:r>
            <a:r>
              <a:rPr kumimoji="0" lang="it-IT" sz="1700" b="1" i="0" u="none" strike="noStrike" kern="1200" cap="none" spc="0" normalizeH="0" baseline="0" noProof="0" dirty="0">
                <a:ln>
                  <a:noFill/>
                </a:ln>
                <a:solidFill>
                  <a:srgbClr val="FF0000"/>
                </a:solidFill>
                <a:effectLst/>
                <a:highlight>
                  <a:srgbClr val="FFFF00"/>
                </a:highlight>
                <a:uLnTx/>
                <a:uFillTx/>
                <a:ea typeface="Times New Roman" panose="02020603050405020304" pitchFamily="18" charset="0"/>
                <a:cs typeface="+mn-cs"/>
              </a:rPr>
              <a:t>al 31 dicembre 2023</a:t>
            </a:r>
            <a:r>
              <a:rPr kumimoji="0" lang="it-IT" sz="1700" i="0" u="none" strike="noStrike" kern="1200" cap="none" spc="0" normalizeH="0" baseline="0" noProof="0" dirty="0">
                <a:ln>
                  <a:noFill/>
                </a:ln>
                <a:solidFill>
                  <a:prstClr val="black"/>
                </a:solidFill>
                <a:effectLst/>
                <a:uLnTx/>
                <a:uFillTx/>
                <a:ea typeface="Times New Roman" panose="02020603050405020304" pitchFamily="18" charset="0"/>
                <a:cs typeface="+mn-cs"/>
              </a:rPr>
              <a:t>  </a:t>
            </a:r>
            <a:r>
              <a:rPr kumimoji="0" lang="it-IT" sz="1700" b="1" i="0" u="none" strike="noStrike" kern="1200" cap="none" spc="0" normalizeH="0" baseline="0" noProof="0" dirty="0">
                <a:ln>
                  <a:noFill/>
                </a:ln>
                <a:solidFill>
                  <a:prstClr val="black"/>
                </a:solidFill>
                <a:effectLst/>
                <a:uLnTx/>
                <a:uFillTx/>
                <a:ea typeface="Times New Roman" panose="02020603050405020304" pitchFamily="18" charset="0"/>
                <a:cs typeface="+mn-cs"/>
              </a:rPr>
              <a:t>i genitori lavoratori dipendenti del settore privato che hanno almeno un figlio minore di anni 14</a:t>
            </a:r>
            <a:r>
              <a:rPr kumimoji="0" lang="it-IT" sz="1700" i="0" u="none" strike="noStrike" kern="1200" cap="none" spc="0" normalizeH="0" baseline="0" noProof="0" dirty="0">
                <a:ln>
                  <a:noFill/>
                </a:ln>
                <a:solidFill>
                  <a:prstClr val="black"/>
                </a:solidFill>
                <a:effectLst/>
                <a:uLnTx/>
                <a:uFillTx/>
                <a:ea typeface="Times New Roman" panose="02020603050405020304" pitchFamily="18" charset="0"/>
                <a:cs typeface="+mn-cs"/>
              </a:rPr>
              <a:t>, a condizione che nel nucleo familiare non vi sia altro genitore beneficiario di strumenti di sostegno al reddito in caso di sospensione o cessazione dell’attività lavorativa o che non vi sia genitore non lavoratore, </a:t>
            </a:r>
            <a:r>
              <a:rPr kumimoji="0" lang="it-IT" sz="1700" b="1" i="0" u="none" strike="noStrike" kern="1200" cap="none" spc="0" normalizeH="0" baseline="0" noProof="0" dirty="0">
                <a:ln>
                  <a:noFill/>
                </a:ln>
                <a:solidFill>
                  <a:prstClr val="black"/>
                </a:solidFill>
                <a:effectLst/>
                <a:uLnTx/>
                <a:uFillTx/>
                <a:ea typeface="Times New Roman" panose="02020603050405020304" pitchFamily="18" charset="0"/>
                <a:cs typeface="+mn-cs"/>
              </a:rPr>
              <a:t>hanno diritto a svolgere la prestazione di lavoro in modalità agile anche in assenza degli accordi individuali</a:t>
            </a:r>
            <a:r>
              <a:rPr kumimoji="0" lang="it-IT" sz="1700" i="0" u="none" strike="noStrike" kern="1200" cap="none" spc="0" normalizeH="0" baseline="0" noProof="0" dirty="0">
                <a:ln>
                  <a:noFill/>
                </a:ln>
                <a:solidFill>
                  <a:prstClr val="black"/>
                </a:solidFill>
                <a:effectLst/>
                <a:uLnTx/>
                <a:uFillTx/>
                <a:ea typeface="Times New Roman" panose="02020603050405020304" pitchFamily="18" charset="0"/>
                <a:cs typeface="+mn-cs"/>
              </a:rPr>
              <a:t>, fermo restando il rispetto degli obblighi informativi previsti dagli articoli da 18 a 23 della legge 22 maggio 2017, n. 81, e a condizione che tale modalità sia compatibile con le caratteristiche della prestazione. </a:t>
            </a:r>
            <a:r>
              <a:rPr kumimoji="0" lang="it-IT" sz="1700" b="1" i="0" u="none" strike="sngStrike" kern="1200" cap="none" spc="0" normalizeH="0" baseline="0" noProof="0" dirty="0">
                <a:ln>
                  <a:noFill/>
                </a:ln>
                <a:solidFill>
                  <a:srgbClr val="FF0000"/>
                </a:solidFill>
                <a:effectLst/>
                <a:uLnTx/>
                <a:uFillTx/>
                <a:ea typeface="Times New Roman" panose="02020603050405020304" pitchFamily="18" charset="0"/>
                <a:cs typeface="+mn-cs"/>
              </a:rPr>
              <a:t>Fino alla cessazione dello stato di emergenza epidemiologica da COVID-19</a:t>
            </a:r>
            <a:r>
              <a:rPr kumimoji="0" lang="it-IT" sz="1700" b="1" i="0" u="none" kern="1200" cap="none" spc="0" normalizeH="0" baseline="0" noProof="0" dirty="0">
                <a:ln>
                  <a:noFill/>
                </a:ln>
                <a:solidFill>
                  <a:srgbClr val="FF0000"/>
                </a:solidFill>
                <a:effectLst/>
                <a:uLnTx/>
                <a:uFillTx/>
                <a:ea typeface="Times New Roman" panose="02020603050405020304" pitchFamily="18" charset="0"/>
                <a:cs typeface="+mn-cs"/>
              </a:rPr>
              <a:t> </a:t>
            </a:r>
            <a:r>
              <a:rPr kumimoji="0" lang="it-IT" sz="1700" b="1" i="0" u="none" kern="1200" cap="none" spc="0" normalizeH="0" baseline="0" noProof="0" dirty="0">
                <a:ln>
                  <a:noFill/>
                </a:ln>
                <a:solidFill>
                  <a:srgbClr val="FF0000"/>
                </a:solidFill>
                <a:effectLst/>
                <a:highlight>
                  <a:srgbClr val="FFFF00"/>
                </a:highlight>
                <a:uLnTx/>
                <a:uFillTx/>
                <a:ea typeface="Times New Roman" panose="02020603050405020304" pitchFamily="18" charset="0"/>
                <a:cs typeface="+mn-cs"/>
              </a:rPr>
              <a:t>Fino </a:t>
            </a:r>
            <a:r>
              <a:rPr kumimoji="0" lang="it-IT" sz="1700" b="1" i="0" u="none" strike="noStrike" kern="1200" cap="none" spc="0" normalizeH="0" baseline="0" noProof="0" dirty="0">
                <a:ln>
                  <a:noFill/>
                </a:ln>
                <a:solidFill>
                  <a:srgbClr val="FF0000"/>
                </a:solidFill>
                <a:effectLst/>
                <a:highlight>
                  <a:srgbClr val="FFFF00"/>
                </a:highlight>
                <a:uLnTx/>
                <a:uFillTx/>
                <a:ea typeface="Times New Roman" panose="02020603050405020304" pitchFamily="18" charset="0"/>
                <a:cs typeface="+mn-cs"/>
              </a:rPr>
              <a:t>al 31 dicembre 2023</a:t>
            </a:r>
            <a:r>
              <a:rPr kumimoji="0" lang="it-IT" sz="1700" i="0" u="none" strike="noStrike" kern="1200" cap="none" spc="0" normalizeH="0" baseline="0" noProof="0" dirty="0">
                <a:ln>
                  <a:noFill/>
                </a:ln>
                <a:solidFill>
                  <a:prstClr val="black"/>
                </a:solidFill>
                <a:effectLst/>
                <a:uLnTx/>
                <a:uFillTx/>
                <a:ea typeface="Times New Roman" panose="02020603050405020304" pitchFamily="18" charset="0"/>
                <a:cs typeface="+mn-cs"/>
              </a:rPr>
              <a:t>, </a:t>
            </a:r>
            <a:r>
              <a:rPr kumimoji="0" lang="it-IT" sz="1700" b="1" i="0" u="none" strike="noStrike" kern="1200" cap="none" spc="0" normalizeH="0" baseline="0" noProof="0" dirty="0">
                <a:ln>
                  <a:noFill/>
                </a:ln>
                <a:solidFill>
                  <a:prstClr val="black"/>
                </a:solidFill>
                <a:effectLst/>
                <a:uLnTx/>
                <a:uFillTx/>
                <a:ea typeface="Times New Roman" panose="02020603050405020304" pitchFamily="18" charset="0"/>
                <a:cs typeface="+mn-cs"/>
              </a:rPr>
              <a:t>il medesimo diritto allo svolgimento delle prestazioni di lavoro in modalità agile è riconosciuto, sulla base delle valutazioni dei medici competenti, anche ai lavoratori maggiormente esposti a rischio di contagio da virus SARS-CoV-2</a:t>
            </a:r>
            <a:r>
              <a:rPr kumimoji="0" lang="it-IT" sz="1700" i="0" u="none" strike="noStrike" kern="1200" cap="none" spc="0" normalizeH="0" baseline="0" noProof="0" dirty="0">
                <a:ln>
                  <a:noFill/>
                </a:ln>
                <a:solidFill>
                  <a:prstClr val="black"/>
                </a:solidFill>
                <a:effectLst/>
                <a:uLnTx/>
                <a:uFillTx/>
                <a:ea typeface="Times New Roman" panose="02020603050405020304" pitchFamily="18" charset="0"/>
                <a:cs typeface="+mn-cs"/>
              </a:rPr>
              <a:t>, in ragione dell’età o della condizione di rischio derivante da immunodepressione, da esiti di patologie oncologiche o dallo svolgimento di terapie salvavita o, comunque, da comorbilità che possono caratterizzare una situazione di maggiore rischiosità accertata dal medico competente, nell'ambito della sorveglianza sanitaria di cui all'articolo 83 del presente decreto, a condizione che tale modalità sia compatibile con le caratteristiche della prestazione lavorativa.</a:t>
            </a:r>
          </a:p>
          <a:p>
            <a:pPr marL="0" marR="0" lvl="0" indent="0" algn="just" defTabSz="914400" rtl="0" eaLnBrk="1" fontAlgn="auto" latinLnBrk="0" hangingPunct="1">
              <a:lnSpc>
                <a:spcPct val="100000"/>
              </a:lnSpc>
              <a:spcBef>
                <a:spcPts val="0"/>
              </a:spcBef>
              <a:buClrTx/>
              <a:buSzTx/>
              <a:buNone/>
              <a:tabLst/>
              <a:defRPr/>
            </a:pPr>
            <a:r>
              <a:rPr kumimoji="0" lang="it-IT" sz="1700" b="1" i="0" u="none" strike="noStrike" kern="1200" cap="none" spc="0" normalizeH="0" baseline="0" noProof="0" dirty="0">
                <a:ln>
                  <a:noFill/>
                </a:ln>
                <a:solidFill>
                  <a:prstClr val="black"/>
                </a:solidFill>
                <a:effectLst/>
                <a:uLnTx/>
                <a:uFillTx/>
                <a:ea typeface="Times New Roman" panose="02020603050405020304" pitchFamily="18" charset="0"/>
                <a:cs typeface="+mn-cs"/>
              </a:rPr>
              <a:t>2.</a:t>
            </a:r>
            <a:r>
              <a:rPr kumimoji="0" lang="it-IT" sz="1700" i="0" u="none" strike="noStrike" kern="1200" cap="none" spc="0" normalizeH="0" baseline="0" noProof="0" dirty="0">
                <a:ln>
                  <a:noFill/>
                </a:ln>
                <a:solidFill>
                  <a:prstClr val="black"/>
                </a:solidFill>
                <a:effectLst/>
                <a:uLnTx/>
                <a:uFillTx/>
                <a:ea typeface="Times New Roman" panose="02020603050405020304" pitchFamily="18" charset="0"/>
                <a:cs typeface="+mn-cs"/>
              </a:rPr>
              <a:t> La prestazione lavorativa in lavoro agile può essere svolta anche attraverso strumenti informatici nella disponibilità del dipendente qualora non siano forniti dal datore di lavoro.</a:t>
            </a:r>
            <a:endParaRPr kumimoji="0" lang="it-IT" sz="1700" i="0" u="none" strike="noStrike" kern="1200" cap="none" spc="0" normalizeH="0" baseline="0" noProof="0" dirty="0">
              <a:ln>
                <a:noFill/>
              </a:ln>
              <a:solidFill>
                <a:prstClr val="black"/>
              </a:solidFill>
              <a:effectLst/>
              <a:uLnTx/>
              <a:uFillTx/>
              <a:ea typeface="+mn-ea"/>
              <a:cs typeface="+mn-cs"/>
            </a:endParaRPr>
          </a:p>
          <a:p>
            <a:pPr marL="0" indent="0" algn="just">
              <a:buNone/>
            </a:pPr>
            <a:endParaRPr lang="it-IT" sz="2200" dirty="0">
              <a:highlight>
                <a:srgbClr val="FFFF00"/>
              </a:highlight>
            </a:endParaRPr>
          </a:p>
        </p:txBody>
      </p:sp>
      <p:sp>
        <p:nvSpPr>
          <p:cNvPr id="6" name="Titolo 1">
            <a:extLst>
              <a:ext uri="{FF2B5EF4-FFF2-40B4-BE49-F238E27FC236}">
                <a16:creationId xmlns:a16="http://schemas.microsoft.com/office/drawing/2014/main" id="{C2F4A9D6-8A4D-50E2-C5B0-D89121D1578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Proroghe Smart Working</a:t>
            </a:r>
            <a:endParaRPr lang="it-IT" sz="2800" b="1" dirty="0"/>
          </a:p>
        </p:txBody>
      </p:sp>
    </p:spTree>
    <p:extLst>
      <p:ext uri="{BB962C8B-B14F-4D97-AF65-F5344CB8AC3E}">
        <p14:creationId xmlns:p14="http://schemas.microsoft.com/office/powerpoint/2010/main" val="2081950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Welfare aziendale</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27</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2759" y="844614"/>
            <a:ext cx="10566482" cy="58186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40, D.L. 48/2023</a:t>
            </a:r>
          </a:p>
          <a:p>
            <a:pPr marL="0" indent="0" algn="just">
              <a:buNone/>
            </a:pPr>
            <a:r>
              <a:rPr lang="it-IT" sz="1800" b="1" dirty="0">
                <a:effectLst/>
                <a:ea typeface="Garamond" panose="02020404030301010803" pitchFamily="18" charset="0"/>
              </a:rPr>
              <a:t>1. Limitatamente al periodo d’imposta 2023</a:t>
            </a:r>
            <a:r>
              <a:rPr lang="it-IT" sz="1800" dirty="0">
                <a:effectLst/>
                <a:ea typeface="Garamond" panose="02020404030301010803" pitchFamily="18" charset="0"/>
              </a:rPr>
              <a:t>, in deroga a quanto previsto dall’articolo 51, comma 3, prima parte del terzo periodo, del Testo unico delle imposte sui redditi, di cui al decreto del Presidente della Repubblica 22 dicembre 1986, n.917, non concorrono a formare il reddito, </a:t>
            </a:r>
            <a:r>
              <a:rPr lang="it-IT" sz="1800" b="1" dirty="0">
                <a:effectLst/>
                <a:ea typeface="Garamond" panose="02020404030301010803" pitchFamily="18" charset="0"/>
              </a:rPr>
              <a:t>entro il limite complessivo di euro 3.000, il valore dei beni ceduti e dei servizi prestati ai lavoratori dipendenti con figli, compresi i figli nati fuori del matrimonio riconosciuti, i figli adottivi o affidati, che si trovano nelle condizioni previste dall’articolo 12, comma 2, del citato testo unico delle imposte sui redditi, nonché le somme erogate o rimborsate ai medesimi lavoratori dai datori di lavoro per il pagamento delle utenze domestiche del servizio idrico integrato, dell’energia elettrica e del gas naturale</a:t>
            </a:r>
            <a:r>
              <a:rPr lang="it-IT" sz="1800" dirty="0">
                <a:effectLst/>
                <a:ea typeface="Garamond" panose="02020404030301010803" pitchFamily="18" charset="0"/>
              </a:rPr>
              <a:t>. I datori di lavoro provvedono all’attuazione del presente comma previa informativa alle rappresentanze sindacali unitarie laddove presenti.</a:t>
            </a:r>
            <a:endParaRPr lang="it-IT" sz="2800" dirty="0">
              <a:effectLst/>
              <a:ea typeface="Calibri" panose="020F0502020204030204" pitchFamily="34" charset="0"/>
            </a:endParaRPr>
          </a:p>
          <a:p>
            <a:pPr marL="0" indent="0" algn="just">
              <a:buNone/>
            </a:pPr>
            <a:r>
              <a:rPr lang="it-IT" sz="1800" b="1" dirty="0">
                <a:effectLst/>
                <a:ea typeface="Garamond" panose="02020404030301010803" pitchFamily="18" charset="0"/>
              </a:rPr>
              <a:t>2. Resta ferma </a:t>
            </a:r>
            <a:r>
              <a:rPr lang="it-IT" sz="1800" dirty="0">
                <a:effectLst/>
                <a:ea typeface="Garamond" panose="02020404030301010803" pitchFamily="18" charset="0"/>
              </a:rPr>
              <a:t>l’applicazione dell’articolo 51, comma 3, del citato testo unico delle imposte sui redditi, in relazione ai beni ceduti e ai servizi prestati a favore dei lavoratori dipendenti per i quali non ricorrono le condizioni indicate nel comma 1.</a:t>
            </a:r>
            <a:endParaRPr lang="it-IT" sz="2800" dirty="0">
              <a:effectLst/>
              <a:ea typeface="Calibri" panose="020F0502020204030204" pitchFamily="34" charset="0"/>
            </a:endParaRPr>
          </a:p>
          <a:p>
            <a:pPr marL="0" indent="0" algn="just">
              <a:buNone/>
            </a:pPr>
            <a:r>
              <a:rPr lang="it-IT" sz="1800" b="1" dirty="0">
                <a:effectLst/>
                <a:ea typeface="Garamond" panose="02020404030301010803" pitchFamily="18" charset="0"/>
              </a:rPr>
              <a:t>3. </a:t>
            </a:r>
            <a:r>
              <a:rPr lang="it-IT" sz="1800" dirty="0">
                <a:effectLst/>
                <a:ea typeface="Garamond" panose="02020404030301010803" pitchFamily="18" charset="0"/>
              </a:rPr>
              <a:t>Il limite di cui al comma 1 si applica se il lavoratore dipendente dichiara al datore di lavoro di avervi diritto indicando il codice fiscale dei figli.</a:t>
            </a:r>
            <a:endParaRPr lang="it-IT" sz="2800" dirty="0">
              <a:effectLst/>
              <a:ea typeface="Calibri" panose="020F0502020204030204" pitchFamily="34" charset="0"/>
            </a:endParaRPr>
          </a:p>
          <a:p>
            <a:pPr marL="0" indent="0">
              <a:buNone/>
            </a:pPr>
            <a:r>
              <a:rPr lang="it-IT" sz="1800" b="1" dirty="0">
                <a:effectLst/>
                <a:ea typeface="Garamond" panose="02020404030301010803" pitchFamily="18" charset="0"/>
              </a:rPr>
              <a:t>4. </a:t>
            </a:r>
            <a:r>
              <a:rPr lang="it-IT" sz="1800" dirty="0">
                <a:effectLst/>
                <a:ea typeface="Garamond" panose="02020404030301010803" pitchFamily="18" charset="0"/>
              </a:rPr>
              <a:t>Agli oneri derivanti dal presente articolo, valutati in </a:t>
            </a:r>
            <a:r>
              <a:rPr lang="it-IT" sz="1800" strike="sngStrike" dirty="0">
                <a:effectLst/>
                <a:highlight>
                  <a:srgbClr val="FFFF00"/>
                </a:highlight>
                <a:ea typeface="Garamond" panose="02020404030301010803" pitchFamily="18" charset="0"/>
              </a:rPr>
              <a:t>142,2</a:t>
            </a:r>
            <a:r>
              <a:rPr lang="it-IT" sz="1800" dirty="0">
                <a:effectLst/>
                <a:highlight>
                  <a:srgbClr val="FFFF00"/>
                </a:highlight>
                <a:ea typeface="Garamond" panose="02020404030301010803" pitchFamily="18" charset="0"/>
              </a:rPr>
              <a:t> </a:t>
            </a:r>
            <a:r>
              <a:rPr lang="it-IT" sz="1800" b="1" dirty="0">
                <a:effectLst/>
                <a:highlight>
                  <a:srgbClr val="FFFF00"/>
                </a:highlight>
                <a:ea typeface="Garamond" panose="02020404030301010803" pitchFamily="18" charset="0"/>
              </a:rPr>
              <a:t>332,2</a:t>
            </a:r>
            <a:r>
              <a:rPr lang="it-IT" sz="1800" dirty="0">
                <a:effectLst/>
                <a:ea typeface="Garamond" panose="02020404030301010803" pitchFamily="18" charset="0"/>
              </a:rPr>
              <a:t> milioni di euro per l’anno 2023 e 12,4 milioni di euro per l’anno 2024, si provvede ai sensi dell’articolo 44.</a:t>
            </a:r>
          </a:p>
        </p:txBody>
      </p:sp>
    </p:spTree>
    <p:extLst>
      <p:ext uri="{BB962C8B-B14F-4D97-AF65-F5344CB8AC3E}">
        <p14:creationId xmlns:p14="http://schemas.microsoft.com/office/powerpoint/2010/main" val="891944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Welfare aziendale</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28</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2" name="Segnaposto contenuto 2">
            <a:extLst>
              <a:ext uri="{FF2B5EF4-FFF2-40B4-BE49-F238E27FC236}">
                <a16:creationId xmlns:a16="http://schemas.microsoft.com/office/drawing/2014/main" id="{3B388DB0-CE28-CB5F-7C7A-67E2CED2EE0E}"/>
              </a:ext>
            </a:extLst>
          </p:cNvPr>
          <p:cNvSpPr txBox="1">
            <a:spLocks/>
          </p:cNvSpPr>
          <p:nvPr/>
        </p:nvSpPr>
        <p:spPr>
          <a:xfrm>
            <a:off x="813694" y="1051568"/>
            <a:ext cx="10341986" cy="5190417"/>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b="1" dirty="0">
                <a:solidFill>
                  <a:prstClr val="black"/>
                </a:solidFill>
                <a:ea typeface="Times New Roman" panose="02020603050405020304" pitchFamily="18" charset="0"/>
                <a:cs typeface="Arial" panose="020B0604020202020204" pitchFamily="34" charset="0"/>
              </a:rPr>
              <a:t>ART. 51, c. 3, TUIR</a:t>
            </a:r>
            <a:endParaRPr lang="it-IT" dirty="0">
              <a:ea typeface="Times New Roman" panose="02020603050405020304" pitchFamily="18" charset="0"/>
              <a:cs typeface="Arial" panose="020B0604020202020204" pitchFamily="34" charset="0"/>
            </a:endParaRPr>
          </a:p>
          <a:p>
            <a:pPr marL="0" indent="0" algn="just">
              <a:buFont typeface="Arial" panose="020B0604020202020204" pitchFamily="34" charset="0"/>
              <a:buNone/>
            </a:pPr>
            <a:r>
              <a:rPr lang="it-IT" sz="2600" b="1" dirty="0"/>
              <a:t>3. </a:t>
            </a:r>
            <a:r>
              <a:rPr lang="it-IT" sz="2600" dirty="0"/>
              <a:t>Ai fini della determinazione in denaro dei valori di cui al comma 1, compresi quelli dei beni ceduti e dei servizi prestati al coniuge del dipendente o a familiari indicati nell'articolo 12, o il diritto di ottenerli da terzi, si applicano le disposizioni relative alla determinazione del valore normale dei beni e dei servizi contenute nell'articolo 9. Il valore normale dei generi in natura prodotti dall'azienda e ceduti ai dipendenti è determinato in misura pari al prezzo mediamente praticato dalla stessa azienda nelle cessioni al grossista. </a:t>
            </a:r>
            <a:r>
              <a:rPr lang="it-IT" sz="2600" b="1" dirty="0"/>
              <a:t>Non concorre a formare il reddito il valore dei beni ceduti e dei servizi prestati se complessivamente di importo non superiore nel periodo d'imposta a euro 258,23</a:t>
            </a:r>
            <a:r>
              <a:rPr lang="it-IT" sz="2600" dirty="0"/>
              <a:t>; se il predetto valore è superiore al citato limite, lo stesso concorre interamente a formare il reddito. </a:t>
            </a:r>
          </a:p>
          <a:p>
            <a:pPr marL="0" indent="0" algn="just">
              <a:buFont typeface="Arial" panose="020B0604020202020204" pitchFamily="34" charset="0"/>
              <a:buNone/>
            </a:pPr>
            <a:r>
              <a:rPr lang="it-IT" b="1" dirty="0">
                <a:ea typeface="Times New Roman" panose="02020603050405020304" pitchFamily="18" charset="0"/>
                <a:cs typeface="Arial" panose="020B0604020202020204" pitchFamily="34" charset="0"/>
              </a:rPr>
              <a:t>ART. 12, c. 2, TUIR</a:t>
            </a:r>
          </a:p>
          <a:p>
            <a:pPr marL="0" indent="0" algn="just">
              <a:buFont typeface="Arial" panose="020B0604020202020204" pitchFamily="34" charset="0"/>
              <a:buNone/>
            </a:pPr>
            <a:r>
              <a:rPr lang="it-IT" sz="2600" b="1" dirty="0">
                <a:ea typeface="Times New Roman" panose="02020603050405020304" pitchFamily="18" charset="0"/>
                <a:cs typeface="Arial" panose="020B0604020202020204" pitchFamily="34" charset="0"/>
              </a:rPr>
              <a:t>2. </a:t>
            </a:r>
            <a:r>
              <a:rPr lang="it-IT" sz="2600" dirty="0">
                <a:ea typeface="Times New Roman" panose="02020603050405020304" pitchFamily="18" charset="0"/>
                <a:cs typeface="Arial" panose="020B0604020202020204" pitchFamily="34" charset="0"/>
              </a:rPr>
              <a:t>Le detrazioni di cui al comma 1 spettano a condizione che le persone alle quali si riferiscono possiedano </a:t>
            </a:r>
            <a:r>
              <a:rPr lang="it-IT" sz="2600" b="1" dirty="0">
                <a:ea typeface="Times New Roman" panose="02020603050405020304" pitchFamily="18" charset="0"/>
                <a:cs typeface="Arial" panose="020B0604020202020204" pitchFamily="34" charset="0"/>
              </a:rPr>
              <a:t>un reddito complessivo</a:t>
            </a:r>
            <a:r>
              <a:rPr lang="it-IT" sz="2600" dirty="0">
                <a:ea typeface="Times New Roman" panose="02020603050405020304" pitchFamily="18" charset="0"/>
                <a:cs typeface="Arial" panose="020B0604020202020204" pitchFamily="34" charset="0"/>
              </a:rPr>
              <a:t>, computando anche le retribuzioni corrisposte da enti e organismi internazionali, rappresentanze diplomatiche e consolari e missioni, nonché' quelle corrisposte dalla Santa Sede, dagli enti gestiti direttamente da essa e dagli enti centrali della Chiesa cattolica </a:t>
            </a:r>
            <a:r>
              <a:rPr lang="it-IT" sz="2600" b="1" dirty="0">
                <a:ea typeface="Times New Roman" panose="02020603050405020304" pitchFamily="18" charset="0"/>
                <a:cs typeface="Arial" panose="020B0604020202020204" pitchFamily="34" charset="0"/>
              </a:rPr>
              <a:t>non superiore a 2.840,51 euro</a:t>
            </a:r>
            <a:r>
              <a:rPr lang="it-IT" sz="2600" dirty="0">
                <a:ea typeface="Times New Roman" panose="02020603050405020304" pitchFamily="18" charset="0"/>
                <a:cs typeface="Arial" panose="020B0604020202020204" pitchFamily="34" charset="0"/>
              </a:rPr>
              <a:t>, </a:t>
            </a:r>
            <a:r>
              <a:rPr lang="it-IT" sz="2600" b="1" dirty="0">
                <a:ea typeface="Times New Roman" panose="02020603050405020304" pitchFamily="18" charset="0"/>
                <a:cs typeface="Arial" panose="020B0604020202020204" pitchFamily="34" charset="0"/>
              </a:rPr>
              <a:t>al lordo degli oneri deducibili</a:t>
            </a:r>
            <a:r>
              <a:rPr lang="it-IT" sz="2600" dirty="0">
                <a:ea typeface="Times New Roman" panose="02020603050405020304" pitchFamily="18" charset="0"/>
                <a:cs typeface="Arial" panose="020B0604020202020204" pitchFamily="34" charset="0"/>
              </a:rPr>
              <a:t>. Per i figli di età </a:t>
            </a:r>
            <a:r>
              <a:rPr lang="it-IT" sz="2600" b="1" dirty="0">
                <a:ea typeface="Times New Roman" panose="02020603050405020304" pitchFamily="18" charset="0"/>
                <a:cs typeface="Arial" panose="020B0604020202020204" pitchFamily="34" charset="0"/>
              </a:rPr>
              <a:t>non superiore a ventiquattro anni</a:t>
            </a:r>
            <a:r>
              <a:rPr lang="it-IT" sz="2600" dirty="0">
                <a:ea typeface="Times New Roman" panose="02020603050405020304" pitchFamily="18" charset="0"/>
                <a:cs typeface="Arial" panose="020B0604020202020204" pitchFamily="34" charset="0"/>
              </a:rPr>
              <a:t> il limite di reddito complessivo di cui al primo periodo </a:t>
            </a:r>
            <a:r>
              <a:rPr lang="it-IT" sz="2600" b="1" dirty="0">
                <a:ea typeface="Times New Roman" panose="02020603050405020304" pitchFamily="18" charset="0"/>
                <a:cs typeface="Arial" panose="020B0604020202020204" pitchFamily="34" charset="0"/>
              </a:rPr>
              <a:t>è elevato a 4.000 euro</a:t>
            </a:r>
            <a:r>
              <a:rPr lang="it-IT" sz="2600" dirty="0">
                <a:ea typeface="Times New Roman" panose="02020603050405020304" pitchFamily="18" charset="0"/>
                <a:cs typeface="Arial" panose="020B0604020202020204" pitchFamily="34" charset="0"/>
              </a:rPr>
              <a:t>.</a:t>
            </a:r>
          </a:p>
        </p:txBody>
      </p:sp>
    </p:spTree>
    <p:extLst>
      <p:ext uri="{BB962C8B-B14F-4D97-AF65-F5344CB8AC3E}">
        <p14:creationId xmlns:p14="http://schemas.microsoft.com/office/powerpoint/2010/main" val="11601628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Welfare aziendale</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29</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2" name="Segnaposto contenuto 2">
            <a:extLst>
              <a:ext uri="{FF2B5EF4-FFF2-40B4-BE49-F238E27FC236}">
                <a16:creationId xmlns:a16="http://schemas.microsoft.com/office/drawing/2014/main" id="{3B388DB0-CE28-CB5F-7C7A-67E2CED2EE0E}"/>
              </a:ext>
            </a:extLst>
          </p:cNvPr>
          <p:cNvSpPr txBox="1">
            <a:spLocks/>
          </p:cNvSpPr>
          <p:nvPr/>
        </p:nvSpPr>
        <p:spPr>
          <a:xfrm>
            <a:off x="813694" y="1051568"/>
            <a:ext cx="10341986" cy="5190417"/>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2400" b="1" dirty="0">
                <a:solidFill>
                  <a:prstClr val="black"/>
                </a:solidFill>
                <a:ea typeface="Times New Roman" panose="02020603050405020304" pitchFamily="18" charset="0"/>
                <a:cs typeface="Arial" panose="020B0604020202020204" pitchFamily="34" charset="0"/>
              </a:rPr>
              <a:t>AGE, circ. 23 del 1.8.2023</a:t>
            </a:r>
          </a:p>
          <a:p>
            <a:pPr algn="just"/>
            <a:r>
              <a:rPr lang="it-IT" sz="2000" dirty="0"/>
              <a:t>L’art. 40 produce un effetto di detassazione non solo ai fini dell’imposizione ordinaria IRPEF, ma anche in relazione all’imposta sostitutiva del </a:t>
            </a:r>
            <a:r>
              <a:rPr lang="it-IT" sz="2000" b="1" dirty="0"/>
              <a:t>5% (per il 2023) </a:t>
            </a:r>
            <a:r>
              <a:rPr lang="it-IT" sz="2000" dirty="0"/>
              <a:t>nell’ipotesi di erogazione dei premi di risultato in beni e servizi.</a:t>
            </a:r>
          </a:p>
          <a:p>
            <a:pPr algn="just"/>
            <a:r>
              <a:rPr lang="it-IT" sz="2000" b="1" i="0" u="none" strike="noStrike" baseline="0" dirty="0"/>
              <a:t>L’agevolazione spetta in misura intera a ogni genitore</a:t>
            </a:r>
            <a:r>
              <a:rPr lang="it-IT" sz="2000" b="0" i="0" u="none" strike="noStrike" baseline="0" dirty="0"/>
              <a:t>, titolare di reddito di lavoro dipendente e/o assimilato, anche in presenza di un unico figlio, purché lo stesso sia </a:t>
            </a:r>
            <a:r>
              <a:rPr lang="it-IT" sz="2000" b="1" i="0" u="none" strike="noStrike" baseline="0" dirty="0"/>
              <a:t>fiscalmente a carico di entrambi. </a:t>
            </a:r>
            <a:r>
              <a:rPr lang="it-IT" sz="2000" b="0" i="0" u="none" strike="noStrike" baseline="0" dirty="0"/>
              <a:t>Non ci sono, pertanto, limiti specifici, sempreché i figli possano essere considerati fiscalmente a carico di entrambi i genitori.</a:t>
            </a:r>
          </a:p>
          <a:p>
            <a:pPr marL="457200" lvl="1" indent="0" algn="just">
              <a:buNone/>
            </a:pPr>
            <a:r>
              <a:rPr lang="it-IT" sz="2000" b="1" i="0" u="none" strike="noStrike" baseline="0" dirty="0"/>
              <a:t>Esempio 1</a:t>
            </a:r>
            <a:r>
              <a:rPr lang="it-IT" sz="2000" b="0" i="0" u="none" strike="noStrike" baseline="0" dirty="0"/>
              <a:t>: genitori con figlio a carico ripartito al 50% avranno diritto, previa dichiarazione (la dichiarazione va presentata da ciascun genitore al rispettivo datore di lavoro), a una soglia di esenzione pari a ad € 6.000 (€ 3.000 + € 3.000).</a:t>
            </a:r>
          </a:p>
          <a:p>
            <a:pPr marL="457200" lvl="1" indent="0" algn="just">
              <a:buNone/>
            </a:pPr>
            <a:r>
              <a:rPr lang="it-IT" sz="2000" b="1" i="0" u="none" strike="noStrike" baseline="0" dirty="0"/>
              <a:t>Esempio 2</a:t>
            </a:r>
            <a:r>
              <a:rPr lang="it-IT" sz="2000" b="0" i="0" u="none" strike="noStrike" baseline="0" dirty="0"/>
              <a:t>: genitori con figli a carico al 50% che lavorano entrambi nella stessa azienda avranno diritto, previa dichiarazione (la dichiarazione va presentata da ciascun genitore in modo autonomo), a una soglia di esenzione pari ad € 6.000 (€ 3.000 + € 3.000).</a:t>
            </a:r>
          </a:p>
          <a:p>
            <a:pPr marL="457200" lvl="1" indent="0" algn="just">
              <a:buNone/>
            </a:pPr>
            <a:r>
              <a:rPr lang="it-IT" sz="2000" b="0" i="0" u="none" strike="noStrike" baseline="0" dirty="0"/>
              <a:t>Se la detrazione è attribuita interamente (100%) al genitore con il reddito complessivo più elevato, la nuova agevolazione spetta comunque a entrambi i genitori, dal momento che il figlio è considerato fiscalmente a carico di entrambi.</a:t>
            </a:r>
            <a:endParaRPr lang="it-IT" sz="4000"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08432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02461"/>
            <a:ext cx="10515600" cy="5914400"/>
          </a:xfrm>
        </p:spPr>
        <p:txBody>
          <a:bodyPr/>
          <a:lstStyle/>
          <a:p>
            <a:pPr marL="0" indent="0" algn="just">
              <a:buNone/>
            </a:pPr>
            <a:r>
              <a:rPr lang="it-IT" sz="2400" b="1" dirty="0">
                <a:effectLst/>
                <a:ea typeface="Times New Roman" panose="02020603050405020304" pitchFamily="18" charset="0"/>
              </a:rPr>
              <a:t>Art. 24 D.L. 48/2023</a:t>
            </a:r>
          </a:p>
          <a:p>
            <a:pPr marL="0" marR="0" lvl="0" indent="0" algn="just" defTabSz="914400" rtl="0" eaLnBrk="1" fontAlgn="auto" latinLnBrk="0" hangingPunct="1">
              <a:lnSpc>
                <a:spcPct val="90000"/>
              </a:lnSpc>
              <a:spcBef>
                <a:spcPts val="1000"/>
              </a:spcBef>
              <a:spcAft>
                <a:spcPts val="0"/>
              </a:spcAft>
              <a:buClrTx/>
              <a:buSzTx/>
              <a:buNone/>
              <a:tabLst/>
              <a:defRPr/>
            </a:pPr>
            <a:r>
              <a:rPr kumimoji="0" lang="it-IT" sz="1800" b="1" i="0"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1</a:t>
            </a:r>
            <a:r>
              <a:rPr kumimoji="0" lang="it-IT" sz="1800" b="1" i="1"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-bis.</a:t>
            </a:r>
            <a:r>
              <a:rPr kumimoji="0" lang="it-IT" sz="1800" b="0" i="0"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 All’articolo 21, comma 01, del decreto legislativo 15 giugno 2015, n. 81, sono apportate le seguenti modificazioni:</a:t>
            </a:r>
            <a:endParaRPr kumimoji="0" lang="it-IT" sz="2800" b="0" i="0" u="none" strike="noStrike" kern="1200" cap="none" spc="0" normalizeH="0" baseline="0" noProof="0" dirty="0">
              <a:ln>
                <a:noFill/>
              </a:ln>
              <a:solidFill>
                <a:prstClr val="black"/>
              </a:solidFill>
              <a:effectLst/>
              <a:uLnTx/>
              <a:uFillTx/>
              <a:ea typeface="Calibri" panose="020F0502020204030204" pitchFamily="34" charset="0"/>
              <a:cs typeface="+mn-cs"/>
            </a:endParaRPr>
          </a:p>
          <a:p>
            <a:pPr marL="220980" marR="0" lvl="0" indent="0" algn="just" defTabSz="914400" rtl="0" eaLnBrk="1" fontAlgn="auto" latinLnBrk="0" hangingPunct="1">
              <a:lnSpc>
                <a:spcPct val="90000"/>
              </a:lnSpc>
              <a:spcBef>
                <a:spcPts val="1000"/>
              </a:spcBef>
              <a:spcAft>
                <a:spcPts val="0"/>
              </a:spcAft>
              <a:buClrTx/>
              <a:buSzTx/>
              <a:buNone/>
              <a:tabLst/>
              <a:defRPr/>
            </a:pPr>
            <a:r>
              <a:rPr kumimoji="0" lang="it-IT" sz="1800" b="0" i="1"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a</a:t>
            </a:r>
            <a:r>
              <a:rPr kumimoji="0" lang="it-IT" sz="1800" b="0" i="0"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 il primo ed il secondo periodo sono sostituiti dal seguente: "Il contratto può essere prorogato e rinnovato liberamente nei primi dodici mesi e, successivamente, solo in presenza delle condizioni di cui all'articolo 19, comma 1.";</a:t>
            </a:r>
            <a:endParaRPr lang="it-IT" dirty="0">
              <a:solidFill>
                <a:prstClr val="black"/>
              </a:solidFill>
              <a:highlight>
                <a:srgbClr val="FFFF00"/>
              </a:highlight>
              <a:ea typeface="Garamond" panose="02020404030301010803" pitchFamily="18" charset="0"/>
            </a:endParaRPr>
          </a:p>
          <a:p>
            <a:pPr marL="220980" marR="0" lvl="0" indent="0" algn="just" defTabSz="914400" rtl="0" eaLnBrk="1" fontAlgn="auto" latinLnBrk="0" hangingPunct="1">
              <a:lnSpc>
                <a:spcPct val="90000"/>
              </a:lnSpc>
              <a:spcBef>
                <a:spcPts val="1000"/>
              </a:spcBef>
              <a:spcAft>
                <a:spcPts val="0"/>
              </a:spcAft>
              <a:buClrTx/>
              <a:buSzTx/>
              <a:buNone/>
              <a:tabLst/>
              <a:defRPr/>
            </a:pPr>
            <a:r>
              <a:rPr kumimoji="0" lang="it-IT" sz="1800" b="0" i="1"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b</a:t>
            </a:r>
            <a:r>
              <a:rPr kumimoji="0" lang="it-IT" sz="1800" b="0" i="0"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 al terzo periodo, le parole: "e dal secondo" sono soppresse".</a:t>
            </a:r>
            <a:endParaRPr kumimoji="0" lang="it-IT" sz="2800" b="0" i="0" u="none" strike="noStrike" kern="1200" cap="none" spc="0" normalizeH="0" baseline="0" noProof="0" dirty="0">
              <a:ln>
                <a:noFill/>
              </a:ln>
              <a:solidFill>
                <a:prstClr val="black"/>
              </a:solidFill>
              <a:effectLst/>
              <a:uLnTx/>
              <a:uFillTx/>
              <a:ea typeface="Calibri" panose="020F0502020204030204" pitchFamily="34" charset="0"/>
              <a:cs typeface="+mn-cs"/>
            </a:endParaRPr>
          </a:p>
          <a:p>
            <a:pPr marL="0" marR="0" lvl="0" indent="0" algn="just" defTabSz="914400" rtl="0" eaLnBrk="1" fontAlgn="auto" latinLnBrk="0" hangingPunct="1">
              <a:lnSpc>
                <a:spcPct val="90000"/>
              </a:lnSpc>
              <a:spcBef>
                <a:spcPts val="1000"/>
              </a:spcBef>
              <a:spcAft>
                <a:spcPts val="0"/>
              </a:spcAft>
              <a:buClrTx/>
              <a:buSzTx/>
              <a:buNone/>
              <a:tabLst/>
              <a:defRPr/>
            </a:pPr>
            <a:r>
              <a:rPr kumimoji="0" lang="it-IT" sz="1800" b="1" i="1"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1-ter.</a:t>
            </a:r>
            <a:r>
              <a:rPr kumimoji="0" lang="it-IT" sz="1800" b="1" i="0"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 </a:t>
            </a:r>
            <a:r>
              <a:rPr kumimoji="0" lang="it-IT" sz="1800" b="0" i="0"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Ai fini del computo del termine di dodici mesi previsto dall’articolo 19, comma 1, e dall’articolo 21, comma 01, del decreto legislativo n. 81 del 2015, come modificati dai commi 1 e 1-bis del presente articolo, </a:t>
            </a:r>
            <a:r>
              <a:rPr kumimoji="0" lang="it-IT" sz="1800" b="1" i="0"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si tiene conto dei soli contratti stipulati a decorrere dalla data di entrata in vigore del presente decreto</a:t>
            </a:r>
            <a:r>
              <a:rPr kumimoji="0" lang="it-IT" sz="1800" b="0" i="0" u="none" strike="noStrike" kern="1200" cap="none" spc="0" normalizeH="0" baseline="0" noProof="0" dirty="0">
                <a:ln>
                  <a:noFill/>
                </a:ln>
                <a:solidFill>
                  <a:prstClr val="black"/>
                </a:solidFill>
                <a:effectLst/>
                <a:highlight>
                  <a:srgbClr val="FFFF00"/>
                </a:highlight>
                <a:uLnTx/>
                <a:uFillTx/>
                <a:ea typeface="Garamond" panose="02020404030301010803" pitchFamily="18" charset="0"/>
                <a:cs typeface="+mn-cs"/>
              </a:rPr>
              <a:t>.</a:t>
            </a:r>
            <a:r>
              <a:rPr kumimoji="0" lang="it-IT" sz="1800" b="0" i="0" u="none" strike="noStrike" kern="1200" cap="none" spc="0" normalizeH="0" baseline="0" noProof="0" dirty="0">
                <a:ln>
                  <a:noFill/>
                </a:ln>
                <a:solidFill>
                  <a:prstClr val="black"/>
                </a:solidFill>
                <a:effectLst/>
                <a:uLnTx/>
                <a:uFillTx/>
                <a:ea typeface="Garamond" panose="02020404030301010803" pitchFamily="18" charset="0"/>
                <a:cs typeface="+mn-cs"/>
              </a:rPr>
              <a:t> </a:t>
            </a:r>
          </a:p>
          <a:p>
            <a:pPr marL="0" marR="0" lvl="0" indent="0" algn="just" defTabSz="914400" rtl="0" eaLnBrk="1" fontAlgn="auto" latinLnBrk="0" hangingPunct="1">
              <a:lnSpc>
                <a:spcPct val="90000"/>
              </a:lnSpc>
              <a:spcBef>
                <a:spcPts val="1000"/>
              </a:spcBef>
              <a:spcAft>
                <a:spcPts val="0"/>
              </a:spcAft>
              <a:buClrTx/>
              <a:buSzTx/>
              <a:buNone/>
              <a:tabLst/>
              <a:defRPr/>
            </a:pPr>
            <a:r>
              <a:rPr lang="it-IT" sz="1800" dirty="0">
                <a:solidFill>
                  <a:prstClr val="black"/>
                </a:solidFill>
                <a:ea typeface="Calibri" panose="020F0502020204030204" pitchFamily="34" charset="0"/>
              </a:rPr>
              <a:t>(…)</a:t>
            </a:r>
            <a:endParaRPr kumimoji="0" lang="it-IT" sz="2800" b="0" i="0" u="none" strike="noStrike" kern="1200" cap="none" spc="0" normalizeH="0" baseline="0" noProof="0" dirty="0">
              <a:ln>
                <a:noFill/>
              </a:ln>
              <a:solidFill>
                <a:prstClr val="black"/>
              </a:solidFill>
              <a:effectLst/>
              <a:uLnTx/>
              <a:uFillTx/>
              <a:ea typeface="Calibri" panose="020F0502020204030204" pitchFamily="34" charset="0"/>
              <a:cs typeface="+mn-cs"/>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Contratto a termine</a:t>
            </a:r>
            <a:endParaRPr lang="it-IT" sz="2800" b="1" dirty="0"/>
          </a:p>
        </p:txBody>
      </p:sp>
    </p:spTree>
    <p:extLst>
      <p:ext uri="{BB962C8B-B14F-4D97-AF65-F5344CB8AC3E}">
        <p14:creationId xmlns:p14="http://schemas.microsoft.com/office/powerpoint/2010/main" val="38937692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Welfare aziendale</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30</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2" name="Segnaposto contenuto 2">
            <a:extLst>
              <a:ext uri="{FF2B5EF4-FFF2-40B4-BE49-F238E27FC236}">
                <a16:creationId xmlns:a16="http://schemas.microsoft.com/office/drawing/2014/main" id="{3B388DB0-CE28-CB5F-7C7A-67E2CED2EE0E}"/>
              </a:ext>
            </a:extLst>
          </p:cNvPr>
          <p:cNvSpPr txBox="1">
            <a:spLocks/>
          </p:cNvSpPr>
          <p:nvPr/>
        </p:nvSpPr>
        <p:spPr>
          <a:xfrm>
            <a:off x="813694" y="1051568"/>
            <a:ext cx="10341986" cy="51904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2400" b="1" dirty="0">
                <a:solidFill>
                  <a:prstClr val="black"/>
                </a:solidFill>
                <a:ea typeface="Times New Roman" panose="02020603050405020304" pitchFamily="18" charset="0"/>
                <a:cs typeface="Arial" panose="020B0604020202020204" pitchFamily="34" charset="0"/>
              </a:rPr>
              <a:t>AGE, circ. 23 del 1.8.2023</a:t>
            </a:r>
          </a:p>
          <a:p>
            <a:pPr algn="just"/>
            <a:r>
              <a:rPr lang="it-IT" sz="2000" dirty="0"/>
              <a:t>L'agevolazione spetta </a:t>
            </a:r>
            <a:r>
              <a:rPr lang="it-IT" sz="2000" b="1" dirty="0"/>
              <a:t>anche qualora </a:t>
            </a:r>
            <a:r>
              <a:rPr lang="it-IT" sz="2000" dirty="0"/>
              <a:t>il contribuente non possa beneficiare della detrazione per figli a carico in quanto per gli stessi si percepisce l'Assegno Unico Universale (AUU). </a:t>
            </a:r>
          </a:p>
          <a:p>
            <a:pPr algn="just"/>
            <a:r>
              <a:rPr lang="it-IT" sz="2000" dirty="0"/>
              <a:t>La condizione di figlio fiscalmente a carico deve essere verificata con riferimento al periodo d’imposta 2023. Andrà verificato il superamento o meno del limite reddituale alla data del 31 dicembre 2023 trattandosi di beneficio applicabile solo per l'anno d'imposta 2023.</a:t>
            </a:r>
          </a:p>
          <a:p>
            <a:pPr algn="just"/>
            <a:r>
              <a:rPr lang="it-IT" sz="2000" dirty="0"/>
              <a:t>Se vengono meno i presupposti per il riconoscimento del beneficio (es. i figli non più fiscalmente a carico) </a:t>
            </a:r>
            <a:r>
              <a:rPr lang="it-IT" sz="2000" b="1" dirty="0"/>
              <a:t>il datore di lavoro recupererà il beneficio non spettante dagli emolumenti corrisposti nei periodi di paga successivi a quello nel quale è resa la comunicazione del lavoratore di non averne più diritto </a:t>
            </a:r>
            <a:r>
              <a:rPr lang="it-IT" sz="2000" dirty="0"/>
              <a:t>e, comunque, entro i termini di effettuazione delle operazioni di conguaglio di fine anno (</a:t>
            </a:r>
            <a:r>
              <a:rPr lang="it-IT" sz="2000" b="1" dirty="0"/>
              <a:t>entro il 28 febbraio 2024</a:t>
            </a:r>
            <a:r>
              <a:rPr lang="it-IT" sz="2000" dirty="0"/>
              <a:t>) o di fine rapporto, nel caso di cessazione nel corso del 2023.</a:t>
            </a:r>
          </a:p>
          <a:p>
            <a:pPr algn="just"/>
            <a:r>
              <a:rPr lang="it-IT" sz="2000" dirty="0">
                <a:ea typeface="Times New Roman" panose="02020603050405020304" pitchFamily="18" charset="0"/>
                <a:cs typeface="Arial" panose="020B0604020202020204" pitchFamily="34" charset="0"/>
              </a:rPr>
              <a:t>Il beneficio può essere riconosciuto </a:t>
            </a:r>
            <a:r>
              <a:rPr lang="it-IT" sz="2000" b="1" dirty="0">
                <a:ea typeface="Times New Roman" panose="02020603050405020304" pitchFamily="18" charset="0"/>
                <a:cs typeface="Arial" panose="020B0604020202020204" pitchFamily="34" charset="0"/>
              </a:rPr>
              <a:t>anche prima che si provveda </a:t>
            </a:r>
            <a:r>
              <a:rPr lang="it-IT" sz="2000" dirty="0">
                <a:ea typeface="Times New Roman" panose="02020603050405020304" pitchFamily="18" charset="0"/>
                <a:cs typeface="Arial" panose="020B0604020202020204" pitchFamily="34" charset="0"/>
              </a:rPr>
              <a:t>all’informativa ai sindacati, a condizione che la stessa avvenga entro la chiusura del periodo di imposta 2023.</a:t>
            </a:r>
          </a:p>
        </p:txBody>
      </p:sp>
    </p:spTree>
    <p:extLst>
      <p:ext uri="{BB962C8B-B14F-4D97-AF65-F5344CB8AC3E}">
        <p14:creationId xmlns:p14="http://schemas.microsoft.com/office/powerpoint/2010/main" val="40563016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Detassazione notturno e festivi nel settore turistico</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31</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2759" y="844614"/>
            <a:ext cx="10566482" cy="58186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a:t>
            </a:r>
            <a:r>
              <a:rPr lang="it-IT" sz="2400" b="1" kern="100" dirty="0">
                <a:ea typeface="SimSun" panose="02010600030101010101" pitchFamily="2" charset="-122"/>
                <a:cs typeface="Lucida Sans" panose="020B0602030504020204" pitchFamily="34" charset="0"/>
              </a:rPr>
              <a:t>39-bis</a:t>
            </a:r>
            <a:r>
              <a:rPr lang="it-IT" sz="2400" b="1" kern="100" dirty="0">
                <a:effectLst/>
                <a:ea typeface="SimSun" panose="02010600030101010101" pitchFamily="2" charset="-122"/>
                <a:cs typeface="Lucida Sans" panose="020B0602030504020204" pitchFamily="34" charset="0"/>
              </a:rPr>
              <a:t>, D.L. 48/2023</a:t>
            </a:r>
          </a:p>
          <a:p>
            <a:pPr marL="0" indent="0" algn="just">
              <a:lnSpc>
                <a:spcPct val="100000"/>
              </a:lnSpc>
              <a:spcBef>
                <a:spcPts val="0"/>
              </a:spcBef>
              <a:buNone/>
            </a:pPr>
            <a:r>
              <a:rPr lang="it-IT" sz="1800" b="1" dirty="0">
                <a:effectLst/>
                <a:highlight>
                  <a:srgbClr val="FFFF00"/>
                </a:highlight>
                <a:ea typeface="Garamond" panose="02020404030301010803" pitchFamily="18" charset="0"/>
              </a:rPr>
              <a:t>1. </a:t>
            </a:r>
            <a:r>
              <a:rPr lang="it-IT" sz="1800" dirty="0">
                <a:effectLst/>
                <a:highlight>
                  <a:srgbClr val="FFFF00"/>
                </a:highlight>
                <a:ea typeface="Garamond" panose="02020404030301010803" pitchFamily="18" charset="0"/>
              </a:rPr>
              <a:t>Al fine di garantire la stabilità occupazionale e di sopperire alla eccezionale mancanza di offerta di lavoro nel settore turistico, ricettivo e termale, per il periodo che va </a:t>
            </a:r>
            <a:r>
              <a:rPr lang="it-IT" sz="1800" b="1" dirty="0">
                <a:effectLst/>
                <a:highlight>
                  <a:srgbClr val="FFFF00"/>
                </a:highlight>
                <a:ea typeface="Garamond" panose="02020404030301010803" pitchFamily="18" charset="0"/>
              </a:rPr>
              <a:t>dal 1° giugno 2023 al 21 settembre 2023 </a:t>
            </a:r>
            <a:r>
              <a:rPr lang="it-IT" sz="1800" dirty="0">
                <a:effectLst/>
                <a:highlight>
                  <a:srgbClr val="FFFF00"/>
                </a:highlight>
                <a:ea typeface="Garamond" panose="02020404030301010803" pitchFamily="18" charset="0"/>
              </a:rPr>
              <a:t>ai lavoratori del comparto del turismo, ivi inclusi gli stabilimenti termali, è riconosciuta una somma a titolo di trattamento integrativo speciale, che non concorre alla formazione del reddito, </a:t>
            </a:r>
            <a:r>
              <a:rPr lang="it-IT" sz="1800" b="1" dirty="0">
                <a:effectLst/>
                <a:highlight>
                  <a:srgbClr val="FFFF00"/>
                </a:highlight>
                <a:ea typeface="Garamond" panose="02020404030301010803" pitchFamily="18" charset="0"/>
              </a:rPr>
              <a:t>pari al 15 per cento delle retribuzioni lorde corrisposte in relazione al lavoro notturno e alle prestazioni di lavoro straordinario</a:t>
            </a:r>
            <a:r>
              <a:rPr lang="it-IT" sz="1800" dirty="0">
                <a:effectLst/>
                <a:highlight>
                  <a:srgbClr val="FFFF00"/>
                </a:highlight>
                <a:ea typeface="Garamond" panose="02020404030301010803" pitchFamily="18" charset="0"/>
              </a:rPr>
              <a:t>, ai sensi del decreto legislativo 8 aprile 2003, n. 66, effettuato nei giorni festivi.</a:t>
            </a:r>
          </a:p>
          <a:p>
            <a:pPr marL="0" indent="0" algn="just">
              <a:lnSpc>
                <a:spcPct val="100000"/>
              </a:lnSpc>
              <a:spcBef>
                <a:spcPts val="0"/>
              </a:spcBef>
              <a:buNone/>
            </a:pPr>
            <a:r>
              <a:rPr lang="it-IT" sz="1800" b="1" dirty="0">
                <a:effectLst/>
                <a:highlight>
                  <a:srgbClr val="FFFF00"/>
                </a:highlight>
                <a:ea typeface="Garamond" panose="02020404030301010803" pitchFamily="18" charset="0"/>
              </a:rPr>
              <a:t>2. </a:t>
            </a:r>
            <a:r>
              <a:rPr lang="it-IT" sz="1800" dirty="0">
                <a:effectLst/>
                <a:highlight>
                  <a:srgbClr val="FFFF00"/>
                </a:highlight>
                <a:ea typeface="Garamond" panose="02020404030301010803" pitchFamily="18" charset="0"/>
              </a:rPr>
              <a:t>Le disposizioni di cui al comma 1 trovano applicazione a favore dei lavoratori dipendenti del settore privato titolari di reddito di lavoro dipendente di importo non superiore, nel periodo d'imposta 2022, a euro 40.000.</a:t>
            </a:r>
          </a:p>
          <a:p>
            <a:pPr marL="0" indent="0" algn="just">
              <a:lnSpc>
                <a:spcPct val="100000"/>
              </a:lnSpc>
              <a:spcBef>
                <a:spcPts val="0"/>
              </a:spcBef>
              <a:buNone/>
            </a:pPr>
            <a:r>
              <a:rPr lang="it-IT" sz="1800" b="1" dirty="0">
                <a:effectLst/>
                <a:highlight>
                  <a:srgbClr val="FFFF00"/>
                </a:highlight>
                <a:ea typeface="Garamond" panose="02020404030301010803" pitchFamily="18" charset="0"/>
              </a:rPr>
              <a:t>3. </a:t>
            </a:r>
            <a:r>
              <a:rPr lang="it-IT" sz="1800" dirty="0">
                <a:effectLst/>
                <a:highlight>
                  <a:srgbClr val="FFFF00"/>
                </a:highlight>
                <a:ea typeface="Garamond" panose="02020404030301010803" pitchFamily="18" charset="0"/>
              </a:rPr>
              <a:t>Il sostituto d'imposta riconosce il trattamento integrativo speciale di cui al comma 1 su richiesta del lavoratore, che attesta per iscritto l'importo del reddito di lavoro dipendente conseguito nell'anno 2022.</a:t>
            </a:r>
          </a:p>
          <a:p>
            <a:pPr marL="0" indent="0" algn="just">
              <a:lnSpc>
                <a:spcPct val="100000"/>
              </a:lnSpc>
              <a:spcBef>
                <a:spcPts val="0"/>
              </a:spcBef>
              <a:buNone/>
            </a:pPr>
            <a:r>
              <a:rPr lang="it-IT" sz="1800" b="1" dirty="0">
                <a:effectLst/>
                <a:highlight>
                  <a:srgbClr val="FFFF00"/>
                </a:highlight>
                <a:ea typeface="Garamond" panose="02020404030301010803" pitchFamily="18" charset="0"/>
              </a:rPr>
              <a:t>4. </a:t>
            </a:r>
            <a:r>
              <a:rPr lang="it-IT" sz="1800" dirty="0">
                <a:effectLst/>
                <a:highlight>
                  <a:srgbClr val="FFFF00"/>
                </a:highlight>
                <a:ea typeface="Garamond" panose="02020404030301010803" pitchFamily="18" charset="0"/>
              </a:rPr>
              <a:t>Il sostituto d'imposta compensa il credito maturato per effetto dell'erogazione del trattamento integrativo speciale di cui al comma 1 mediante l'istituto della compensazione di cui all'articolo 17 del decreto legislativo 9 luglio 1997, n. 241.</a:t>
            </a:r>
          </a:p>
          <a:p>
            <a:pPr marL="0" indent="0" algn="just">
              <a:lnSpc>
                <a:spcPct val="100000"/>
              </a:lnSpc>
              <a:spcBef>
                <a:spcPts val="0"/>
              </a:spcBef>
              <a:buNone/>
            </a:pPr>
            <a:r>
              <a:rPr lang="it-IT" sz="1800" b="1" dirty="0">
                <a:effectLst/>
                <a:highlight>
                  <a:srgbClr val="FFFF00"/>
                </a:highlight>
                <a:ea typeface="Garamond" panose="02020404030301010803" pitchFamily="18" charset="0"/>
              </a:rPr>
              <a:t>5. </a:t>
            </a:r>
            <a:r>
              <a:rPr lang="it-IT" sz="1800" dirty="0">
                <a:effectLst/>
                <a:highlight>
                  <a:srgbClr val="FFFF00"/>
                </a:highlight>
                <a:ea typeface="Garamond" panose="02020404030301010803" pitchFamily="18" charset="0"/>
              </a:rPr>
              <a:t>Alla copertura degli oneri derivanti dal presente articolo 1, valutato in 54,7 milioni di euro per l'anno 2023, si provvede </a:t>
            </a:r>
            <a:r>
              <a:rPr lang="it-IT" sz="1800" dirty="0">
                <a:effectLst/>
                <a:ea typeface="Garamond" panose="02020404030301010803" pitchFamily="18" charset="0"/>
              </a:rPr>
              <a:t>(…)</a:t>
            </a:r>
          </a:p>
        </p:txBody>
      </p:sp>
    </p:spTree>
    <p:extLst>
      <p:ext uri="{BB962C8B-B14F-4D97-AF65-F5344CB8AC3E}">
        <p14:creationId xmlns:p14="http://schemas.microsoft.com/office/powerpoint/2010/main" val="118882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a:extLst>
              <a:ext uri="{FF2B5EF4-FFF2-40B4-BE49-F238E27FC236}">
                <a16:creationId xmlns:a16="http://schemas.microsoft.com/office/drawing/2014/main" id="{477FAC0B-BB60-4A4C-9309-57C375348C2F}"/>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Semplificazione Decreto Trasparenza</a:t>
            </a:r>
            <a:endParaRPr lang="it-IT" sz="2800" b="1" dirty="0"/>
          </a:p>
        </p:txBody>
      </p:sp>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32</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2759" y="844614"/>
            <a:ext cx="10566482" cy="581863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26, D.L. 48/2023</a:t>
            </a:r>
          </a:p>
          <a:p>
            <a:pPr marL="0" indent="0" algn="just">
              <a:lnSpc>
                <a:spcPct val="100000"/>
              </a:lnSpc>
              <a:spcBef>
                <a:spcPts val="0"/>
              </a:spcBef>
              <a:buNone/>
            </a:pPr>
            <a:r>
              <a:rPr lang="it-IT" sz="1650" b="1" dirty="0">
                <a:effectLst/>
                <a:ea typeface="Garamond" panose="02020404030301010803" pitchFamily="18" charset="0"/>
              </a:rPr>
              <a:t>1. </a:t>
            </a:r>
            <a:r>
              <a:rPr lang="it-IT" sz="1650" dirty="0">
                <a:effectLst/>
                <a:ea typeface="Garamond" panose="02020404030301010803" pitchFamily="18" charset="0"/>
              </a:rPr>
              <a:t>All’articolo 1 del decreto legislativo 26 maggio 1997 n. 152, sono apportate le seguenti modificazioni:</a:t>
            </a:r>
            <a:endParaRPr lang="it-IT" sz="1650" dirty="0">
              <a:effectLst/>
              <a:ea typeface="Calibri" panose="020F0502020204030204" pitchFamily="34" charset="0"/>
            </a:endParaRPr>
          </a:p>
          <a:p>
            <a:pPr marL="0" indent="0" algn="just">
              <a:lnSpc>
                <a:spcPct val="100000"/>
              </a:lnSpc>
              <a:spcBef>
                <a:spcPts val="0"/>
              </a:spcBef>
              <a:buNone/>
            </a:pPr>
            <a:r>
              <a:rPr lang="it-IT" sz="1650" dirty="0">
                <a:effectLst/>
                <a:ea typeface="Garamond" panose="02020404030301010803" pitchFamily="18" charset="0"/>
              </a:rPr>
              <a:t>a) dopo il comma 5, è inserito il seguente: </a:t>
            </a:r>
            <a:endParaRPr lang="it-IT" sz="1650" dirty="0">
              <a:effectLst/>
              <a:ea typeface="Calibri" panose="020F0502020204030204" pitchFamily="34" charset="0"/>
            </a:endParaRPr>
          </a:p>
          <a:p>
            <a:pPr marL="0" indent="0" algn="just">
              <a:lnSpc>
                <a:spcPct val="100000"/>
              </a:lnSpc>
              <a:spcBef>
                <a:spcPts val="0"/>
              </a:spcBef>
              <a:buNone/>
            </a:pPr>
            <a:r>
              <a:rPr lang="it-IT" sz="1650" dirty="0">
                <a:effectLst/>
                <a:ea typeface="Garamond" panose="02020404030301010803" pitchFamily="18" charset="0"/>
              </a:rPr>
              <a:t>« </a:t>
            </a:r>
            <a:r>
              <a:rPr lang="it-IT" sz="1650" i="1" dirty="0">
                <a:effectLst/>
                <a:ea typeface="Garamond" panose="02020404030301010803" pitchFamily="18" charset="0"/>
              </a:rPr>
              <a:t>5-bis</a:t>
            </a:r>
            <a:r>
              <a:rPr lang="it-IT" sz="1650" dirty="0">
                <a:effectLst/>
                <a:ea typeface="Garamond" panose="02020404030301010803" pitchFamily="18" charset="0"/>
              </a:rPr>
              <a:t>. </a:t>
            </a:r>
            <a:r>
              <a:rPr lang="it-IT" sz="1650" b="1" dirty="0">
                <a:effectLst/>
                <a:ea typeface="Garamond" panose="02020404030301010803" pitchFamily="18" charset="0"/>
              </a:rPr>
              <a:t>Le informazioni di cui al comma 1, lettere </a:t>
            </a:r>
            <a:r>
              <a:rPr lang="it-IT" sz="1650" b="1" i="1" dirty="0">
                <a:effectLst/>
                <a:ea typeface="Garamond" panose="02020404030301010803" pitchFamily="18" charset="0"/>
              </a:rPr>
              <a:t>h)</a:t>
            </a:r>
            <a:r>
              <a:rPr lang="it-IT" sz="1650" b="1" dirty="0">
                <a:effectLst/>
                <a:ea typeface="Garamond" panose="02020404030301010803" pitchFamily="18" charset="0"/>
              </a:rPr>
              <a:t>, </a:t>
            </a:r>
            <a:r>
              <a:rPr lang="it-IT" sz="1650" b="1" i="1" dirty="0">
                <a:effectLst/>
                <a:ea typeface="Garamond" panose="02020404030301010803" pitchFamily="18" charset="0"/>
              </a:rPr>
              <a:t>i)</a:t>
            </a:r>
            <a:r>
              <a:rPr lang="it-IT" sz="1650" b="1" dirty="0">
                <a:effectLst/>
                <a:ea typeface="Garamond" panose="02020404030301010803" pitchFamily="18" charset="0"/>
              </a:rPr>
              <a:t>, </a:t>
            </a:r>
            <a:r>
              <a:rPr lang="it-IT" sz="1650" b="1" i="1" dirty="0">
                <a:effectLst/>
                <a:ea typeface="Garamond" panose="02020404030301010803" pitchFamily="18" charset="0"/>
              </a:rPr>
              <a:t>l)</a:t>
            </a:r>
            <a:r>
              <a:rPr lang="it-IT" sz="1650" b="1" dirty="0">
                <a:effectLst/>
                <a:ea typeface="Garamond" panose="02020404030301010803" pitchFamily="18" charset="0"/>
              </a:rPr>
              <a:t>, </a:t>
            </a:r>
            <a:r>
              <a:rPr lang="it-IT" sz="1650" b="1" i="1" dirty="0">
                <a:effectLst/>
                <a:ea typeface="Garamond" panose="02020404030301010803" pitchFamily="18" charset="0"/>
              </a:rPr>
              <a:t>m)</a:t>
            </a:r>
            <a:r>
              <a:rPr lang="it-IT" sz="1650" b="1" dirty="0">
                <a:effectLst/>
                <a:ea typeface="Garamond" panose="02020404030301010803" pitchFamily="18" charset="0"/>
              </a:rPr>
              <a:t>, </a:t>
            </a:r>
            <a:r>
              <a:rPr lang="it-IT" sz="1650" b="1" i="1" dirty="0">
                <a:effectLst/>
                <a:ea typeface="Garamond" panose="02020404030301010803" pitchFamily="18" charset="0"/>
              </a:rPr>
              <a:t>n)</a:t>
            </a:r>
            <a:r>
              <a:rPr lang="it-IT" sz="1650" b="1" dirty="0">
                <a:effectLst/>
                <a:ea typeface="Garamond" panose="02020404030301010803" pitchFamily="18" charset="0"/>
              </a:rPr>
              <a:t>, </a:t>
            </a:r>
            <a:r>
              <a:rPr lang="it-IT" sz="1650" b="1" i="1" dirty="0">
                <a:effectLst/>
                <a:ea typeface="Garamond" panose="02020404030301010803" pitchFamily="18" charset="0"/>
              </a:rPr>
              <a:t>o),</a:t>
            </a:r>
            <a:r>
              <a:rPr lang="it-IT" sz="1650" b="1" i="1" dirty="0">
                <a:solidFill>
                  <a:srgbClr val="FF0000"/>
                </a:solidFill>
                <a:effectLst/>
                <a:ea typeface="Garamond" panose="02020404030301010803" pitchFamily="18" charset="0"/>
              </a:rPr>
              <a:t> </a:t>
            </a:r>
            <a:r>
              <a:rPr lang="it-IT" sz="1650" b="1" i="1" strike="sngStrike" dirty="0">
                <a:solidFill>
                  <a:srgbClr val="FF0000"/>
                </a:solidFill>
                <a:effectLst/>
                <a:highlight>
                  <a:srgbClr val="FFFF00"/>
                </a:highlight>
                <a:ea typeface="Garamond" panose="02020404030301010803" pitchFamily="18" charset="0"/>
              </a:rPr>
              <a:t>p)</a:t>
            </a:r>
            <a:r>
              <a:rPr lang="it-IT" sz="1650" b="1" i="1" dirty="0">
                <a:solidFill>
                  <a:srgbClr val="FF0000"/>
                </a:solidFill>
                <a:effectLst/>
                <a:ea typeface="Garamond" panose="02020404030301010803" pitchFamily="18" charset="0"/>
              </a:rPr>
              <a:t> </a:t>
            </a:r>
            <a:r>
              <a:rPr lang="it-IT" sz="1650" b="1" dirty="0">
                <a:effectLst/>
                <a:ea typeface="Garamond" panose="02020404030301010803" pitchFamily="18" charset="0"/>
              </a:rPr>
              <a:t>e </a:t>
            </a:r>
            <a:r>
              <a:rPr lang="it-IT" sz="1650" b="1" i="1" dirty="0">
                <a:effectLst/>
                <a:ea typeface="Garamond" panose="02020404030301010803" pitchFamily="18" charset="0"/>
              </a:rPr>
              <a:t>r)</a:t>
            </a:r>
            <a:r>
              <a:rPr lang="it-IT" sz="1650" b="1" dirty="0">
                <a:effectLst/>
                <a:ea typeface="Garamond" panose="02020404030301010803" pitchFamily="18" charset="0"/>
              </a:rPr>
              <a:t>, possono essere comunicate al lavoratore, e il relativo onere ritenersi assolto, con l’indicazione del riferimento normativo o del contratto collettivo</a:t>
            </a:r>
            <a:r>
              <a:rPr lang="it-IT" sz="1650" dirty="0">
                <a:effectLst/>
                <a:ea typeface="Garamond" panose="02020404030301010803" pitchFamily="18" charset="0"/>
              </a:rPr>
              <a:t>, anche aziendale, che ne disciplina le materie»;</a:t>
            </a:r>
            <a:endParaRPr lang="it-IT" sz="1650" dirty="0">
              <a:effectLst/>
              <a:ea typeface="Calibri" panose="020F0502020204030204" pitchFamily="34" charset="0"/>
            </a:endParaRPr>
          </a:p>
          <a:p>
            <a:pPr marL="0" indent="0" algn="just">
              <a:lnSpc>
                <a:spcPct val="100000"/>
              </a:lnSpc>
              <a:spcBef>
                <a:spcPts val="0"/>
              </a:spcBef>
              <a:buNone/>
            </a:pPr>
            <a:r>
              <a:rPr lang="it-IT" sz="1650" dirty="0">
                <a:effectLst/>
                <a:ea typeface="Garamond" panose="02020404030301010803" pitchFamily="18" charset="0"/>
              </a:rPr>
              <a:t>b)</a:t>
            </a:r>
            <a:r>
              <a:rPr lang="it-IT" sz="1650" b="1" dirty="0">
                <a:effectLst/>
                <a:ea typeface="Garamond" panose="02020404030301010803" pitchFamily="18" charset="0"/>
              </a:rPr>
              <a:t> </a:t>
            </a:r>
            <a:r>
              <a:rPr lang="it-IT" sz="1650" dirty="0">
                <a:effectLst/>
                <a:ea typeface="Garamond" panose="02020404030301010803" pitchFamily="18" charset="0"/>
              </a:rPr>
              <a:t>dopo il comma 6, è inserito il seguente: </a:t>
            </a:r>
            <a:endParaRPr lang="it-IT" sz="1650" dirty="0">
              <a:effectLst/>
              <a:ea typeface="Calibri" panose="020F0502020204030204" pitchFamily="34" charset="0"/>
            </a:endParaRPr>
          </a:p>
          <a:p>
            <a:pPr marL="0" indent="0" algn="just">
              <a:lnSpc>
                <a:spcPct val="100000"/>
              </a:lnSpc>
              <a:spcBef>
                <a:spcPts val="0"/>
              </a:spcBef>
              <a:buNone/>
            </a:pPr>
            <a:r>
              <a:rPr lang="it-IT" sz="1650" dirty="0">
                <a:effectLst/>
                <a:ea typeface="Garamond" panose="02020404030301010803" pitchFamily="18" charset="0"/>
              </a:rPr>
              <a:t>« 6-bis. Ai fini della semplificazione degli adempimenti di cui al comma 1 del presente articolo e della uniformità delle comunicazioni, il datore di lavoro è tenuto a consegnare o a mettere a disposizione del personale, anche mediante pubblicazione sul sito web, i contratti collettivi nazionali, territoriali e aziendali, nonché gli eventuali regolamenti aziendali applicabili al rapporto di lavoro ».</a:t>
            </a:r>
          </a:p>
          <a:p>
            <a:pPr marL="0" indent="0" algn="just">
              <a:lnSpc>
                <a:spcPct val="100000"/>
              </a:lnSpc>
              <a:spcBef>
                <a:spcPts val="0"/>
              </a:spcBef>
              <a:buNone/>
            </a:pPr>
            <a:r>
              <a:rPr lang="it-IT" sz="1650" b="1" dirty="0">
                <a:effectLst/>
                <a:ea typeface="Calibri" panose="020F0502020204030204" pitchFamily="34" charset="0"/>
              </a:rPr>
              <a:t>2.</a:t>
            </a:r>
            <a:r>
              <a:rPr lang="it-IT" sz="1650" dirty="0">
                <a:effectLst/>
                <a:ea typeface="Calibri" panose="020F0502020204030204" pitchFamily="34" charset="0"/>
              </a:rPr>
              <a:t> All’articolo 1-bis del decreto legislativo 26 maggio 1997 n. 152, sono apportate le seguenti modificazioni:</a:t>
            </a:r>
          </a:p>
          <a:p>
            <a:pPr marL="0" indent="0" algn="just">
              <a:lnSpc>
                <a:spcPct val="100000"/>
              </a:lnSpc>
              <a:spcBef>
                <a:spcPts val="0"/>
              </a:spcBef>
              <a:buNone/>
            </a:pPr>
            <a:r>
              <a:rPr lang="it-IT" sz="1650" dirty="0">
                <a:effectLst/>
                <a:ea typeface="Calibri" panose="020F0502020204030204" pitchFamily="34" charset="0"/>
              </a:rPr>
              <a:t>a) il comma 1 è sostituito dal seguente: </a:t>
            </a:r>
          </a:p>
          <a:p>
            <a:pPr marL="0" indent="0" algn="just">
              <a:lnSpc>
                <a:spcPct val="100000"/>
              </a:lnSpc>
              <a:spcBef>
                <a:spcPts val="0"/>
              </a:spcBef>
              <a:buNone/>
            </a:pPr>
            <a:r>
              <a:rPr lang="it-IT" sz="1650" dirty="0">
                <a:effectLst/>
                <a:ea typeface="Calibri" panose="020F0502020204030204" pitchFamily="34" charset="0"/>
              </a:rPr>
              <a:t>« </a:t>
            </a:r>
            <a:r>
              <a:rPr lang="it-IT" sz="1650" i="1" dirty="0">
                <a:effectLst/>
                <a:ea typeface="Calibri" panose="020F0502020204030204" pitchFamily="34" charset="0"/>
              </a:rPr>
              <a:t>1. </a:t>
            </a:r>
            <a:r>
              <a:rPr lang="it-IT" sz="1650" dirty="0">
                <a:effectLst/>
                <a:ea typeface="Calibri" panose="020F0502020204030204" pitchFamily="34" charset="0"/>
              </a:rPr>
              <a:t>Il datore di lavoro o il committente pubblico e privato è tenuto a informare il lavoratore dell’utilizzo di sistemi decisionali o di monitoraggio integralmente automatizzati deputati a fornire indicazioni rilevanti ai fini della assunzione o del conferimento dell’incarico, della gestione o della cessazione del rapporto di lavoro, dell’assegnazione di compiti o mansioni nonché indicazioni incidenti sulla sorveglianza, la valutazione, le prestazioni e l’adempimento delle obbligazioni contrattuali dei lavoratori. Resta fermo quanto disposto dall’articolo 4 della legge 20 maggio 1970, n. 300. »;</a:t>
            </a:r>
          </a:p>
          <a:p>
            <a:pPr marL="0" indent="0" algn="just">
              <a:lnSpc>
                <a:spcPct val="100000"/>
              </a:lnSpc>
              <a:spcBef>
                <a:spcPts val="0"/>
              </a:spcBef>
              <a:buNone/>
            </a:pPr>
            <a:r>
              <a:rPr lang="it-IT" sz="1650" dirty="0">
                <a:effectLst/>
                <a:ea typeface="Calibri" panose="020F0502020204030204" pitchFamily="34" charset="0"/>
              </a:rPr>
              <a:t>b) il comma 8 è sostituito dal seguente: </a:t>
            </a:r>
          </a:p>
          <a:p>
            <a:pPr marL="0" indent="0" algn="just">
              <a:lnSpc>
                <a:spcPct val="100000"/>
              </a:lnSpc>
              <a:spcBef>
                <a:spcPts val="0"/>
              </a:spcBef>
              <a:buNone/>
            </a:pPr>
            <a:r>
              <a:rPr lang="it-IT" sz="1650" dirty="0">
                <a:effectLst/>
                <a:ea typeface="Calibri" panose="020F0502020204030204" pitchFamily="34" charset="0"/>
              </a:rPr>
              <a:t>“8. Gli obblighi informativi di cui al presente articolo non si applicano ai sistemi protetti da segreto industriale e commerciale”.</a:t>
            </a:r>
          </a:p>
        </p:txBody>
      </p:sp>
    </p:spTree>
    <p:extLst>
      <p:ext uri="{BB962C8B-B14F-4D97-AF65-F5344CB8AC3E}">
        <p14:creationId xmlns:p14="http://schemas.microsoft.com/office/powerpoint/2010/main" val="27078106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33</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781578"/>
            <a:ext cx="10341986" cy="561247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1, c. 1 D.LGS. 152/1997 – </a:t>
            </a:r>
            <a:r>
              <a:rPr lang="it-IT" sz="2400" b="1" u="sng" kern="100" dirty="0">
                <a:ea typeface="SimSun" panose="02010600030101010101" pitchFamily="2" charset="-122"/>
                <a:cs typeface="Lucida Sans" panose="020B0602030504020204" pitchFamily="34" charset="0"/>
              </a:rPr>
              <a:t>TESTO INTEGRATO CON DL LAVORO</a:t>
            </a:r>
            <a:endParaRPr lang="it-IT" sz="2400" b="1" u="sng" kern="100" dirty="0">
              <a:effectLst/>
              <a:ea typeface="SimSun" panose="02010600030101010101" pitchFamily="2" charset="-122"/>
              <a:cs typeface="Lucida Sans" panose="020B0602030504020204" pitchFamily="34" charset="0"/>
            </a:endParaRP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1. </a:t>
            </a:r>
            <a:r>
              <a:rPr lang="it-IT" sz="1800" kern="100" dirty="0">
                <a:effectLst/>
                <a:ea typeface="SimSun" panose="02010600030101010101" pitchFamily="2" charset="-122"/>
                <a:cs typeface="Lucida Sans" panose="020B0602030504020204" pitchFamily="34" charset="0"/>
              </a:rPr>
              <a:t>Il datore di lavoro pubblico e privato è tenuto a comunicare al lavoratore, secondo le modalità di cui al comma 2, le seguenti informazioni: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a) </a:t>
            </a:r>
            <a:r>
              <a:rPr lang="it-IT" sz="1800" kern="100" dirty="0">
                <a:effectLst/>
                <a:ea typeface="SimSun" panose="02010600030101010101" pitchFamily="2" charset="-122"/>
                <a:cs typeface="Lucida Sans" panose="020B0602030504020204" pitchFamily="34" charset="0"/>
              </a:rPr>
              <a:t>l’identità delle parti ivi compresa quella dei co-datori di cui all'articolo 30, comma 4-ter e 31, commi 3-bis e 3-ter, del decreto legislativo 10 settembre 2003, n. 276;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b) </a:t>
            </a:r>
            <a:r>
              <a:rPr lang="it-IT" sz="1800" kern="100" dirty="0">
                <a:effectLst/>
                <a:ea typeface="SimSun" panose="02010600030101010101" pitchFamily="2" charset="-122"/>
                <a:cs typeface="Lucida Sans" panose="020B0602030504020204" pitchFamily="34" charset="0"/>
              </a:rPr>
              <a:t>il luogo di lavoro. In mancanza di un luogo di lavoro fisso o predominante, il datore di lavoro comunica che il lavoratore è occupato in luoghi diversi, o è libero di determinare il proprio luogo di lavoro;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c) </a:t>
            </a:r>
            <a:r>
              <a:rPr lang="it-IT" sz="1800" kern="100" dirty="0">
                <a:effectLst/>
                <a:ea typeface="SimSun" panose="02010600030101010101" pitchFamily="2" charset="-122"/>
                <a:cs typeface="Lucida Sans" panose="020B0602030504020204" pitchFamily="34" charset="0"/>
              </a:rPr>
              <a:t>la sede o il domicilio del datore di lavoro;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d) </a:t>
            </a:r>
            <a:r>
              <a:rPr lang="it-IT" sz="1800" kern="100" dirty="0">
                <a:effectLst/>
                <a:ea typeface="SimSun" panose="02010600030101010101" pitchFamily="2" charset="-122"/>
                <a:cs typeface="Lucida Sans" panose="020B0602030504020204" pitchFamily="34" charset="0"/>
              </a:rPr>
              <a:t>l'inquadramento, il livello e la qualifica attribuiti al lavoratore o, in alternativa, le caratteristiche o la descrizione sommaria del lavoro;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e) </a:t>
            </a:r>
            <a:r>
              <a:rPr lang="it-IT" sz="1800" kern="100" dirty="0">
                <a:effectLst/>
                <a:ea typeface="SimSun" panose="02010600030101010101" pitchFamily="2" charset="-122"/>
                <a:cs typeface="Lucida Sans" panose="020B0602030504020204" pitchFamily="34" charset="0"/>
              </a:rPr>
              <a:t>la data di inizio del rapporto di lavoro;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f) </a:t>
            </a:r>
            <a:r>
              <a:rPr lang="it-IT" sz="1800" kern="100" dirty="0">
                <a:effectLst/>
                <a:ea typeface="SimSun" panose="02010600030101010101" pitchFamily="2" charset="-122"/>
                <a:cs typeface="Lucida Sans" panose="020B0602030504020204" pitchFamily="34" charset="0"/>
              </a:rPr>
              <a:t>la tipologia di rapporto di lavoro, precisando in caso di rapporti a termine la durata prevista dello stesso;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g) </a:t>
            </a:r>
            <a:r>
              <a:rPr lang="it-IT" sz="1800" kern="100" dirty="0">
                <a:effectLst/>
                <a:ea typeface="SimSun" panose="02010600030101010101" pitchFamily="2" charset="-122"/>
                <a:cs typeface="Lucida Sans" panose="020B0602030504020204" pitchFamily="34" charset="0"/>
              </a:rPr>
              <a:t>nel caso di lavoratori dipendenti da agenzia di somministrazione di lavoro, l’identità delle imprese utilizzatrici, quando e non appena è nota;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h) </a:t>
            </a:r>
            <a:r>
              <a:rPr lang="it-IT" sz="1800" kern="100" dirty="0">
                <a:effectLst/>
                <a:ea typeface="SimSun" panose="02010600030101010101" pitchFamily="2" charset="-122"/>
                <a:cs typeface="Lucida Sans" panose="020B0602030504020204" pitchFamily="34" charset="0"/>
              </a:rPr>
              <a:t>la durata del periodo di prova, se previsto;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i) </a:t>
            </a:r>
            <a:r>
              <a:rPr lang="it-IT" sz="1800" kern="100" dirty="0">
                <a:effectLst/>
                <a:ea typeface="SimSun" panose="02010600030101010101" pitchFamily="2" charset="-122"/>
                <a:cs typeface="Lucida Sans" panose="020B0602030504020204" pitchFamily="34" charset="0"/>
              </a:rPr>
              <a:t>il diritto a ricevere la formazione erogata dal datore di lavoro, se prevista;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l) </a:t>
            </a:r>
            <a:r>
              <a:rPr lang="it-IT" sz="1800" kern="100" dirty="0">
                <a:effectLst/>
                <a:ea typeface="SimSun" panose="02010600030101010101" pitchFamily="2" charset="-122"/>
                <a:cs typeface="Lucida Sans" panose="020B0602030504020204" pitchFamily="34" charset="0"/>
              </a:rPr>
              <a:t>la durata del congedo per ferie, nonché' degli altri congedi retribuiti cui ha diritto il lavoratore o, se ciò non può essere indicato all'atto dell'informazione, le modalità di determinazione e di fruizione degli stessi;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m) </a:t>
            </a:r>
            <a:r>
              <a:rPr lang="it-IT" sz="1800" kern="100" dirty="0">
                <a:effectLst/>
                <a:ea typeface="SimSun" panose="02010600030101010101" pitchFamily="2" charset="-122"/>
                <a:cs typeface="Lucida Sans" panose="020B0602030504020204" pitchFamily="34" charset="0"/>
              </a:rPr>
              <a:t>la procedura, la forma e i termini del preavviso in caso di recesso del datore di lavoro o del lavoratore;</a:t>
            </a:r>
          </a:p>
          <a:p>
            <a:pPr marL="0" indent="0" algn="just">
              <a:lnSpc>
                <a:spcPct val="100000"/>
              </a:lnSpc>
              <a:spcBef>
                <a:spcPts val="0"/>
              </a:spcBef>
              <a:buNone/>
            </a:pPr>
            <a:r>
              <a:rPr lang="it-IT" sz="1800" kern="100" dirty="0">
                <a:effectLst/>
                <a:ea typeface="SimSun" panose="02010600030101010101" pitchFamily="2" charset="-122"/>
                <a:cs typeface="Lucida Sans" panose="020B0602030504020204" pitchFamily="34" charset="0"/>
              </a:rPr>
              <a:t>                                                                                                                                                                                  </a:t>
            </a:r>
            <a:r>
              <a:rPr lang="it-IT" sz="1800" b="1" i="1" kern="100" dirty="0">
                <a:effectLst/>
                <a:ea typeface="SimSun" panose="02010600030101010101" pitchFamily="2" charset="-122"/>
                <a:cs typeface="Lucida Sans" panose="020B0602030504020204" pitchFamily="34" charset="0"/>
              </a:rPr>
              <a:t>Segue </a:t>
            </a:r>
          </a:p>
          <a:p>
            <a:pPr marL="0" indent="0" algn="just">
              <a:lnSpc>
                <a:spcPct val="80000"/>
              </a:lnSpc>
              <a:spcBef>
                <a:spcPts val="466"/>
              </a:spcBef>
              <a:buNone/>
            </a:pPr>
            <a:endParaRPr lang="it-IT" sz="1800" kern="100" dirty="0">
              <a:effectLst/>
              <a:ea typeface="SimSun" panose="02010600030101010101" pitchFamily="2" charset="-122"/>
              <a:cs typeface="Lucida Sans" panose="020B0602030504020204" pitchFamily="34" charset="0"/>
            </a:endParaRPr>
          </a:p>
        </p:txBody>
      </p:sp>
      <p:sp>
        <p:nvSpPr>
          <p:cNvPr id="9" name="Titolo 1">
            <a:extLst>
              <a:ext uri="{FF2B5EF4-FFF2-40B4-BE49-F238E27FC236}">
                <a16:creationId xmlns:a16="http://schemas.microsoft.com/office/drawing/2014/main" id="{73B2FD54-ACD1-0083-BCA2-AE43108ACF26}"/>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Semplificazione Decreto Trasparenza</a:t>
            </a:r>
            <a:endParaRPr lang="it-IT" sz="2800" b="1" dirty="0"/>
          </a:p>
        </p:txBody>
      </p:sp>
    </p:spTree>
    <p:extLst>
      <p:ext uri="{BB962C8B-B14F-4D97-AF65-F5344CB8AC3E}">
        <p14:creationId xmlns:p14="http://schemas.microsoft.com/office/powerpoint/2010/main" val="11175088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34</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781577"/>
            <a:ext cx="10341986" cy="607641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1, c. 1 D.LGS. 152/1997 – </a:t>
            </a:r>
            <a:r>
              <a:rPr lang="it-IT" sz="2400" b="1" u="sng" kern="100" dirty="0">
                <a:ea typeface="SimSun" panose="02010600030101010101" pitchFamily="2" charset="-122"/>
                <a:cs typeface="Lucida Sans" panose="020B0602030504020204" pitchFamily="34" charset="0"/>
              </a:rPr>
              <a:t>TESTO INTEGRATO CON DL LAVORO</a:t>
            </a:r>
            <a:endParaRPr lang="it-IT" sz="2400" b="1" u="sng" kern="100" dirty="0">
              <a:effectLst/>
              <a:ea typeface="SimSun" panose="02010600030101010101" pitchFamily="2" charset="-122"/>
              <a:cs typeface="Lucida Sans" panose="020B0602030504020204" pitchFamily="34" charset="0"/>
            </a:endParaRP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n) </a:t>
            </a:r>
            <a:r>
              <a:rPr lang="it-IT" sz="1800" kern="100" dirty="0">
                <a:effectLst/>
                <a:ea typeface="SimSun" panose="02010600030101010101" pitchFamily="2" charset="-122"/>
                <a:cs typeface="Lucida Sans" panose="020B0602030504020204" pitchFamily="34" charset="0"/>
              </a:rPr>
              <a:t>l'importo iniziale della retribuzione o comunque il compenso e i relativi elementi costitutivi, con l'indicazione del periodo e delle modalità di pagamento;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o) </a:t>
            </a:r>
            <a:r>
              <a:rPr lang="it-IT" sz="1800" kern="100" dirty="0">
                <a:effectLst/>
                <a:ea typeface="SimSun" panose="02010600030101010101" pitchFamily="2" charset="-122"/>
                <a:cs typeface="Lucida Sans" panose="020B0602030504020204" pitchFamily="34" charset="0"/>
              </a:rPr>
              <a:t>la programmazione dell'orario normale di lavoro e le eventuali condizioni relative al lavoro straordinario e alla sua retribuzione, nonché' le eventuali condizioni per i cambiamenti di turno, se il contratto di lavoro prevede un'organizzazione dell'orario di lavoro in tutto o in gran parte prevedibile;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p) </a:t>
            </a:r>
            <a:r>
              <a:rPr lang="it-IT" sz="1800" kern="100" dirty="0">
                <a:effectLst/>
                <a:ea typeface="SimSun" panose="02010600030101010101" pitchFamily="2" charset="-122"/>
                <a:cs typeface="Lucida Sans" panose="020B0602030504020204" pitchFamily="34" charset="0"/>
              </a:rPr>
              <a:t>se il rapporto di lavoro, caratterizzato da modalità organizzative in gran parte o interamente imprevedibili, non prevede un orario normale di lavoro programmato, il datore di lavoro informa il lavoratore circa: </a:t>
            </a:r>
          </a:p>
          <a:p>
            <a:pPr marL="0" indent="0" algn="just">
              <a:lnSpc>
                <a:spcPct val="100000"/>
              </a:lnSpc>
              <a:spcBef>
                <a:spcPts val="0"/>
              </a:spcBef>
              <a:buNone/>
            </a:pPr>
            <a:r>
              <a:rPr lang="it-IT" sz="1800" kern="100" dirty="0">
                <a:effectLst/>
                <a:ea typeface="SimSun" panose="02010600030101010101" pitchFamily="2" charset="-122"/>
                <a:cs typeface="Lucida Sans" panose="020B0602030504020204" pitchFamily="34" charset="0"/>
              </a:rPr>
              <a:t>1) la variabilità della programmazione del lavoro, l'ammontare minimo delle ore retribuite garantite e la retribuzione per il lavoro prestato in aggiunta alle ore garantite; </a:t>
            </a:r>
          </a:p>
          <a:p>
            <a:pPr marL="0" indent="0" algn="just">
              <a:lnSpc>
                <a:spcPct val="100000"/>
              </a:lnSpc>
              <a:spcBef>
                <a:spcPts val="0"/>
              </a:spcBef>
              <a:buNone/>
            </a:pPr>
            <a:r>
              <a:rPr lang="it-IT" sz="1800" kern="100" dirty="0">
                <a:effectLst/>
                <a:ea typeface="SimSun" panose="02010600030101010101" pitchFamily="2" charset="-122"/>
                <a:cs typeface="Lucida Sans" panose="020B0602030504020204" pitchFamily="34" charset="0"/>
              </a:rPr>
              <a:t>2) le ore e i giorni di riferimento in cui il lavoratore è tenuto a svolgere le prestazioni lavorative; </a:t>
            </a:r>
          </a:p>
          <a:p>
            <a:pPr marL="0" indent="0" algn="just">
              <a:lnSpc>
                <a:spcPct val="100000"/>
              </a:lnSpc>
              <a:spcBef>
                <a:spcPts val="0"/>
              </a:spcBef>
              <a:buNone/>
            </a:pPr>
            <a:r>
              <a:rPr lang="it-IT" sz="1800" kern="100" dirty="0">
                <a:effectLst/>
                <a:ea typeface="SimSun" panose="02010600030101010101" pitchFamily="2" charset="-122"/>
                <a:cs typeface="Lucida Sans" panose="020B0602030504020204" pitchFamily="34" charset="0"/>
              </a:rPr>
              <a:t>3) il periodo minimo di preavviso a cui il lavoratore ha diritto prima dell'inizio della prestazione lavorativa e, ove ciò sia consentito dalla tipologia contrattuale in uso e sia stato pattuito, il termine entro cui il datore di lavoro può annullare l'incarico; </a:t>
            </a:r>
          </a:p>
          <a:p>
            <a:pPr marL="0" indent="0" algn="just">
              <a:lnSpc>
                <a:spcPct val="100000"/>
              </a:lnSpc>
              <a:spcBef>
                <a:spcPts val="0"/>
              </a:spcBef>
              <a:buNone/>
            </a:pPr>
            <a:r>
              <a:rPr lang="it-IT" sz="1800" kern="100" dirty="0">
                <a:effectLst/>
                <a:ea typeface="SimSun" panose="02010600030101010101" pitchFamily="2" charset="-122"/>
                <a:cs typeface="Lucida Sans" panose="020B0602030504020204" pitchFamily="34" charset="0"/>
              </a:rPr>
              <a:t>q) il contratto collettivo, anche aziendale, applicato al rapporto di lavoro, con l'indicazione delle parti che lo hanno sottoscritto;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r) </a:t>
            </a:r>
            <a:r>
              <a:rPr lang="it-IT" sz="1800" kern="100" dirty="0">
                <a:effectLst/>
                <a:ea typeface="SimSun" panose="02010600030101010101" pitchFamily="2" charset="-122"/>
                <a:cs typeface="Lucida Sans" panose="020B0602030504020204" pitchFamily="34" charset="0"/>
              </a:rPr>
              <a:t>gli enti e gli istituti che ricevono i contributi previdenziali e assicurativi dovuti dal datore di lavoro e qualunque forma di protezione in materia di sicurezza sociale fornita dal datore di lavoro stesso;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s) </a:t>
            </a:r>
            <a:r>
              <a:rPr lang="it-IT" sz="1800" kern="100" dirty="0">
                <a:effectLst/>
                <a:ea typeface="SimSun" panose="02010600030101010101" pitchFamily="2" charset="-122"/>
                <a:cs typeface="Lucida Sans" panose="020B0602030504020204" pitchFamily="34" charset="0"/>
              </a:rPr>
              <a:t>gli elementi previsti dall'articolo 1-bis qualora le modalità di esecuzione della prestazione siano organizzate mediante l'utilizzo di sistemi decisionali o di monitoraggio automatizzati.</a:t>
            </a:r>
          </a:p>
          <a:p>
            <a:pPr marL="0" indent="0" algn="just">
              <a:lnSpc>
                <a:spcPct val="100000"/>
              </a:lnSpc>
              <a:spcBef>
                <a:spcPts val="0"/>
              </a:spcBef>
              <a:buNone/>
            </a:pPr>
            <a:r>
              <a:rPr lang="it-IT" sz="1800" kern="100" dirty="0">
                <a:effectLst/>
                <a:ea typeface="SimSun" panose="02010600030101010101" pitchFamily="2" charset="-122"/>
                <a:cs typeface="Lucida Sans" panose="020B0602030504020204" pitchFamily="34" charset="0"/>
              </a:rPr>
              <a:t>                                                                                                                                                                          </a:t>
            </a:r>
            <a:r>
              <a:rPr lang="it-IT" sz="1800" b="1" i="1" kern="100" dirty="0">
                <a:effectLst/>
                <a:ea typeface="SimSun" panose="02010600030101010101" pitchFamily="2" charset="-122"/>
                <a:cs typeface="Lucida Sans" panose="020B0602030504020204" pitchFamily="34" charset="0"/>
              </a:rPr>
              <a:t>Segue </a:t>
            </a:r>
          </a:p>
          <a:p>
            <a:pPr marL="0" indent="0" algn="just">
              <a:lnSpc>
                <a:spcPct val="80000"/>
              </a:lnSpc>
              <a:spcBef>
                <a:spcPts val="466"/>
              </a:spcBef>
              <a:buNone/>
            </a:pPr>
            <a:endParaRPr lang="it-IT" sz="1800" kern="100" dirty="0">
              <a:effectLst/>
              <a:ea typeface="SimSun" panose="02010600030101010101" pitchFamily="2" charset="-122"/>
              <a:cs typeface="Lucida Sans" panose="020B0602030504020204" pitchFamily="34" charset="0"/>
            </a:endParaRPr>
          </a:p>
        </p:txBody>
      </p:sp>
      <p:sp>
        <p:nvSpPr>
          <p:cNvPr id="9" name="Titolo 1">
            <a:extLst>
              <a:ext uri="{FF2B5EF4-FFF2-40B4-BE49-F238E27FC236}">
                <a16:creationId xmlns:a16="http://schemas.microsoft.com/office/drawing/2014/main" id="{73B2FD54-ACD1-0083-BCA2-AE43108ACF26}"/>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Semplificazione Decreto Trasparenza</a:t>
            </a:r>
            <a:endParaRPr lang="it-IT" sz="2800" b="1" dirty="0"/>
          </a:p>
        </p:txBody>
      </p:sp>
    </p:spTree>
    <p:extLst>
      <p:ext uri="{BB962C8B-B14F-4D97-AF65-F5344CB8AC3E}">
        <p14:creationId xmlns:p14="http://schemas.microsoft.com/office/powerpoint/2010/main" val="19334983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35</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781577"/>
            <a:ext cx="10341986" cy="607641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1, c. 1 D.LGS. 152/1997 – </a:t>
            </a:r>
            <a:r>
              <a:rPr lang="it-IT" sz="2400" b="1" u="sng" kern="100" dirty="0">
                <a:ea typeface="SimSun" panose="02010600030101010101" pitchFamily="2" charset="-122"/>
                <a:cs typeface="Lucida Sans" panose="020B0602030504020204" pitchFamily="34" charset="0"/>
              </a:rPr>
              <a:t>TESTO INTEGRATO CON DL LAVORO</a:t>
            </a:r>
            <a:endParaRPr lang="it-IT" sz="2400" b="1" u="sng" kern="100" dirty="0">
              <a:effectLst/>
              <a:ea typeface="SimSun" panose="02010600030101010101" pitchFamily="2" charset="-122"/>
              <a:cs typeface="Lucida Sans" panose="020B0602030504020204" pitchFamily="34" charset="0"/>
            </a:endParaRP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2. </a:t>
            </a:r>
            <a:r>
              <a:rPr lang="it-IT" sz="1800" kern="100" dirty="0">
                <a:effectLst/>
                <a:ea typeface="SimSun" panose="02010600030101010101" pitchFamily="2" charset="-122"/>
                <a:cs typeface="Lucida Sans" panose="020B0602030504020204" pitchFamily="34" charset="0"/>
              </a:rPr>
              <a:t>L'obbligo di informazione di cui al comma 1 è assolto mediante la consegna al lavoratore, all'atto dell'instaurazione del rapporto di lavoro e prima dell'inizio dell’attività lavorativa, alternativamente: </a:t>
            </a:r>
          </a:p>
          <a:p>
            <a:pPr marL="0" indent="0" algn="just">
              <a:lnSpc>
                <a:spcPct val="100000"/>
              </a:lnSpc>
              <a:spcBef>
                <a:spcPts val="0"/>
              </a:spcBef>
              <a:buNone/>
            </a:pPr>
            <a:r>
              <a:rPr lang="it-IT" sz="1800" kern="100" dirty="0">
                <a:effectLst/>
                <a:ea typeface="SimSun" panose="02010600030101010101" pitchFamily="2" charset="-122"/>
                <a:cs typeface="Lucida Sans" panose="020B0602030504020204" pitchFamily="34" charset="0"/>
              </a:rPr>
              <a:t>a) del contratto individuale di lavoro redatto per iscritto; </a:t>
            </a:r>
          </a:p>
          <a:p>
            <a:pPr marL="0" indent="0" algn="just">
              <a:lnSpc>
                <a:spcPct val="100000"/>
              </a:lnSpc>
              <a:spcBef>
                <a:spcPts val="0"/>
              </a:spcBef>
              <a:buNone/>
            </a:pPr>
            <a:r>
              <a:rPr lang="it-IT" sz="1800" kern="100" dirty="0">
                <a:effectLst/>
                <a:ea typeface="SimSun" panose="02010600030101010101" pitchFamily="2" charset="-122"/>
                <a:cs typeface="Lucida Sans" panose="020B0602030504020204" pitchFamily="34" charset="0"/>
              </a:rPr>
              <a:t>b) della copia della comunicazione di instaurazione del rapporto di lavoro di cui all'articolo 9-bis del decreto-legge 1° ottobre 1996, n. 510, convertito, con modificazioni, dalla legge 28 novembre 1996, n. 608.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3. </a:t>
            </a:r>
            <a:r>
              <a:rPr lang="it-IT" sz="1800" kern="100" dirty="0">
                <a:effectLst/>
                <a:ea typeface="SimSun" panose="02010600030101010101" pitchFamily="2" charset="-122"/>
                <a:cs typeface="Lucida Sans" panose="020B0602030504020204" pitchFamily="34" charset="0"/>
              </a:rPr>
              <a:t>Le informazioni di cui al comma 1 eventualmente non contenute nei documenti di cui al comma 2, lettere a) e b), sono in ogni caso fornite per iscritto al lavoratore entro i sette giorni successivi all'inizio della prestazione lavorativa. Le informazioni di cui alle lettere g), i), l), m), q) e r) possono essere fornite al lavoratore entro un mese dall'inizio della prestazione lavorativa.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4. </a:t>
            </a:r>
            <a:r>
              <a:rPr lang="it-IT" sz="1800" kern="100" dirty="0">
                <a:effectLst/>
                <a:ea typeface="SimSun" panose="02010600030101010101" pitchFamily="2" charset="-122"/>
                <a:cs typeface="Lucida Sans" panose="020B0602030504020204" pitchFamily="34" charset="0"/>
              </a:rPr>
              <a:t>In caso di estinzione del rapporto di lavoro prima della scadenza del termine di un mese dalla data dell'instaurazione, al lavoratore deve essere consegnata, al momento della cessazione del rapporto stesso, una dichiarazione scritta contenente le informazioni di cui al comma 1, ove tale obbligo non sia stato già adempiuto.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5. </a:t>
            </a:r>
            <a:r>
              <a:rPr lang="it-IT" sz="1800" kern="100" dirty="0">
                <a:effectLst/>
                <a:ea typeface="SimSun" panose="02010600030101010101" pitchFamily="2" charset="-122"/>
                <a:cs typeface="Lucida Sans" panose="020B0602030504020204" pitchFamily="34" charset="0"/>
              </a:rPr>
              <a:t>Agli obblighi informativi di cui al presente articolo è tenuto, nei limiti della compatibilità, anche il committente nell'ambito dei rapporti di lavoro di cui all'articolo 409, n. 3, del codice di procedura civile, dei rapporti di cui all'articolo 2, comma 1, del decreto legislativo 15 giugno 2015, n. 81, nonché' dei contratti di prestazione occasionale di cui all'articolo 54-bis del decreto-legge 24 aprile 2017, n. 50, convertito, con modificazioni, dalla legge 21 giugno 2017, n. 96. </a:t>
            </a:r>
            <a:r>
              <a:rPr lang="it-IT" sz="1800" b="1" i="1" kern="100" dirty="0">
                <a:effectLst/>
                <a:ea typeface="SimSun" panose="02010600030101010101" pitchFamily="2" charset="-122"/>
                <a:cs typeface="Lucida Sans" panose="020B0602030504020204" pitchFamily="34" charset="0"/>
              </a:rPr>
              <a:t>                                                                                                                                                                               </a:t>
            </a:r>
          </a:p>
          <a:p>
            <a:pPr marL="0" indent="0" algn="just">
              <a:lnSpc>
                <a:spcPct val="100000"/>
              </a:lnSpc>
              <a:spcBef>
                <a:spcPts val="0"/>
              </a:spcBef>
              <a:buNone/>
            </a:pPr>
            <a:r>
              <a:rPr lang="it-IT" sz="1800" b="1" i="1" kern="100" dirty="0">
                <a:ea typeface="SimSun" panose="02010600030101010101" pitchFamily="2" charset="-122"/>
                <a:cs typeface="Lucida Sans" panose="020B0602030504020204" pitchFamily="34" charset="0"/>
              </a:rPr>
              <a:t>                                                                                                                                                                        </a:t>
            </a:r>
            <a:r>
              <a:rPr lang="it-IT" sz="1800" b="1" i="1" kern="100" dirty="0">
                <a:effectLst/>
                <a:ea typeface="SimSun" panose="02010600030101010101" pitchFamily="2" charset="-122"/>
                <a:cs typeface="Lucida Sans" panose="020B0602030504020204" pitchFamily="34" charset="0"/>
              </a:rPr>
              <a:t>Segue </a:t>
            </a:r>
          </a:p>
          <a:p>
            <a:pPr marL="0" indent="0" algn="just">
              <a:lnSpc>
                <a:spcPct val="80000"/>
              </a:lnSpc>
              <a:spcBef>
                <a:spcPts val="466"/>
              </a:spcBef>
              <a:buNone/>
            </a:pPr>
            <a:endParaRPr lang="it-IT" sz="1800" kern="100" dirty="0">
              <a:effectLst/>
              <a:ea typeface="SimSun" panose="02010600030101010101" pitchFamily="2" charset="-122"/>
              <a:cs typeface="Lucida Sans" panose="020B0602030504020204" pitchFamily="34" charset="0"/>
            </a:endParaRPr>
          </a:p>
        </p:txBody>
      </p:sp>
      <p:sp>
        <p:nvSpPr>
          <p:cNvPr id="9" name="Titolo 1">
            <a:extLst>
              <a:ext uri="{FF2B5EF4-FFF2-40B4-BE49-F238E27FC236}">
                <a16:creationId xmlns:a16="http://schemas.microsoft.com/office/drawing/2014/main" id="{73B2FD54-ACD1-0083-BCA2-AE43108ACF26}"/>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Semplificazione Decreto Trasparenza</a:t>
            </a:r>
            <a:endParaRPr lang="it-IT" sz="2800" b="1" dirty="0"/>
          </a:p>
        </p:txBody>
      </p:sp>
    </p:spTree>
    <p:extLst>
      <p:ext uri="{BB962C8B-B14F-4D97-AF65-F5344CB8AC3E}">
        <p14:creationId xmlns:p14="http://schemas.microsoft.com/office/powerpoint/2010/main" val="24339521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36</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781577"/>
            <a:ext cx="10341986" cy="607641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1, c. 1 D.LGS. 152/1997 – </a:t>
            </a:r>
            <a:r>
              <a:rPr lang="it-IT" sz="2400" b="1" u="sng" kern="100" dirty="0">
                <a:ea typeface="SimSun" panose="02010600030101010101" pitchFamily="2" charset="-122"/>
                <a:cs typeface="Lucida Sans" panose="020B0602030504020204" pitchFamily="34" charset="0"/>
              </a:rPr>
              <a:t>TESTO INTEGRATO CON DL LAVORO</a:t>
            </a:r>
            <a:endParaRPr lang="it-IT" sz="2400" b="1" u="sng" kern="100" dirty="0">
              <a:effectLst/>
              <a:ea typeface="SimSun" panose="02010600030101010101" pitchFamily="2" charset="-122"/>
              <a:cs typeface="Lucida Sans" panose="020B0602030504020204" pitchFamily="34" charset="0"/>
            </a:endParaRPr>
          </a:p>
          <a:p>
            <a:pPr marL="0" indent="0" algn="just">
              <a:lnSpc>
                <a:spcPct val="100000"/>
              </a:lnSpc>
              <a:spcBef>
                <a:spcPts val="0"/>
              </a:spcBef>
              <a:buNone/>
            </a:pPr>
            <a:r>
              <a:rPr lang="it-IT" sz="1800" b="1" kern="100" dirty="0">
                <a:solidFill>
                  <a:srgbClr val="FF0000"/>
                </a:solidFill>
                <a:effectLst/>
                <a:ea typeface="SimSun" panose="02010600030101010101" pitchFamily="2" charset="-122"/>
                <a:cs typeface="Lucida Sans" panose="020B0602030504020204" pitchFamily="34" charset="0"/>
              </a:rPr>
              <a:t>5-bis. </a:t>
            </a:r>
            <a:r>
              <a:rPr lang="it-IT" sz="1800" kern="100" dirty="0">
                <a:solidFill>
                  <a:srgbClr val="FF0000"/>
                </a:solidFill>
                <a:effectLst/>
                <a:ea typeface="SimSun" panose="02010600030101010101" pitchFamily="2" charset="-122"/>
                <a:cs typeface="Lucida Sans" panose="020B0602030504020204" pitchFamily="34" charset="0"/>
              </a:rPr>
              <a:t>Le informazioni di cui al primo comma, lettere h), i), l), m), n), o) e r), possono essere comunicate al lavoratore, e il relativo onere ritenersi assolto, con l’indicazione del riferimento normativo o del contratto collettivo, anche aziendale, che ne disciplina le materie. </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6. </a:t>
            </a:r>
            <a:r>
              <a:rPr lang="it-IT" sz="1800" kern="100" dirty="0">
                <a:effectLst/>
                <a:ea typeface="SimSun" panose="02010600030101010101" pitchFamily="2" charset="-122"/>
                <a:cs typeface="Lucida Sans" panose="020B0602030504020204" pitchFamily="34" charset="0"/>
              </a:rPr>
              <a:t>Le disposizioni normative e dei contratti collettivi nazionali relative alle informazioni che devono essere comunicate dai datori di lavoro sono disponibili a tutti gratuitamente e in modo trasparente, chiaro, completo e facilmente accessibile, tramite il sito internet istituzionale del Ministero del lavoro e delle politiche sociali. Per le pubbliche amministrazioni tali informazioni sono rese disponibili tramite il sito del Dipartimento della funzione pubblica. </a:t>
            </a:r>
          </a:p>
          <a:p>
            <a:pPr marL="0" indent="0" algn="just">
              <a:lnSpc>
                <a:spcPct val="100000"/>
              </a:lnSpc>
              <a:spcBef>
                <a:spcPts val="0"/>
              </a:spcBef>
              <a:buNone/>
            </a:pPr>
            <a:r>
              <a:rPr lang="it-IT" sz="1800" b="1" kern="100" dirty="0">
                <a:solidFill>
                  <a:srgbClr val="FF0000"/>
                </a:solidFill>
                <a:effectLst/>
                <a:ea typeface="SimSun" panose="02010600030101010101" pitchFamily="2" charset="-122"/>
                <a:cs typeface="Lucida Sans" panose="020B0602030504020204" pitchFamily="34" charset="0"/>
              </a:rPr>
              <a:t>6-bis. </a:t>
            </a:r>
            <a:r>
              <a:rPr lang="it-IT" sz="1800" kern="100" dirty="0">
                <a:solidFill>
                  <a:srgbClr val="FF0000"/>
                </a:solidFill>
                <a:effectLst/>
                <a:ea typeface="SimSun" panose="02010600030101010101" pitchFamily="2" charset="-122"/>
                <a:cs typeface="Lucida Sans" panose="020B0602030504020204" pitchFamily="34" charset="0"/>
              </a:rPr>
              <a:t>Ai fini della semplificazione degli adempimenti di cui al comma 1 del presente articolo e della uniformità delle comunicazioni, il datore di lavoro è tenuto a consegnare o a mettere a disposizione del personale, anche mediante pubblicazione sul sito web, i contratti collettivi nazionali, territoriali e aziendali, nonché gli eventuali regolamenti aziendali applicabili al rapporto di lavoro.</a:t>
            </a:r>
          </a:p>
          <a:p>
            <a:pPr marL="0" indent="0" algn="just">
              <a:lnSpc>
                <a:spcPct val="100000"/>
              </a:lnSpc>
              <a:spcBef>
                <a:spcPts val="0"/>
              </a:spcBef>
              <a:buNone/>
            </a:pPr>
            <a:r>
              <a:rPr lang="it-IT" sz="1800" b="1" kern="100" dirty="0">
                <a:effectLst/>
                <a:ea typeface="SimSun" panose="02010600030101010101" pitchFamily="2" charset="-122"/>
                <a:cs typeface="Lucida Sans" panose="020B0602030504020204" pitchFamily="34" charset="0"/>
              </a:rPr>
              <a:t>7. </a:t>
            </a:r>
            <a:r>
              <a:rPr lang="it-IT" sz="1800" kern="100" dirty="0">
                <a:effectLst/>
                <a:ea typeface="SimSun" panose="02010600030101010101" pitchFamily="2" charset="-122"/>
                <a:cs typeface="Lucida Sans" panose="020B0602030504020204" pitchFamily="34" charset="0"/>
              </a:rPr>
              <a:t>Ai lavoratori marittimi e ai lavoratori della pesca non si applicano le disposizioni di cui al comma 1, lettere p) e r). 8. Le informazioni di cui al comma 1 sono conservate e rese accessibili al lavoratore ed il datore di lavoro ne conserva la prova della trasmissione o della ricezione.</a:t>
            </a:r>
          </a:p>
          <a:p>
            <a:pPr marL="0" indent="0" algn="just">
              <a:lnSpc>
                <a:spcPct val="100000"/>
              </a:lnSpc>
              <a:spcBef>
                <a:spcPts val="0"/>
              </a:spcBef>
              <a:buNone/>
            </a:pPr>
            <a:r>
              <a:rPr lang="it-IT" sz="1800" b="1" i="1" kern="100" dirty="0">
                <a:ea typeface="SimSun" panose="02010600030101010101" pitchFamily="2" charset="-122"/>
                <a:cs typeface="Lucida Sans" panose="020B0602030504020204" pitchFamily="34" charset="0"/>
              </a:rPr>
              <a:t>                                                                                                                                                                        </a:t>
            </a:r>
            <a:endParaRPr lang="it-IT" sz="1800" kern="100" dirty="0">
              <a:effectLst/>
              <a:ea typeface="SimSun" panose="02010600030101010101" pitchFamily="2" charset="-122"/>
              <a:cs typeface="Lucida Sans" panose="020B0602030504020204" pitchFamily="34" charset="0"/>
            </a:endParaRPr>
          </a:p>
        </p:txBody>
      </p:sp>
      <p:sp>
        <p:nvSpPr>
          <p:cNvPr id="9" name="Titolo 1">
            <a:extLst>
              <a:ext uri="{FF2B5EF4-FFF2-40B4-BE49-F238E27FC236}">
                <a16:creationId xmlns:a16="http://schemas.microsoft.com/office/drawing/2014/main" id="{73B2FD54-ACD1-0083-BCA2-AE43108ACF26}"/>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Semplificazione Decreto Trasparenza</a:t>
            </a:r>
            <a:endParaRPr lang="it-IT" sz="2800" b="1" dirty="0"/>
          </a:p>
        </p:txBody>
      </p:sp>
    </p:spTree>
    <p:extLst>
      <p:ext uri="{BB962C8B-B14F-4D97-AF65-F5344CB8AC3E}">
        <p14:creationId xmlns:p14="http://schemas.microsoft.com/office/powerpoint/2010/main" val="42124621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37</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781578"/>
            <a:ext cx="10341986" cy="561247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1, c. 1 D.LGS. 152/1997 – </a:t>
            </a:r>
            <a:r>
              <a:rPr lang="it-IT" sz="2400" b="1" u="sng" kern="100" dirty="0">
                <a:effectLst/>
                <a:ea typeface="SimSun" panose="02010600030101010101" pitchFamily="2" charset="-122"/>
                <a:cs typeface="Lucida Sans" panose="020B0602030504020204" pitchFamily="34" charset="0"/>
              </a:rPr>
              <a:t>INFORMAZIONI INCLUSE NELLA SEMPLIFICAZIONE</a:t>
            </a:r>
          </a:p>
          <a:p>
            <a:pPr marL="0" indent="0" algn="just">
              <a:lnSpc>
                <a:spcPct val="100000"/>
              </a:lnSpc>
              <a:spcBef>
                <a:spcPts val="0"/>
              </a:spcBef>
              <a:buNone/>
            </a:pPr>
            <a:r>
              <a:rPr lang="it-IT" sz="1600" b="1" kern="100" dirty="0">
                <a:effectLst/>
                <a:ea typeface="SimSun" panose="02010600030101010101" pitchFamily="2" charset="-122"/>
                <a:cs typeface="Lucida Sans" panose="020B0602030504020204" pitchFamily="34" charset="0"/>
              </a:rPr>
              <a:t>h) </a:t>
            </a:r>
            <a:r>
              <a:rPr lang="it-IT" sz="1600" kern="100" dirty="0">
                <a:effectLst/>
                <a:ea typeface="SimSun" panose="02010600030101010101" pitchFamily="2" charset="-122"/>
                <a:cs typeface="Lucida Sans" panose="020B0602030504020204" pitchFamily="34" charset="0"/>
              </a:rPr>
              <a:t>la durata del periodo di prova, se previsto; </a:t>
            </a:r>
          </a:p>
          <a:p>
            <a:pPr marL="0" indent="0" algn="just">
              <a:lnSpc>
                <a:spcPct val="100000"/>
              </a:lnSpc>
              <a:spcBef>
                <a:spcPts val="0"/>
              </a:spcBef>
              <a:buNone/>
            </a:pPr>
            <a:r>
              <a:rPr lang="it-IT" sz="1600" b="1" kern="100" dirty="0">
                <a:effectLst/>
                <a:ea typeface="SimSun" panose="02010600030101010101" pitchFamily="2" charset="-122"/>
                <a:cs typeface="Lucida Sans" panose="020B0602030504020204" pitchFamily="34" charset="0"/>
              </a:rPr>
              <a:t>i) </a:t>
            </a:r>
            <a:r>
              <a:rPr lang="it-IT" sz="1600" kern="100" dirty="0">
                <a:effectLst/>
                <a:ea typeface="SimSun" panose="02010600030101010101" pitchFamily="2" charset="-122"/>
                <a:cs typeface="Lucida Sans" panose="020B0602030504020204" pitchFamily="34" charset="0"/>
              </a:rPr>
              <a:t>il diritto a ricevere la formazione erogata dal datore di lavoro, se prevista; </a:t>
            </a:r>
          </a:p>
          <a:p>
            <a:pPr marL="0" indent="0" algn="just">
              <a:lnSpc>
                <a:spcPct val="100000"/>
              </a:lnSpc>
              <a:spcBef>
                <a:spcPts val="0"/>
              </a:spcBef>
              <a:buNone/>
            </a:pPr>
            <a:r>
              <a:rPr lang="it-IT" sz="1600" b="1" kern="100" dirty="0">
                <a:effectLst/>
                <a:ea typeface="SimSun" panose="02010600030101010101" pitchFamily="2" charset="-122"/>
                <a:cs typeface="Lucida Sans" panose="020B0602030504020204" pitchFamily="34" charset="0"/>
              </a:rPr>
              <a:t>l) </a:t>
            </a:r>
            <a:r>
              <a:rPr lang="it-IT" sz="1600" kern="100" dirty="0">
                <a:effectLst/>
                <a:ea typeface="SimSun" panose="02010600030101010101" pitchFamily="2" charset="-122"/>
                <a:cs typeface="Lucida Sans" panose="020B0602030504020204" pitchFamily="34" charset="0"/>
              </a:rPr>
              <a:t>la durata del congedo per ferie, nonché' degli altri congedi retribuiti cui ha diritto il lavoratore o, se ciò non può essere indicato all'atto dell'informazione, le modalità di determinazione e di fruizione degli stessi; </a:t>
            </a:r>
          </a:p>
          <a:p>
            <a:pPr marL="0" indent="0" algn="just">
              <a:lnSpc>
                <a:spcPct val="100000"/>
              </a:lnSpc>
              <a:spcBef>
                <a:spcPts val="0"/>
              </a:spcBef>
              <a:buNone/>
            </a:pPr>
            <a:r>
              <a:rPr lang="it-IT" sz="1600" b="1" kern="100" dirty="0">
                <a:effectLst/>
                <a:ea typeface="SimSun" panose="02010600030101010101" pitchFamily="2" charset="-122"/>
                <a:cs typeface="Lucida Sans" panose="020B0602030504020204" pitchFamily="34" charset="0"/>
              </a:rPr>
              <a:t>m) </a:t>
            </a:r>
            <a:r>
              <a:rPr lang="it-IT" sz="1600" kern="100" dirty="0">
                <a:effectLst/>
                <a:ea typeface="SimSun" panose="02010600030101010101" pitchFamily="2" charset="-122"/>
                <a:cs typeface="Lucida Sans" panose="020B0602030504020204" pitchFamily="34" charset="0"/>
              </a:rPr>
              <a:t>la procedura, la forma e i termini del preavviso in caso di recesso del datore di lavoro o del lavoratore; </a:t>
            </a:r>
          </a:p>
          <a:p>
            <a:pPr marL="0" indent="0" algn="just">
              <a:lnSpc>
                <a:spcPct val="100000"/>
              </a:lnSpc>
              <a:spcBef>
                <a:spcPts val="0"/>
              </a:spcBef>
              <a:buNone/>
            </a:pPr>
            <a:r>
              <a:rPr lang="it-IT" sz="1600" b="1" kern="100" dirty="0">
                <a:effectLst/>
                <a:ea typeface="SimSun" panose="02010600030101010101" pitchFamily="2" charset="-122"/>
                <a:cs typeface="Lucida Sans" panose="020B0602030504020204" pitchFamily="34" charset="0"/>
              </a:rPr>
              <a:t>n) </a:t>
            </a:r>
            <a:r>
              <a:rPr lang="it-IT" sz="1600" kern="100" dirty="0">
                <a:effectLst/>
                <a:ea typeface="SimSun" panose="02010600030101010101" pitchFamily="2" charset="-122"/>
                <a:cs typeface="Lucida Sans" panose="020B0602030504020204" pitchFamily="34" charset="0"/>
              </a:rPr>
              <a:t>l'importo iniziale della retribuzione o comunque il compenso e i relativi elementi costitutivi, con l'indicazione del periodo e delle modalità di pagamento; </a:t>
            </a:r>
          </a:p>
          <a:p>
            <a:pPr marL="0" indent="0" algn="just">
              <a:lnSpc>
                <a:spcPct val="100000"/>
              </a:lnSpc>
              <a:spcBef>
                <a:spcPts val="0"/>
              </a:spcBef>
              <a:buNone/>
            </a:pPr>
            <a:r>
              <a:rPr lang="it-IT" sz="1600" b="1" kern="100" dirty="0">
                <a:effectLst/>
                <a:ea typeface="SimSun" panose="02010600030101010101" pitchFamily="2" charset="-122"/>
                <a:cs typeface="Lucida Sans" panose="020B0602030504020204" pitchFamily="34" charset="0"/>
              </a:rPr>
              <a:t>o) </a:t>
            </a:r>
            <a:r>
              <a:rPr lang="it-IT" sz="1600" kern="100" dirty="0">
                <a:effectLst/>
                <a:ea typeface="SimSun" panose="02010600030101010101" pitchFamily="2" charset="-122"/>
                <a:cs typeface="Lucida Sans" panose="020B0602030504020204" pitchFamily="34" charset="0"/>
              </a:rPr>
              <a:t>la programmazione dell'orario normale di lavoro e le eventuali condizioni relative al lavoro straordinario e alla sua retribuzione, nonché' le eventuali condizioni per i cambiamenti di turno, se il contratto di lavoro prevede un'organizzazione dell'orario di lavoro in tutto o in gran parte prevedibile; </a:t>
            </a:r>
          </a:p>
          <a:p>
            <a:pPr marL="0" marR="0" lvl="0" indent="0" algn="just" defTabSz="914400" rtl="0" eaLnBrk="1" fontAlgn="auto" latinLnBrk="0" hangingPunct="1">
              <a:lnSpc>
                <a:spcPct val="100000"/>
              </a:lnSpc>
              <a:spcBef>
                <a:spcPts val="0"/>
              </a:spcBef>
              <a:buClrTx/>
              <a:buSzTx/>
              <a:buFontTx/>
              <a:buNone/>
              <a:tabLst/>
              <a:defRPr/>
            </a:pPr>
            <a:r>
              <a:rPr kumimoji="0" lang="it-IT" sz="1600" b="1" i="0" u="none" strike="sngStrike" kern="100" cap="none" spc="0" normalizeH="0" baseline="0" noProof="0" dirty="0">
                <a:ln>
                  <a:noFill/>
                </a:ln>
                <a:solidFill>
                  <a:prstClr val="black"/>
                </a:solidFill>
                <a:effectLst/>
                <a:highlight>
                  <a:srgbClr val="FFFF00"/>
                </a:highlight>
                <a:uLnTx/>
                <a:uFillTx/>
                <a:ea typeface="SimSun" panose="02010600030101010101" pitchFamily="2" charset="-122"/>
                <a:cs typeface="Lucida Sans" panose="020B0602030504020204" pitchFamily="34" charset="0"/>
              </a:rPr>
              <a:t>p) </a:t>
            </a:r>
            <a:r>
              <a:rPr kumimoji="0" lang="it-IT" sz="1600" b="0" i="0" u="none" strike="sngStrike" kern="100" cap="none" spc="0" normalizeH="0" baseline="0" noProof="0" dirty="0">
                <a:ln>
                  <a:noFill/>
                </a:ln>
                <a:solidFill>
                  <a:prstClr val="black"/>
                </a:solidFill>
                <a:effectLst/>
                <a:highlight>
                  <a:srgbClr val="FFFF00"/>
                </a:highlight>
                <a:uLnTx/>
                <a:uFillTx/>
                <a:ea typeface="SimSun" panose="02010600030101010101" pitchFamily="2" charset="-122"/>
                <a:cs typeface="Lucida Sans" panose="020B0602030504020204" pitchFamily="34" charset="0"/>
              </a:rPr>
              <a:t>se il rapporto di lavoro, caratterizzato da modalità organizzative in gran parte o interamente imprevedibili, non prevede un orario normale di lavoro programmato, il datore di lavoro informa il lavoratore circa: </a:t>
            </a:r>
          </a:p>
          <a:p>
            <a:pPr marL="800100" marR="0" lvl="1" indent="-342900" algn="just" defTabSz="914400" rtl="0" eaLnBrk="1" fontAlgn="auto" latinLnBrk="0" hangingPunct="1">
              <a:lnSpc>
                <a:spcPct val="100000"/>
              </a:lnSpc>
              <a:spcBef>
                <a:spcPts val="0"/>
              </a:spcBef>
              <a:buClrTx/>
              <a:buSzTx/>
              <a:buFontTx/>
              <a:buAutoNum type="arabicParenR"/>
              <a:tabLst/>
              <a:defRPr/>
            </a:pPr>
            <a:r>
              <a:rPr kumimoji="0" lang="it-IT" sz="1600" b="0" i="0" u="none" strike="sngStrike" kern="100" cap="none" spc="0" normalizeH="0" baseline="0" noProof="0" dirty="0">
                <a:ln>
                  <a:noFill/>
                </a:ln>
                <a:solidFill>
                  <a:prstClr val="black"/>
                </a:solidFill>
                <a:effectLst/>
                <a:highlight>
                  <a:srgbClr val="FFFF00"/>
                </a:highlight>
                <a:uLnTx/>
                <a:uFillTx/>
                <a:ea typeface="SimSun" panose="02010600030101010101" pitchFamily="2" charset="-122"/>
                <a:cs typeface="Lucida Sans" panose="020B0602030504020204" pitchFamily="34" charset="0"/>
              </a:rPr>
              <a:t>la variabilità della programmazione del lavoro, l'ammontare minimo delle ore retribuite garantite e la retribuzione per il lavoro prestato in aggiunta alle ore garantite;</a:t>
            </a:r>
          </a:p>
          <a:p>
            <a:pPr marL="800100" marR="0" lvl="1" indent="-342900" algn="just" defTabSz="914400" rtl="0" eaLnBrk="1" fontAlgn="auto" latinLnBrk="0" hangingPunct="1">
              <a:lnSpc>
                <a:spcPct val="100000"/>
              </a:lnSpc>
              <a:spcBef>
                <a:spcPts val="0"/>
              </a:spcBef>
              <a:buClrTx/>
              <a:buSzTx/>
              <a:buFontTx/>
              <a:buAutoNum type="arabicParenR"/>
              <a:tabLst/>
              <a:defRPr/>
            </a:pPr>
            <a:r>
              <a:rPr kumimoji="0" lang="it-IT" sz="1600" b="0" i="0" u="none" strike="sngStrike" kern="100" cap="none" spc="0" normalizeH="0" baseline="0" noProof="0" dirty="0">
                <a:ln>
                  <a:noFill/>
                </a:ln>
                <a:solidFill>
                  <a:prstClr val="black"/>
                </a:solidFill>
                <a:effectLst/>
                <a:highlight>
                  <a:srgbClr val="FFFF00"/>
                </a:highlight>
                <a:uLnTx/>
                <a:uFillTx/>
                <a:ea typeface="SimSun" panose="02010600030101010101" pitchFamily="2" charset="-122"/>
                <a:cs typeface="Lucida Sans" panose="020B0602030504020204" pitchFamily="34" charset="0"/>
              </a:rPr>
              <a:t>le ore e i giorni di riferimento in cui il lavoratore è tenuto a svolgere le prestazioni lavorative; </a:t>
            </a:r>
          </a:p>
          <a:p>
            <a:pPr marL="800100" marR="0" lvl="1" indent="-342900" algn="just" defTabSz="914400" rtl="0" eaLnBrk="1" fontAlgn="auto" latinLnBrk="0" hangingPunct="1">
              <a:lnSpc>
                <a:spcPct val="100000"/>
              </a:lnSpc>
              <a:spcBef>
                <a:spcPts val="0"/>
              </a:spcBef>
              <a:buClrTx/>
              <a:buSzTx/>
              <a:buFontTx/>
              <a:buAutoNum type="arabicParenR" startAt="3"/>
              <a:tabLst/>
              <a:defRPr/>
            </a:pPr>
            <a:r>
              <a:rPr kumimoji="0" lang="it-IT" sz="1600" b="0" i="0" u="none" strike="sngStrike" kern="100" cap="none" spc="0" normalizeH="0" baseline="0" noProof="0" dirty="0">
                <a:ln>
                  <a:noFill/>
                </a:ln>
                <a:solidFill>
                  <a:prstClr val="black"/>
                </a:solidFill>
                <a:effectLst/>
                <a:highlight>
                  <a:srgbClr val="FFFF00"/>
                </a:highlight>
                <a:uLnTx/>
                <a:uFillTx/>
                <a:ea typeface="SimSun" panose="02010600030101010101" pitchFamily="2" charset="-122"/>
                <a:cs typeface="Lucida Sans" panose="020B0602030504020204" pitchFamily="34" charset="0"/>
              </a:rPr>
              <a:t>il periodo minimo di preavviso a cui il lavoratore ha diritto prima dell'inizio della prestazione lavorativa e, ove ciò sia consentito dalla tipologia contrattuale in uso e sia stato pattuito, il termine entro cui il datore di lavoro può annullare l'incarico</a:t>
            </a:r>
            <a:r>
              <a:rPr kumimoji="0" lang="it-IT" sz="1600" b="0" i="0" u="none" kern="100" cap="none" spc="0" normalizeH="0" baseline="0" noProof="0" dirty="0">
                <a:ln>
                  <a:noFill/>
                </a:ln>
                <a:solidFill>
                  <a:prstClr val="black"/>
                </a:solidFill>
                <a:effectLst/>
                <a:highlight>
                  <a:srgbClr val="FFFF00"/>
                </a:highlight>
                <a:uLnTx/>
                <a:uFillTx/>
                <a:ea typeface="SimSun" panose="02010600030101010101" pitchFamily="2" charset="-122"/>
                <a:cs typeface="Lucida Sans" panose="020B0602030504020204" pitchFamily="34" charset="0"/>
              </a:rPr>
              <a:t>; </a:t>
            </a:r>
            <a:r>
              <a:rPr kumimoji="0" lang="it-IT" sz="1600" b="1" i="0" u="sng" kern="100" cap="none" spc="0" normalizeH="0" baseline="0" noProof="0" dirty="0">
                <a:ln>
                  <a:noFill/>
                </a:ln>
                <a:solidFill>
                  <a:prstClr val="black"/>
                </a:solidFill>
                <a:effectLst/>
                <a:highlight>
                  <a:srgbClr val="FFFF00"/>
                </a:highlight>
                <a:uLnTx/>
                <a:uFillTx/>
                <a:ea typeface="SimSun" panose="02010600030101010101" pitchFamily="2" charset="-122"/>
                <a:cs typeface="Lucida Sans" panose="020B0602030504020204" pitchFamily="34" charset="0"/>
              </a:rPr>
              <a:t>(ESCLUSA IN SEDE DI CONVERSIONE IN LEGGE)</a:t>
            </a:r>
            <a:endParaRPr lang="it-IT" sz="1600" b="1" u="sng" kern="100" dirty="0">
              <a:effectLst/>
              <a:highlight>
                <a:srgbClr val="FFFF00"/>
              </a:highlight>
              <a:ea typeface="SimSun" panose="02010600030101010101" pitchFamily="2" charset="-122"/>
              <a:cs typeface="Lucida Sans" panose="020B0602030504020204" pitchFamily="34" charset="0"/>
            </a:endParaRPr>
          </a:p>
          <a:p>
            <a:pPr marL="0" indent="0" algn="just">
              <a:lnSpc>
                <a:spcPct val="100000"/>
              </a:lnSpc>
              <a:spcBef>
                <a:spcPts val="0"/>
              </a:spcBef>
              <a:buNone/>
            </a:pPr>
            <a:r>
              <a:rPr lang="it-IT" sz="1600" b="1" kern="100" dirty="0">
                <a:effectLst/>
                <a:ea typeface="SimSun" panose="02010600030101010101" pitchFamily="2" charset="-122"/>
                <a:cs typeface="Lucida Sans" panose="020B0602030504020204" pitchFamily="34" charset="0"/>
              </a:rPr>
              <a:t>r) </a:t>
            </a:r>
            <a:r>
              <a:rPr lang="it-IT" sz="1600" kern="100" dirty="0">
                <a:effectLst/>
                <a:ea typeface="SimSun" panose="02010600030101010101" pitchFamily="2" charset="-122"/>
                <a:cs typeface="Lucida Sans" panose="020B0602030504020204" pitchFamily="34" charset="0"/>
              </a:rPr>
              <a:t>gli enti e gli istituti che ricevono i contributi previdenziali e assicurativi dovuti dal datore di lavoro e qualunque forma di protezione in materia di sicurezza sociale fornita dal datore di lavoro stesso; </a:t>
            </a:r>
          </a:p>
          <a:p>
            <a:pPr marL="0" indent="0" algn="just">
              <a:lnSpc>
                <a:spcPct val="80000"/>
              </a:lnSpc>
              <a:spcBef>
                <a:spcPts val="466"/>
              </a:spcBef>
              <a:buNone/>
            </a:pPr>
            <a:endParaRPr lang="it-IT" sz="1800" kern="100" dirty="0">
              <a:effectLst/>
              <a:ea typeface="SimSun" panose="02010600030101010101" pitchFamily="2" charset="-122"/>
              <a:cs typeface="Lucida Sans" panose="020B0602030504020204" pitchFamily="34" charset="0"/>
            </a:endParaRPr>
          </a:p>
        </p:txBody>
      </p:sp>
      <p:sp>
        <p:nvSpPr>
          <p:cNvPr id="9" name="Titolo 1">
            <a:extLst>
              <a:ext uri="{FF2B5EF4-FFF2-40B4-BE49-F238E27FC236}">
                <a16:creationId xmlns:a16="http://schemas.microsoft.com/office/drawing/2014/main" id="{73B2FD54-ACD1-0083-BCA2-AE43108ACF26}"/>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Semplificazione Decreto Trasparenza</a:t>
            </a:r>
            <a:endParaRPr lang="it-IT" sz="2800" b="1" dirty="0"/>
          </a:p>
        </p:txBody>
      </p:sp>
    </p:spTree>
    <p:extLst>
      <p:ext uri="{BB962C8B-B14F-4D97-AF65-F5344CB8AC3E}">
        <p14:creationId xmlns:p14="http://schemas.microsoft.com/office/powerpoint/2010/main" val="11831384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38</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781578"/>
            <a:ext cx="10341986" cy="561247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1-bis D.LGS. 152/1997 – </a:t>
            </a:r>
            <a:r>
              <a:rPr lang="it-IT" sz="2400" b="1" u="sng" kern="100" dirty="0">
                <a:effectLst/>
                <a:ea typeface="SimSun" panose="02010600030101010101" pitchFamily="2" charset="-122"/>
                <a:cs typeface="Lucida Sans" panose="020B0602030504020204" pitchFamily="34" charset="0"/>
              </a:rPr>
              <a:t>TESTO INTEGRATO CON DL LAVORO</a:t>
            </a:r>
          </a:p>
          <a:p>
            <a:pPr marL="0" indent="0" algn="just">
              <a:lnSpc>
                <a:spcPct val="100000"/>
              </a:lnSpc>
              <a:spcBef>
                <a:spcPts val="0"/>
              </a:spcBef>
              <a:buNone/>
            </a:pPr>
            <a:r>
              <a:rPr lang="it-IT" sz="1700" b="1" kern="100" dirty="0">
                <a:effectLst/>
                <a:ea typeface="SimSun" panose="02010600030101010101" pitchFamily="2" charset="-122"/>
                <a:cs typeface="Lucida Sans" panose="020B0602030504020204" pitchFamily="34" charset="0"/>
              </a:rPr>
              <a:t>1. </a:t>
            </a:r>
            <a:r>
              <a:rPr lang="it-IT" sz="1700" kern="100" dirty="0">
                <a:effectLst/>
                <a:ea typeface="SimSun" panose="02010600030101010101" pitchFamily="2" charset="-122"/>
                <a:cs typeface="Lucida Sans" panose="020B0602030504020204" pitchFamily="34" charset="0"/>
              </a:rPr>
              <a:t>Il datore di lavoro o il committente pubblico e privato è tenuto a informare il lavoratore dell’utilizzo di sistemi decisionali o di monitoraggio </a:t>
            </a:r>
            <a:r>
              <a:rPr lang="it-IT" sz="1700" b="1" kern="100" dirty="0">
                <a:solidFill>
                  <a:srgbClr val="FF0000"/>
                </a:solidFill>
                <a:effectLst/>
                <a:ea typeface="SimSun" panose="02010600030101010101" pitchFamily="2" charset="-122"/>
                <a:cs typeface="Lucida Sans" panose="020B0602030504020204" pitchFamily="34" charset="0"/>
              </a:rPr>
              <a:t>integralmente</a:t>
            </a:r>
            <a:r>
              <a:rPr lang="it-IT" sz="1700" kern="100" dirty="0">
                <a:effectLst/>
                <a:ea typeface="SimSun" panose="02010600030101010101" pitchFamily="2" charset="-122"/>
                <a:cs typeface="Lucida Sans" panose="020B0602030504020204" pitchFamily="34" charset="0"/>
              </a:rPr>
              <a:t> automatizzati deputati a fornire indicazioni rilevanti ai fini della assunzione o del conferimento dell’incarico, della gestione o della cessazione del rapporto di lavoro, dell’assegnazione di compiti o mansioni nonché indicazioni incidenti sulla sorveglianza, la valutazione, le prestazioni e l’adempimento delle obbligazioni contrattuali dei lavora-tori. Resta fermo quanto disposto dall’articolo 4 della legge 20 maggio 1970, n. 300.</a:t>
            </a:r>
          </a:p>
          <a:p>
            <a:pPr marL="0" indent="0" algn="just">
              <a:lnSpc>
                <a:spcPct val="100000"/>
              </a:lnSpc>
              <a:spcBef>
                <a:spcPts val="0"/>
              </a:spcBef>
              <a:buNone/>
            </a:pPr>
            <a:r>
              <a:rPr lang="it-IT" sz="1700" b="1" kern="100" dirty="0">
                <a:effectLst/>
                <a:ea typeface="SimSun" panose="02010600030101010101" pitchFamily="2" charset="-122"/>
                <a:cs typeface="Lucida Sans" panose="020B0602030504020204" pitchFamily="34" charset="0"/>
              </a:rPr>
              <a:t>2. </a:t>
            </a:r>
            <a:r>
              <a:rPr lang="it-IT" sz="1700" kern="100" dirty="0">
                <a:effectLst/>
                <a:ea typeface="SimSun" panose="02010600030101010101" pitchFamily="2" charset="-122"/>
                <a:cs typeface="Lucida Sans" panose="020B0602030504020204" pitchFamily="34" charset="0"/>
              </a:rPr>
              <a:t>Ai fini dell'adempimento degli obblighi di cui al comma 1, il datore di lavoro o il committente è tenuto a fornire al lavoratore, unitamente alle informazioni di cui all'articolo 1, prima dell'inizio dell’attività lavorativa, le seguenti ulteriori informazioni: </a:t>
            </a:r>
          </a:p>
          <a:p>
            <a:pPr marL="342900" indent="-342900" algn="just">
              <a:lnSpc>
                <a:spcPct val="100000"/>
              </a:lnSpc>
              <a:spcBef>
                <a:spcPts val="0"/>
              </a:spcBef>
              <a:buAutoNum type="alphaLcParenR"/>
            </a:pPr>
            <a:r>
              <a:rPr lang="it-IT" sz="1700" kern="100" dirty="0">
                <a:effectLst/>
                <a:ea typeface="SimSun" panose="02010600030101010101" pitchFamily="2" charset="-122"/>
                <a:cs typeface="Lucida Sans" panose="020B0602030504020204" pitchFamily="34" charset="0"/>
              </a:rPr>
              <a:t>gli aspetti del rapporto di lavoro sui quali incide l'utilizzo dei sistemi di cui al comma 1; </a:t>
            </a:r>
          </a:p>
          <a:p>
            <a:pPr marL="342900" indent="-342900" algn="just">
              <a:lnSpc>
                <a:spcPct val="100000"/>
              </a:lnSpc>
              <a:spcBef>
                <a:spcPts val="0"/>
              </a:spcBef>
              <a:buAutoNum type="alphaLcParenR"/>
            </a:pPr>
            <a:r>
              <a:rPr lang="it-IT" sz="1700" kern="100" dirty="0">
                <a:effectLst/>
                <a:ea typeface="SimSun" panose="02010600030101010101" pitchFamily="2" charset="-122"/>
                <a:cs typeface="Lucida Sans" panose="020B0602030504020204" pitchFamily="34" charset="0"/>
              </a:rPr>
              <a:t>gli scopi e le finalità dei sistemi di cui al comma 1; </a:t>
            </a:r>
          </a:p>
          <a:p>
            <a:pPr marL="342900" indent="-342900" algn="just">
              <a:lnSpc>
                <a:spcPct val="100000"/>
              </a:lnSpc>
              <a:spcBef>
                <a:spcPts val="0"/>
              </a:spcBef>
              <a:buAutoNum type="alphaLcParenR"/>
            </a:pPr>
            <a:r>
              <a:rPr lang="it-IT" sz="1700" kern="100" dirty="0">
                <a:effectLst/>
                <a:ea typeface="SimSun" panose="02010600030101010101" pitchFamily="2" charset="-122"/>
                <a:cs typeface="Lucida Sans" panose="020B0602030504020204" pitchFamily="34" charset="0"/>
              </a:rPr>
              <a:t>la logica ed il funzionamento dei sistemi di cui al comma 1; </a:t>
            </a:r>
          </a:p>
          <a:p>
            <a:pPr marL="342900" indent="-342900" algn="just">
              <a:lnSpc>
                <a:spcPct val="100000"/>
              </a:lnSpc>
              <a:spcBef>
                <a:spcPts val="0"/>
              </a:spcBef>
              <a:buAutoNum type="alphaLcParenR"/>
            </a:pPr>
            <a:r>
              <a:rPr lang="it-IT" sz="1700" kern="100" dirty="0">
                <a:effectLst/>
                <a:ea typeface="SimSun" panose="02010600030101010101" pitchFamily="2" charset="-122"/>
                <a:cs typeface="Lucida Sans" panose="020B0602030504020204" pitchFamily="34" charset="0"/>
              </a:rPr>
              <a:t>le categorie di dati e i parametri principali utilizzati per programmare o addestrare i sistemi di cui al comma 1, inclusi i meccanismi di valutazione delle prestazioni; </a:t>
            </a:r>
          </a:p>
          <a:p>
            <a:pPr marL="342900" indent="-342900" algn="just">
              <a:lnSpc>
                <a:spcPct val="100000"/>
              </a:lnSpc>
              <a:spcBef>
                <a:spcPts val="0"/>
              </a:spcBef>
              <a:buAutoNum type="alphaLcParenR"/>
            </a:pPr>
            <a:r>
              <a:rPr lang="it-IT" sz="1700" kern="100" dirty="0">
                <a:effectLst/>
                <a:ea typeface="SimSun" panose="02010600030101010101" pitchFamily="2" charset="-122"/>
                <a:cs typeface="Lucida Sans" panose="020B0602030504020204" pitchFamily="34" charset="0"/>
              </a:rPr>
              <a:t>le misure di controllo adottate per le decisioni automatizzate, gli eventuali processi di correzione e il responsabile del sistema di gestione della qualità; </a:t>
            </a:r>
          </a:p>
          <a:p>
            <a:pPr marL="342900" indent="-342900" algn="just">
              <a:lnSpc>
                <a:spcPct val="100000"/>
              </a:lnSpc>
              <a:spcBef>
                <a:spcPts val="0"/>
              </a:spcBef>
              <a:buAutoNum type="alphaLcParenR"/>
            </a:pPr>
            <a:r>
              <a:rPr lang="it-IT" sz="1700" kern="100" dirty="0">
                <a:effectLst/>
                <a:ea typeface="SimSun" panose="02010600030101010101" pitchFamily="2" charset="-122"/>
                <a:cs typeface="Lucida Sans" panose="020B0602030504020204" pitchFamily="34" charset="0"/>
              </a:rPr>
              <a:t>il livello di accuratezza, robustezza e cybersicurezza dei sistemi di cui al comma 1 e le metriche utilizzate per misurare tali parametri, nonché' gli impatti potenzialmente discriminatori delle metriche stesse. </a:t>
            </a:r>
          </a:p>
          <a:p>
            <a:pPr marL="0" indent="0" algn="just">
              <a:lnSpc>
                <a:spcPct val="100000"/>
              </a:lnSpc>
              <a:spcBef>
                <a:spcPts val="0"/>
              </a:spcBef>
              <a:buNone/>
            </a:pPr>
            <a:r>
              <a:rPr lang="it-IT" sz="1700" b="1" kern="100" dirty="0">
                <a:effectLst/>
                <a:ea typeface="SimSun" panose="02010600030101010101" pitchFamily="2" charset="-122"/>
                <a:cs typeface="Lucida Sans" panose="020B0602030504020204" pitchFamily="34" charset="0"/>
              </a:rPr>
              <a:t>3. </a:t>
            </a:r>
            <a:r>
              <a:rPr lang="it-IT" sz="1700" kern="100" dirty="0">
                <a:effectLst/>
                <a:ea typeface="SimSun" panose="02010600030101010101" pitchFamily="2" charset="-122"/>
                <a:cs typeface="Lucida Sans" panose="020B0602030504020204" pitchFamily="34" charset="0"/>
              </a:rPr>
              <a:t>Il lavoratore, direttamente o per il tramite delle rappresentanze sindacali aziendali o territoriali, ha diritto di accedere ai dati e di richiedere ulteriori informazioni concernenti gli obblighi di cui al comma 2. Il datore di lavoro o il committente sono tenuti a trasmettere i dati richiesti e a rispondere per iscritto entro trenta giorni. </a:t>
            </a:r>
          </a:p>
          <a:p>
            <a:pPr marL="0" indent="0" algn="just">
              <a:lnSpc>
                <a:spcPct val="80000"/>
              </a:lnSpc>
              <a:spcBef>
                <a:spcPts val="466"/>
              </a:spcBef>
              <a:buNone/>
            </a:pPr>
            <a:endParaRPr lang="it-IT" sz="1800" kern="100" dirty="0">
              <a:effectLst/>
              <a:ea typeface="SimSun" panose="02010600030101010101" pitchFamily="2" charset="-122"/>
              <a:cs typeface="Lucida Sans" panose="020B0602030504020204" pitchFamily="34" charset="0"/>
            </a:endParaRPr>
          </a:p>
        </p:txBody>
      </p:sp>
      <p:sp>
        <p:nvSpPr>
          <p:cNvPr id="9" name="Titolo 1">
            <a:extLst>
              <a:ext uri="{FF2B5EF4-FFF2-40B4-BE49-F238E27FC236}">
                <a16:creationId xmlns:a16="http://schemas.microsoft.com/office/drawing/2014/main" id="{73B2FD54-ACD1-0083-BCA2-AE43108ACF26}"/>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Semplificazione Decreto Trasparenza</a:t>
            </a:r>
            <a:endParaRPr lang="it-IT" sz="2800" b="1" dirty="0"/>
          </a:p>
        </p:txBody>
      </p:sp>
    </p:spTree>
    <p:extLst>
      <p:ext uri="{BB962C8B-B14F-4D97-AF65-F5344CB8AC3E}">
        <p14:creationId xmlns:p14="http://schemas.microsoft.com/office/powerpoint/2010/main" val="32342868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3">
            <a:extLst>
              <a:ext uri="{FF2B5EF4-FFF2-40B4-BE49-F238E27FC236}">
                <a16:creationId xmlns:a16="http://schemas.microsoft.com/office/drawing/2014/main" id="{BDBE386B-C5AD-4A5F-8E64-B10211E22CF8}"/>
              </a:ext>
            </a:extLst>
          </p:cNvPr>
          <p:cNvSpPr>
            <a:spLocks noGrp="1"/>
          </p:cNvSpPr>
          <p:nvPr>
            <p:ph type="sldNum" sz="quarter" idx="12"/>
          </p:nvPr>
        </p:nvSpPr>
        <p:spPr>
          <a:xfrm>
            <a:off x="11491489" y="6368057"/>
            <a:ext cx="2844800" cy="365125"/>
          </a:xfrm>
        </p:spPr>
        <p:txBody>
          <a:bodyPr/>
          <a:lstStyle/>
          <a:p>
            <a:fld id="{4DAF622E-2F06-419C-9531-5B62E182D879}" type="slidenum">
              <a:rPr lang="it-IT" smtClean="0">
                <a:solidFill>
                  <a:prstClr val="black">
                    <a:tint val="75000"/>
                  </a:prstClr>
                </a:solidFill>
              </a:rPr>
              <a:pPr/>
              <a:t>39</a:t>
            </a:fld>
            <a:endParaRPr lang="it-IT" dirty="0">
              <a:solidFill>
                <a:prstClr val="black">
                  <a:tint val="75000"/>
                </a:prstClr>
              </a:solidFill>
            </a:endParaRPr>
          </a:p>
        </p:txBody>
      </p:sp>
      <p:cxnSp>
        <p:nvCxnSpPr>
          <p:cNvPr id="6" name="Connettore diritto 5">
            <a:extLst>
              <a:ext uri="{FF2B5EF4-FFF2-40B4-BE49-F238E27FC236}">
                <a16:creationId xmlns:a16="http://schemas.microsoft.com/office/drawing/2014/main" id="{C347D9D8-5A86-4150-8B9E-CC9439DBF5E2}"/>
              </a:ext>
            </a:extLst>
          </p:cNvPr>
          <p:cNvCxnSpPr>
            <a:cxnSpLocks/>
          </p:cNvCxnSpPr>
          <p:nvPr/>
        </p:nvCxnSpPr>
        <p:spPr>
          <a:xfrm>
            <a:off x="299454" y="755585"/>
            <a:ext cx="11892546" cy="0"/>
          </a:xfrm>
          <a:prstGeom prst="line">
            <a:avLst/>
          </a:prstGeom>
          <a:ln>
            <a:solidFill>
              <a:srgbClr val="A72B3D"/>
            </a:solidFill>
          </a:ln>
        </p:spPr>
        <p:style>
          <a:lnRef idx="2">
            <a:schemeClr val="accent2"/>
          </a:lnRef>
          <a:fillRef idx="0">
            <a:schemeClr val="accent2"/>
          </a:fillRef>
          <a:effectRef idx="1">
            <a:schemeClr val="accent2"/>
          </a:effectRef>
          <a:fontRef idx="minor">
            <a:schemeClr val="tx1"/>
          </a:fontRef>
        </p:style>
      </p:cxnSp>
      <p:sp>
        <p:nvSpPr>
          <p:cNvPr id="7" name="Segnaposto contenuto 2">
            <a:extLst>
              <a:ext uri="{FF2B5EF4-FFF2-40B4-BE49-F238E27FC236}">
                <a16:creationId xmlns:a16="http://schemas.microsoft.com/office/drawing/2014/main" id="{9C4F01E3-23B0-7E4B-4066-BCA574D38978}"/>
              </a:ext>
            </a:extLst>
          </p:cNvPr>
          <p:cNvSpPr txBox="1">
            <a:spLocks/>
          </p:cNvSpPr>
          <p:nvPr/>
        </p:nvSpPr>
        <p:spPr>
          <a:xfrm>
            <a:off x="813694" y="781578"/>
            <a:ext cx="10341986" cy="561247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80000"/>
              </a:lnSpc>
              <a:spcBef>
                <a:spcPts val="466"/>
              </a:spcBef>
              <a:buNone/>
            </a:pPr>
            <a:r>
              <a:rPr lang="it-IT" sz="2400" b="1" kern="100" dirty="0">
                <a:effectLst/>
                <a:ea typeface="SimSun" panose="02010600030101010101" pitchFamily="2" charset="-122"/>
                <a:cs typeface="Lucida Sans" panose="020B0602030504020204" pitchFamily="34" charset="0"/>
              </a:rPr>
              <a:t>Art. 1-bis D.LGS. 152/1997 – </a:t>
            </a:r>
            <a:r>
              <a:rPr lang="it-IT" sz="2400" b="1" u="sng" kern="100" dirty="0">
                <a:effectLst/>
                <a:ea typeface="SimSun" panose="02010600030101010101" pitchFamily="2" charset="-122"/>
                <a:cs typeface="Lucida Sans" panose="020B0602030504020204" pitchFamily="34" charset="0"/>
              </a:rPr>
              <a:t>TESTO INTEGRATO CON DL LAVORO</a:t>
            </a:r>
          </a:p>
          <a:p>
            <a:pPr marL="0" indent="0" algn="just">
              <a:lnSpc>
                <a:spcPct val="100000"/>
              </a:lnSpc>
              <a:spcBef>
                <a:spcPts val="0"/>
              </a:spcBef>
              <a:buNone/>
            </a:pPr>
            <a:r>
              <a:rPr lang="it-IT" sz="1650" b="1" kern="100" dirty="0">
                <a:effectLst/>
                <a:ea typeface="SimSun" panose="02010600030101010101" pitchFamily="2" charset="-122"/>
                <a:cs typeface="Lucida Sans" panose="020B0602030504020204" pitchFamily="34" charset="0"/>
              </a:rPr>
              <a:t>4. </a:t>
            </a:r>
            <a:r>
              <a:rPr lang="it-IT" sz="1650" kern="100" dirty="0">
                <a:effectLst/>
                <a:ea typeface="SimSun" panose="02010600030101010101" pitchFamily="2" charset="-122"/>
                <a:cs typeface="Lucida Sans" panose="020B0602030504020204" pitchFamily="34" charset="0"/>
              </a:rPr>
              <a:t>Il datore di lavoro o il committente sono tenuti a integrare l'informativa con le istruzioni per il lavoratore in merito alla sicurezza dei dati e l’aggiornamento del registro dei trattamenti riguardanti le attività di cui al comma 1, incluse le attività di sorveglianza e monitoraggio. Al fine di verificare che gli strumenti utilizzati per lo svolgimento della prestazione lavorativa siano conformi alle disposizioni previste dal Regolamento (UE) 2016/679 del Parlamento europeo e del Consiglio, del 27 aprile 2016, il datore di lavoro o il committente effettuano un’analisi dei rischi e una valutazione d'impatto degli stessi trattamenti, procedendo a consultazione preventiva del Garante per la protezione dei dati personali ove sussistano i presupposti di cui all'articolo 36 del Regolamento medesimo. </a:t>
            </a:r>
          </a:p>
          <a:p>
            <a:pPr marL="0" indent="0" algn="just">
              <a:lnSpc>
                <a:spcPct val="100000"/>
              </a:lnSpc>
              <a:spcBef>
                <a:spcPts val="0"/>
              </a:spcBef>
              <a:buNone/>
            </a:pPr>
            <a:r>
              <a:rPr lang="it-IT" sz="1650" b="1" kern="100" dirty="0">
                <a:effectLst/>
                <a:ea typeface="SimSun" panose="02010600030101010101" pitchFamily="2" charset="-122"/>
                <a:cs typeface="Lucida Sans" panose="020B0602030504020204" pitchFamily="34" charset="0"/>
              </a:rPr>
              <a:t>5. </a:t>
            </a:r>
            <a:r>
              <a:rPr lang="it-IT" sz="1650" kern="100" dirty="0">
                <a:effectLst/>
                <a:ea typeface="SimSun" panose="02010600030101010101" pitchFamily="2" charset="-122"/>
                <a:cs typeface="Lucida Sans" panose="020B0602030504020204" pitchFamily="34" charset="0"/>
              </a:rPr>
              <a:t>I lavoratori, almeno 24 ore prima, devono essere informati per iscritto di ogni modifica incidente sulle informazioni fornite ai sensi del comma 2 che comportino variazioni delle condizioni di svolgimento del lavoro. </a:t>
            </a:r>
          </a:p>
          <a:p>
            <a:pPr marL="0" indent="0" algn="just">
              <a:lnSpc>
                <a:spcPct val="100000"/>
              </a:lnSpc>
              <a:spcBef>
                <a:spcPts val="0"/>
              </a:spcBef>
              <a:buNone/>
            </a:pPr>
            <a:r>
              <a:rPr lang="it-IT" sz="1650" b="1" kern="100" dirty="0">
                <a:effectLst/>
                <a:ea typeface="SimSun" panose="02010600030101010101" pitchFamily="2" charset="-122"/>
                <a:cs typeface="Lucida Sans" panose="020B0602030504020204" pitchFamily="34" charset="0"/>
              </a:rPr>
              <a:t>6. </a:t>
            </a:r>
            <a:r>
              <a:rPr lang="it-IT" sz="1650" kern="100" dirty="0">
                <a:effectLst/>
                <a:ea typeface="SimSun" panose="02010600030101010101" pitchFamily="2" charset="-122"/>
                <a:cs typeface="Lucida Sans" panose="020B0602030504020204" pitchFamily="34" charset="0"/>
              </a:rPr>
              <a:t>Le informazioni e i dati di cui ai commi da 1 a 5 del presente articolo devono essere comunicati dal datore di lavoro o dal committente ai lavoratori in modo trasparente, in formato strutturato, di uso comune e leggibile da dispositivo automatico. La comunicazione delle medesime informazioni e dati deve essere effettuata anche alle rappresentanze sindacali aziendali ovvero alla rappresentanza sindacale unitaria e, in assenza delle predette</a:t>
            </a:r>
          </a:p>
          <a:p>
            <a:pPr marL="0" indent="0" algn="just">
              <a:lnSpc>
                <a:spcPct val="100000"/>
              </a:lnSpc>
              <a:spcBef>
                <a:spcPts val="0"/>
              </a:spcBef>
              <a:buNone/>
            </a:pPr>
            <a:r>
              <a:rPr lang="it-IT" sz="1650" kern="100" dirty="0">
                <a:effectLst/>
                <a:ea typeface="SimSun" panose="02010600030101010101" pitchFamily="2" charset="-122"/>
                <a:cs typeface="Lucida Sans" panose="020B0602030504020204" pitchFamily="34" charset="0"/>
              </a:rPr>
              <a:t>rappresentanze, alle sedi territoriali delle associazioni sindacali comparativamente più rappresentative sul piano nazionale. Il Ministero del lavoro e delle politiche sociali e l'Ispettorato nazionale del lavoro possono richiedere la comunicazione delle medesime informazioni e dati e l'accesso agli stessi. </a:t>
            </a:r>
          </a:p>
          <a:p>
            <a:pPr marL="0" indent="0" algn="just">
              <a:lnSpc>
                <a:spcPct val="100000"/>
              </a:lnSpc>
              <a:spcBef>
                <a:spcPts val="0"/>
              </a:spcBef>
              <a:buNone/>
            </a:pPr>
            <a:r>
              <a:rPr lang="it-IT" sz="1650" b="1" kern="100" dirty="0">
                <a:effectLst/>
                <a:ea typeface="SimSun" panose="02010600030101010101" pitchFamily="2" charset="-122"/>
                <a:cs typeface="Lucida Sans" panose="020B0602030504020204" pitchFamily="34" charset="0"/>
              </a:rPr>
              <a:t>7. </a:t>
            </a:r>
            <a:r>
              <a:rPr lang="it-IT" sz="1650" kern="100" dirty="0">
                <a:effectLst/>
                <a:ea typeface="SimSun" panose="02010600030101010101" pitchFamily="2" charset="-122"/>
                <a:cs typeface="Lucida Sans" panose="020B0602030504020204" pitchFamily="34" charset="0"/>
              </a:rPr>
              <a:t>Gli obblighi informativi di cui al presente articolo gravano anche sul committente nell'ambito dei rapporti di lavoro di cui all'articolo 409, n. 3, del codice di procedura civile e di cui all'articolo 2, comma 1, del decreto legislativo 15 giugno 2015, n. 81. </a:t>
            </a:r>
          </a:p>
          <a:p>
            <a:pPr marL="0" indent="0" algn="just">
              <a:lnSpc>
                <a:spcPct val="100000"/>
              </a:lnSpc>
              <a:spcBef>
                <a:spcPts val="0"/>
              </a:spcBef>
              <a:buNone/>
            </a:pPr>
            <a:r>
              <a:rPr lang="it-IT" sz="1650" strike="sngStrike" kern="100" dirty="0">
                <a:effectLst/>
                <a:ea typeface="SimSun" panose="02010600030101010101" pitchFamily="2" charset="-122"/>
                <a:cs typeface="Lucida Sans" panose="020B0602030504020204" pitchFamily="34" charset="0"/>
              </a:rPr>
              <a:t>8. Gli obblighi informativi di cui al presente articolo non si applicano alle informazioni di cui all'articolo 98 del decreto legislativo 10 febbraio 2005, n. 30.</a:t>
            </a:r>
            <a:r>
              <a:rPr lang="it-IT" sz="1650" kern="100" dirty="0">
                <a:effectLst/>
                <a:ea typeface="SimSun" panose="02010600030101010101" pitchFamily="2" charset="-122"/>
                <a:cs typeface="Lucida Sans" panose="020B0602030504020204" pitchFamily="34" charset="0"/>
              </a:rPr>
              <a:t> </a:t>
            </a:r>
            <a:r>
              <a:rPr lang="it-IT" sz="1650" b="1" kern="100" dirty="0">
                <a:solidFill>
                  <a:srgbClr val="FF0000"/>
                </a:solidFill>
                <a:effectLst/>
                <a:ea typeface="SimSun" panose="02010600030101010101" pitchFamily="2" charset="-122"/>
                <a:cs typeface="Lucida Sans" panose="020B0602030504020204" pitchFamily="34" charset="0"/>
              </a:rPr>
              <a:t>8. </a:t>
            </a:r>
            <a:r>
              <a:rPr lang="it-IT" sz="1650" kern="100" dirty="0">
                <a:solidFill>
                  <a:srgbClr val="FF0000"/>
                </a:solidFill>
                <a:effectLst/>
                <a:ea typeface="SimSun" panose="02010600030101010101" pitchFamily="2" charset="-122"/>
                <a:cs typeface="Lucida Sans" panose="020B0602030504020204" pitchFamily="34" charset="0"/>
              </a:rPr>
              <a:t>Gli obblighi informativi di cui al presente articolo non si applicano ai sistemi protetti da segreto industriale e commerciale.</a:t>
            </a:r>
          </a:p>
          <a:p>
            <a:pPr marL="0" indent="0" algn="just">
              <a:lnSpc>
                <a:spcPct val="80000"/>
              </a:lnSpc>
              <a:spcBef>
                <a:spcPts val="466"/>
              </a:spcBef>
              <a:buNone/>
            </a:pPr>
            <a:endParaRPr lang="it-IT" sz="1800" kern="100" dirty="0">
              <a:effectLst/>
              <a:ea typeface="SimSun" panose="02010600030101010101" pitchFamily="2" charset="-122"/>
              <a:cs typeface="Lucida Sans" panose="020B0602030504020204" pitchFamily="34" charset="0"/>
            </a:endParaRPr>
          </a:p>
        </p:txBody>
      </p:sp>
      <p:sp>
        <p:nvSpPr>
          <p:cNvPr id="9" name="Titolo 1">
            <a:extLst>
              <a:ext uri="{FF2B5EF4-FFF2-40B4-BE49-F238E27FC236}">
                <a16:creationId xmlns:a16="http://schemas.microsoft.com/office/drawing/2014/main" id="{73B2FD54-ACD1-0083-BCA2-AE43108ACF26}"/>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Semplificazione Decreto Trasparenza</a:t>
            </a:r>
            <a:endParaRPr lang="it-IT" sz="2800" b="1" dirty="0"/>
          </a:p>
        </p:txBody>
      </p:sp>
    </p:spTree>
    <p:extLst>
      <p:ext uri="{BB962C8B-B14F-4D97-AF65-F5344CB8AC3E}">
        <p14:creationId xmlns:p14="http://schemas.microsoft.com/office/powerpoint/2010/main" val="817147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02461"/>
            <a:ext cx="10515600" cy="5914400"/>
          </a:xfrm>
        </p:spPr>
        <p:txBody>
          <a:bodyPr/>
          <a:lstStyle/>
          <a:p>
            <a:pPr marL="0" indent="0" algn="just">
              <a:buNone/>
            </a:pPr>
            <a:r>
              <a:rPr lang="it-IT" sz="2400" b="1" dirty="0">
                <a:effectLst/>
                <a:ea typeface="Times New Roman" panose="02020603050405020304" pitchFamily="18" charset="0"/>
              </a:rPr>
              <a:t>Art. </a:t>
            </a:r>
            <a:r>
              <a:rPr lang="it-IT" sz="2400" b="1" dirty="0">
                <a:ea typeface="Times New Roman" panose="02020603050405020304" pitchFamily="18" charset="0"/>
              </a:rPr>
              <a:t>19 </a:t>
            </a:r>
            <a:r>
              <a:rPr lang="it-IT" sz="2400" b="1" dirty="0">
                <a:effectLst/>
                <a:ea typeface="Times New Roman" panose="02020603050405020304" pitchFamily="18" charset="0"/>
              </a:rPr>
              <a:t>D.LGS. 81/2015 – </a:t>
            </a:r>
            <a:r>
              <a:rPr lang="it-IT" sz="2400" b="1" u="sng" dirty="0">
                <a:effectLst/>
                <a:ea typeface="Times New Roman" panose="02020603050405020304" pitchFamily="18" charset="0"/>
              </a:rPr>
              <a:t>TESTO INTEGRATO CON DL LAVORO</a:t>
            </a: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650" b="1" dirty="0">
                <a:solidFill>
                  <a:srgbClr val="000000"/>
                </a:solidFill>
                <a:effectLst/>
                <a:ea typeface="Calibri" panose="020F0502020204030204" pitchFamily="34" charset="0"/>
                <a:cs typeface="Times New Roman" panose="02020603050405020304" pitchFamily="18" charset="0"/>
              </a:rPr>
              <a:t>1. </a:t>
            </a:r>
            <a:r>
              <a:rPr lang="it-IT" sz="1650" dirty="0">
                <a:solidFill>
                  <a:srgbClr val="000000"/>
                </a:solidFill>
                <a:effectLst/>
                <a:ea typeface="Calibri" panose="020F0502020204030204" pitchFamily="34" charset="0"/>
                <a:cs typeface="Times New Roman" panose="02020603050405020304" pitchFamily="18" charset="0"/>
              </a:rPr>
              <a:t>Al contratto di lavoro subordinato può essere apposto un termine di durata non superiore a dodici mesi. Il contratto può avere una durata superiore, ma comunque non eccedente i ventiquattro mesi, solo in presenza di almeno una delle seguenti condizioni: </a:t>
            </a:r>
            <a:endParaRPr lang="it-IT" sz="1650" dirty="0">
              <a:ea typeface="Calibri" panose="020F0502020204030204" pitchFamily="34" charset="0"/>
              <a:cs typeface="Times New Roman" panose="02020603050405020304" pitchFamily="18" charset="0"/>
            </a:endParaRPr>
          </a:p>
          <a:p>
            <a:pPr marL="342900" indent="-342900" algn="just">
              <a:lnSpc>
                <a:spcPct val="100000"/>
              </a:lnSpc>
              <a:spcBef>
                <a:spcPts val="0"/>
              </a:spcBef>
              <a:buAutoNum type="alphaLcParen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650" dirty="0">
                <a:solidFill>
                  <a:srgbClr val="FF0000"/>
                </a:solidFill>
                <a:effectLst/>
                <a:ea typeface="Calibri" panose="020F0502020204030204" pitchFamily="34" charset="0"/>
                <a:cs typeface="Times New Roman" panose="02020603050405020304" pitchFamily="18" charset="0"/>
              </a:rPr>
              <a:t>nei casi previsti dai contratti collettivi di cui all’articolo 51;</a:t>
            </a:r>
            <a:endParaRPr lang="it-IT" sz="1650" dirty="0">
              <a:ea typeface="Calibri" panose="020F0502020204030204" pitchFamily="34" charset="0"/>
              <a:cs typeface="Times New Roman" panose="02020603050405020304" pitchFamily="18" charset="0"/>
            </a:endParaRP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650" dirty="0">
                <a:solidFill>
                  <a:srgbClr val="FF0000"/>
                </a:solidFill>
                <a:effectLst/>
                <a:ea typeface="Calibri" panose="020F0502020204030204" pitchFamily="34" charset="0"/>
                <a:cs typeface="Times New Roman" panose="02020603050405020304" pitchFamily="18" charset="0"/>
              </a:rPr>
              <a:t>b) in assenza di disposizioni di cui alla lettera a) nei contratti collettivi applicati in azienda, e comunque entro il 30 aprile 2024, per esigenze di natura tecnica, organizzativa o produttiva individuate dalle parti;</a:t>
            </a:r>
            <a:endParaRPr lang="it-IT" sz="165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650" dirty="0">
                <a:solidFill>
                  <a:srgbClr val="FF0000"/>
                </a:solidFill>
                <a:effectLst/>
                <a:ea typeface="Calibri" panose="020F0502020204030204" pitchFamily="34" charset="0"/>
                <a:cs typeface="Times New Roman" panose="02020603050405020304" pitchFamily="18" charset="0"/>
              </a:rPr>
              <a:t>b-bis) in sostituzione di altri lavoratori.</a:t>
            </a:r>
            <a:endParaRPr lang="it-IT" sz="165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650" b="1" strike="sngStrike" dirty="0">
                <a:solidFill>
                  <a:srgbClr val="000000"/>
                </a:solidFill>
                <a:effectLst/>
                <a:ea typeface="Calibri" panose="020F0502020204030204" pitchFamily="34" charset="0"/>
                <a:cs typeface="Times New Roman" panose="02020603050405020304" pitchFamily="18" charset="0"/>
              </a:rPr>
              <a:t>1.1.</a:t>
            </a:r>
            <a:r>
              <a:rPr lang="it-IT" sz="1650" strike="sngStrike" dirty="0">
                <a:solidFill>
                  <a:srgbClr val="000000"/>
                </a:solidFill>
                <a:effectLst/>
                <a:ea typeface="Calibri" panose="020F0502020204030204" pitchFamily="34" charset="0"/>
                <a:cs typeface="Times New Roman" panose="02020603050405020304" pitchFamily="18" charset="0"/>
              </a:rPr>
              <a:t> Il termine di durata superiore a dodici mesi, ma comunque non eccedente ventiquattro mesi, di cui al comma 1 del presente articolo, può essere apposto ai contratti di lavoro subordinato qualora si verifichino specifiche esigenze previste dai contratti collettivi di lavoro di cui all'articolo 51, ai sensi della lettera b-bis) del medesimo comma 1, fino al 30 settembre 2022. </a:t>
            </a:r>
            <a:endParaRPr lang="it-IT" sz="165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650" b="1" dirty="0">
                <a:solidFill>
                  <a:srgbClr val="000000"/>
                </a:solidFill>
                <a:effectLst/>
                <a:ea typeface="Calibri" panose="020F0502020204030204" pitchFamily="34" charset="0"/>
                <a:cs typeface="Times New Roman" panose="02020603050405020304" pitchFamily="18" charset="0"/>
              </a:rPr>
              <a:t>1-bis.</a:t>
            </a:r>
            <a:r>
              <a:rPr lang="it-IT" sz="1650" dirty="0">
                <a:solidFill>
                  <a:srgbClr val="000000"/>
                </a:solidFill>
                <a:effectLst/>
                <a:ea typeface="Calibri" panose="020F0502020204030204" pitchFamily="34" charset="0"/>
                <a:cs typeface="Times New Roman" panose="02020603050405020304" pitchFamily="18" charset="0"/>
              </a:rPr>
              <a:t> In caso di stipulazione di un contratto di durata superiore a dodici mesi in assenza delle condizioni di cui al comma 1, il contratto si trasforma in contratto a tempo indeterminato dalla data di superamento del termine di dodici mesi.</a:t>
            </a: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650" b="1" dirty="0">
                <a:solidFill>
                  <a:srgbClr val="000000"/>
                </a:solidFill>
                <a:effectLst/>
                <a:ea typeface="Calibri" panose="020F0502020204030204" pitchFamily="34" charset="0"/>
                <a:cs typeface="Times New Roman" panose="02020603050405020304" pitchFamily="18" charset="0"/>
              </a:rPr>
              <a:t>2.</a:t>
            </a:r>
            <a:r>
              <a:rPr lang="it-IT" sz="1650" dirty="0">
                <a:solidFill>
                  <a:srgbClr val="000000"/>
                </a:solidFill>
                <a:effectLst/>
                <a:ea typeface="Calibri" panose="020F0502020204030204" pitchFamily="34" charset="0"/>
                <a:cs typeface="Times New Roman" panose="02020603050405020304" pitchFamily="18" charset="0"/>
              </a:rPr>
              <a:t> Fatte salve le diverse disposizioni dei contratti collettivi, e con l'eccezione delle attività stagionali di cui all'articolo 21, comma 2, la durata dei rapporti di lavoro a tempo determinato intercorsi tra lo stesso datore di lavoro e lo stesso lavoratore, per effetto di una successione di contratti, conclusi per lo svolgimento di mansioni di pari livello e categoria legale e indipendentemente dai periodi di interruzione tra un contratto e l'altro, non può superare i ventiquattro mesi. Ai fini del computo di tale periodo si tiene altresì conto dei periodi di missione aventi ad oggetto mansioni di pari livello e categoria legale, svolti tra i medesimi soggetti, nell'ambito di somministrazioni di lavoro a tempo determinato. Qualora il limite dei ventiquattro mesi sia superato, per effetto di un unico contratto o di una successione di contratti, il contratto si trasforma in contratto a tempo indeterminato dalla</a:t>
            </a:r>
            <a:r>
              <a:rPr lang="it-IT" sz="1650" dirty="0">
                <a:ea typeface="Calibri" panose="020F0502020204030204" pitchFamily="34" charset="0"/>
                <a:cs typeface="Times New Roman" panose="02020603050405020304" pitchFamily="18" charset="0"/>
              </a:rPr>
              <a:t> </a:t>
            </a:r>
            <a:r>
              <a:rPr lang="it-IT" sz="1650" dirty="0">
                <a:solidFill>
                  <a:srgbClr val="000000"/>
                </a:solidFill>
                <a:effectLst/>
                <a:ea typeface="Calibri" panose="020F0502020204030204" pitchFamily="34" charset="0"/>
                <a:cs typeface="Times New Roman" panose="02020603050405020304" pitchFamily="18" charset="0"/>
              </a:rPr>
              <a:t>data di tale superamento.                                             </a:t>
            </a: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650" dirty="0">
                <a:solidFill>
                  <a:srgbClr val="000000"/>
                </a:solidFill>
                <a:ea typeface="Calibri" panose="020F0502020204030204" pitchFamily="34" charset="0"/>
                <a:cs typeface="Times New Roman" panose="02020603050405020304" pitchFamily="18" charset="0"/>
              </a:rPr>
              <a:t>                                                                                                                                                                                 </a:t>
            </a:r>
            <a:r>
              <a:rPr lang="it-IT" sz="1650" dirty="0">
                <a:solidFill>
                  <a:srgbClr val="000000"/>
                </a:solidFill>
                <a:effectLst/>
                <a:ea typeface="Calibri" panose="020F0502020204030204" pitchFamily="34" charset="0"/>
                <a:cs typeface="Times New Roman" panose="02020603050405020304" pitchFamily="18" charset="0"/>
              </a:rPr>
              <a:t>    </a:t>
            </a:r>
            <a:r>
              <a:rPr lang="it-IT" sz="1800" b="1" i="1" dirty="0">
                <a:solidFill>
                  <a:srgbClr val="000000"/>
                </a:solidFill>
                <a:ea typeface="Calibri" panose="020F0502020204030204" pitchFamily="34" charset="0"/>
                <a:cs typeface="Times New Roman" panose="02020603050405020304" pitchFamily="18" charset="0"/>
              </a:rPr>
              <a:t>Segue</a:t>
            </a:r>
            <a:endParaRPr lang="it-IT" sz="1650" b="1" i="1" dirty="0">
              <a:effectLst/>
              <a:ea typeface="Calibri" panose="020F0502020204030204" pitchFamily="34" charset="0"/>
              <a:cs typeface="Times New Roman" panose="02020603050405020304"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Contratto a termine</a:t>
            </a:r>
            <a:endParaRPr lang="it-IT" sz="2800" b="1" dirty="0"/>
          </a:p>
        </p:txBody>
      </p:sp>
    </p:spTree>
    <p:extLst>
      <p:ext uri="{BB962C8B-B14F-4D97-AF65-F5344CB8AC3E}">
        <p14:creationId xmlns:p14="http://schemas.microsoft.com/office/powerpoint/2010/main" val="8600951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44613"/>
            <a:ext cx="10515600" cy="5524655"/>
          </a:xfrm>
          <a:noFill/>
          <a:ln>
            <a:noFill/>
          </a:ln>
        </p:spPr>
        <p:txBody>
          <a:bodyPr/>
          <a:lstStyle/>
          <a:p>
            <a:pPr marL="0" indent="0" algn="just">
              <a:buNone/>
            </a:pPr>
            <a:r>
              <a:rPr lang="it-IT" sz="2400" b="1" dirty="0">
                <a:effectLst/>
                <a:ea typeface="Times New Roman" panose="02020603050405020304" pitchFamily="18" charset="0"/>
              </a:rPr>
              <a:t>Art. </a:t>
            </a:r>
            <a:r>
              <a:rPr lang="it-IT" sz="2400" b="1" dirty="0">
                <a:ea typeface="Times New Roman" panose="02020603050405020304" pitchFamily="18" charset="0"/>
              </a:rPr>
              <a:t>10</a:t>
            </a:r>
            <a:r>
              <a:rPr lang="it-IT" sz="2400" b="1" dirty="0">
                <a:effectLst/>
                <a:ea typeface="Times New Roman" panose="02020603050405020304" pitchFamily="18" charset="0"/>
              </a:rPr>
              <a:t> D.L. 48/2023</a:t>
            </a:r>
          </a:p>
          <a:p>
            <a:pPr marL="0" indent="0" algn="just">
              <a:buNone/>
            </a:pPr>
            <a:r>
              <a:rPr lang="it-IT" sz="1800" b="1" dirty="0">
                <a:effectLst/>
                <a:ea typeface="Garamond" panose="02020404030301010803" pitchFamily="18" charset="0"/>
              </a:rPr>
              <a:t>1.</a:t>
            </a:r>
            <a:r>
              <a:rPr lang="it-IT" sz="1800" dirty="0">
                <a:effectLst/>
                <a:ea typeface="Garamond" panose="02020404030301010803" pitchFamily="18" charset="0"/>
              </a:rPr>
              <a:t> Ai datori di lavoro privati che assumono i beneficiari dell’Assegno di inclusione </a:t>
            </a:r>
            <a:r>
              <a:rPr lang="it-IT" sz="1800" b="1" dirty="0">
                <a:effectLst/>
                <a:ea typeface="Garamond" panose="02020404030301010803" pitchFamily="18" charset="0"/>
              </a:rPr>
              <a:t>con contratto di lavoro subordinato a tempo indeterminato, pieno o parziale, o anche mediante contratto di apprendistato,</a:t>
            </a:r>
            <a:r>
              <a:rPr lang="it-IT" sz="1800" dirty="0">
                <a:effectLst/>
                <a:ea typeface="Garamond" panose="02020404030301010803" pitchFamily="18" charset="0"/>
              </a:rPr>
              <a:t> </a:t>
            </a:r>
            <a:r>
              <a:rPr lang="it-IT" sz="1800" b="1" dirty="0">
                <a:effectLst/>
                <a:ea typeface="Garamond" panose="02020404030301010803" pitchFamily="18" charset="0"/>
              </a:rPr>
              <a:t>è riconosciuto, </a:t>
            </a:r>
            <a:r>
              <a:rPr lang="it-IT" sz="1800" b="1" dirty="0">
                <a:effectLst/>
                <a:highlight>
                  <a:srgbClr val="FFFF00"/>
                </a:highlight>
                <a:ea typeface="Garamond" panose="02020404030301010803" pitchFamily="18" charset="0"/>
              </a:rPr>
              <a:t>per ciascun lavoratore</a:t>
            </a:r>
            <a:r>
              <a:rPr lang="it-IT" sz="1800" b="1" dirty="0">
                <a:effectLst/>
                <a:ea typeface="Garamond" panose="02020404030301010803" pitchFamily="18" charset="0"/>
              </a:rPr>
              <a:t> per un periodo massimo di dodici mesi, l’esonero dal versamento del 100 per cento dei complessivi contributi previdenziali a carico dei datori di lavoro, con esclusione dei premi e dei contributi dovuti all’Istituto nazionale per l’assicurazione contro gli infortuni sul lavoro, nel limite massimo di importo pari a 8.000 euro su base annua, riparametrato e applicato su base mensile</a:t>
            </a:r>
            <a:r>
              <a:rPr lang="it-IT" sz="1800" dirty="0">
                <a:effectLst/>
                <a:ea typeface="Garamond" panose="02020404030301010803" pitchFamily="18" charset="0"/>
              </a:rPr>
              <a:t>. Resta ferma l’aliquota di computo delle prestazioni pensionistiche. Nel caso di licenziamento del beneficiario dell’Assegno di inclusione effettuato nei ventiquattro mesi successivi all’assunzione, il datore di lavoro </a:t>
            </a:r>
            <a:r>
              <a:rPr lang="it-IT" sz="1800" b="1" dirty="0">
                <a:effectLst/>
                <a:ea typeface="Garamond" panose="02020404030301010803" pitchFamily="18" charset="0"/>
              </a:rPr>
              <a:t>è tenuto alla restituzione</a:t>
            </a:r>
            <a:r>
              <a:rPr lang="it-IT" sz="1800" dirty="0">
                <a:effectLst/>
                <a:ea typeface="Garamond" panose="02020404030301010803" pitchFamily="18" charset="0"/>
              </a:rPr>
              <a:t> </a:t>
            </a:r>
            <a:r>
              <a:rPr lang="it-IT" sz="1800" b="1" dirty="0">
                <a:effectLst/>
                <a:ea typeface="Garamond" panose="02020404030301010803" pitchFamily="18" charset="0"/>
              </a:rPr>
              <a:t>dell’incentivo fruito maggiorato delle sanzioni</a:t>
            </a:r>
            <a:r>
              <a:rPr lang="it-IT" sz="1800" dirty="0">
                <a:effectLst/>
                <a:ea typeface="Garamond" panose="02020404030301010803" pitchFamily="18" charset="0"/>
              </a:rPr>
              <a:t> </a:t>
            </a:r>
            <a:r>
              <a:rPr lang="it-IT" sz="1800" b="1" dirty="0">
                <a:effectLst/>
                <a:ea typeface="Garamond" panose="02020404030301010803" pitchFamily="18" charset="0"/>
              </a:rPr>
              <a:t>civili</a:t>
            </a:r>
            <a:r>
              <a:rPr lang="it-IT" sz="1800" dirty="0">
                <a:effectLst/>
                <a:ea typeface="Garamond" panose="02020404030301010803" pitchFamily="18" charset="0"/>
              </a:rPr>
              <a:t>, di cui all’articolo 116, comma 8, lettera a), della legge 23 dicembre 2000, n.388, salvo che il licenziamento avvenga per giusta causa o per giustificato motivo. L’esonero è riconosciuto </a:t>
            </a:r>
            <a:r>
              <a:rPr lang="it-IT" sz="1800" b="1" dirty="0">
                <a:effectLst/>
                <a:ea typeface="Garamond" panose="02020404030301010803" pitchFamily="18" charset="0"/>
              </a:rPr>
              <a:t>anche per le trasformazioni</a:t>
            </a:r>
            <a:r>
              <a:rPr lang="it-IT" sz="1800" dirty="0">
                <a:effectLst/>
                <a:ea typeface="Garamond" panose="02020404030301010803" pitchFamily="18" charset="0"/>
              </a:rPr>
              <a:t> dei contratti a tempo determinato in contratti a tempo indeterminato nel limite massimo di ventiquattro mesi, inclusi i periodi di esonero fruiti ai sensi del comma 2.</a:t>
            </a:r>
            <a:endParaRPr lang="it-IT" sz="2800" dirty="0">
              <a:effectLst/>
              <a:ea typeface="Calibri" panose="020F0502020204030204" pitchFamily="34" charset="0"/>
            </a:endParaRPr>
          </a:p>
          <a:p>
            <a:pPr marL="0" indent="0" algn="just">
              <a:buNone/>
            </a:pPr>
            <a:r>
              <a:rPr lang="it-IT" sz="1800" b="1" dirty="0">
                <a:effectLst/>
                <a:ea typeface="Garamond" panose="02020404030301010803" pitchFamily="18" charset="0"/>
              </a:rPr>
              <a:t>2.</a:t>
            </a:r>
            <a:r>
              <a:rPr lang="it-IT" sz="1800" dirty="0">
                <a:effectLst/>
                <a:ea typeface="Garamond" panose="02020404030301010803" pitchFamily="18" charset="0"/>
              </a:rPr>
              <a:t> Ai datori di lavoro privati che assumono i beneficiari dell’Assegno di inclusione </a:t>
            </a:r>
            <a:r>
              <a:rPr lang="it-IT" sz="1800" b="1" dirty="0">
                <a:effectLst/>
                <a:ea typeface="Garamond" panose="02020404030301010803" pitchFamily="18" charset="0"/>
              </a:rPr>
              <a:t>con contratto di lavoro subordinato a tempo determinato o stagionale, pieno o parziale, è riconosciuto </a:t>
            </a:r>
            <a:r>
              <a:rPr lang="it-IT" sz="1800" b="1" dirty="0">
                <a:effectLst/>
                <a:highlight>
                  <a:srgbClr val="FFFF00"/>
                </a:highlight>
                <a:ea typeface="Garamond" panose="02020404030301010803" pitchFamily="18" charset="0"/>
              </a:rPr>
              <a:t>per ciascun lavoratore</a:t>
            </a:r>
            <a:r>
              <a:rPr lang="it-IT" sz="1800" b="1" dirty="0">
                <a:effectLst/>
                <a:ea typeface="Garamond" panose="02020404030301010803" pitchFamily="18" charset="0"/>
              </a:rPr>
              <a:t>, per un periodo massimo di dodici mesi e comunque non oltre la durata del rapporto di lavoro, l’esonero dal versamento del 50 per cento dei complessivi contributi previdenziali a carico dei datori di lavoro, con esclusione dei premi e contributi dovuti all’Istituto nazionale per l’assicurazione contro gli infortuni sul lavoro, nel limite massimo di importo pari a 4.000 euro su base annua, riparametrato e applicato su base mensile</a:t>
            </a:r>
            <a:r>
              <a:rPr lang="it-IT" sz="1800" dirty="0">
                <a:effectLst/>
                <a:ea typeface="Garamond" panose="02020404030301010803" pitchFamily="18" charset="0"/>
              </a:rPr>
              <a:t>.</a:t>
            </a:r>
          </a:p>
          <a:p>
            <a:pPr marL="0" indent="0" algn="just">
              <a:buNone/>
            </a:pPr>
            <a:r>
              <a:rPr lang="it-IT" sz="1800" dirty="0">
                <a:ea typeface="Calibri" panose="020F0502020204030204" pitchFamily="34" charset="0"/>
              </a:rPr>
              <a:t>                                                                                                                                                                           </a:t>
            </a:r>
            <a:r>
              <a:rPr lang="it-IT" sz="1800" b="1" i="1" dirty="0">
                <a:ea typeface="Calibri" panose="020F0502020204030204" pitchFamily="34" charset="0"/>
              </a:rPr>
              <a:t>Segue</a:t>
            </a:r>
            <a:endParaRPr lang="it-IT" sz="2800" b="1" i="1" dirty="0">
              <a:effectLst/>
              <a:ea typeface="Calibri" panose="020F0502020204030204" pitchFamily="34"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Incentivi all’assunzione – Assegno di Inclusione</a:t>
            </a:r>
            <a:endParaRPr lang="it-IT" sz="2800" b="1" dirty="0"/>
          </a:p>
        </p:txBody>
      </p:sp>
    </p:spTree>
    <p:extLst>
      <p:ext uri="{BB962C8B-B14F-4D97-AF65-F5344CB8AC3E}">
        <p14:creationId xmlns:p14="http://schemas.microsoft.com/office/powerpoint/2010/main" val="20034732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66672"/>
            <a:ext cx="10515600" cy="5524655"/>
          </a:xfrm>
          <a:noFill/>
          <a:ln>
            <a:noFill/>
          </a:ln>
        </p:spPr>
        <p:txBody>
          <a:bodyPr/>
          <a:lstStyle/>
          <a:p>
            <a:pPr marL="0" indent="0" algn="just">
              <a:buNone/>
            </a:pPr>
            <a:r>
              <a:rPr lang="it-IT" sz="2400" b="1" dirty="0">
                <a:effectLst/>
                <a:ea typeface="Times New Roman" panose="02020603050405020304" pitchFamily="18" charset="0"/>
              </a:rPr>
              <a:t>Art. </a:t>
            </a:r>
            <a:r>
              <a:rPr lang="it-IT" sz="2400" b="1" dirty="0">
                <a:ea typeface="Times New Roman" panose="02020603050405020304" pitchFamily="18" charset="0"/>
              </a:rPr>
              <a:t>10</a:t>
            </a:r>
            <a:r>
              <a:rPr lang="it-IT" sz="2400" b="1" dirty="0">
                <a:effectLst/>
                <a:ea typeface="Times New Roman" panose="02020603050405020304" pitchFamily="18" charset="0"/>
              </a:rPr>
              <a:t> D.L. 48/2023</a:t>
            </a:r>
          </a:p>
          <a:p>
            <a:pPr marL="0" indent="0" algn="just">
              <a:buNone/>
            </a:pPr>
            <a:r>
              <a:rPr lang="it-IT" sz="1800" b="1" dirty="0">
                <a:effectLst/>
                <a:ea typeface="Garamond" panose="02020404030301010803" pitchFamily="18" charset="0"/>
              </a:rPr>
              <a:t>6.</a:t>
            </a:r>
            <a:r>
              <a:rPr lang="it-IT" sz="1800" dirty="0">
                <a:effectLst/>
                <a:ea typeface="Garamond" panose="02020404030301010803" pitchFamily="18" charset="0"/>
              </a:rPr>
              <a:t> Ai beneficiari dell’Assegno di inclusione che avviano un’attività lavorativa autonoma o di impresa individuale o una società cooperativa entro i primi dodici mesi di fruizione del beneficio è riconosciuto in un’unica soluzione un beneficio addizionale pari a sei mensilità dell’Assegno di inclusione, nei limiti di 500 euro mensili. Le modalità di richiesta e di erogazione del beneficio addizionale sono stabilite con decreto del Ministro del lavoro e delle politiche sociali di concerto con il Ministro dell’economia e delle finanze e il Ministro delle imprese e del </a:t>
            </a:r>
            <a:r>
              <a:rPr lang="it-IT" sz="1800" i="1" dirty="0">
                <a:effectLst/>
                <a:ea typeface="Garamond" panose="02020404030301010803" pitchFamily="18" charset="0"/>
              </a:rPr>
              <a:t>made in </a:t>
            </a:r>
            <a:r>
              <a:rPr lang="it-IT" sz="1800" i="1" dirty="0" err="1">
                <a:effectLst/>
                <a:ea typeface="Garamond" panose="02020404030301010803" pitchFamily="18" charset="0"/>
              </a:rPr>
              <a:t>Italy</a:t>
            </a:r>
            <a:r>
              <a:rPr lang="it-IT" sz="1800" dirty="0">
                <a:effectLst/>
                <a:ea typeface="Garamond" panose="02020404030301010803" pitchFamily="18" charset="0"/>
              </a:rPr>
              <a:t>.</a:t>
            </a:r>
            <a:endParaRPr lang="it-IT" sz="2800" dirty="0">
              <a:effectLst/>
              <a:ea typeface="Calibri" panose="020F0502020204030204" pitchFamily="34" charset="0"/>
            </a:endParaRPr>
          </a:p>
          <a:p>
            <a:pPr marL="0" indent="0" algn="just">
              <a:buNone/>
            </a:pPr>
            <a:r>
              <a:rPr lang="it-IT" sz="1800" b="1" dirty="0">
                <a:effectLst/>
                <a:ea typeface="Garamond" panose="02020404030301010803" pitchFamily="18" charset="0"/>
              </a:rPr>
              <a:t>7.</a:t>
            </a:r>
            <a:r>
              <a:rPr lang="it-IT" sz="1800" dirty="0">
                <a:effectLst/>
                <a:ea typeface="Garamond" panose="02020404030301010803" pitchFamily="18" charset="0"/>
              </a:rPr>
              <a:t> Il diritto alla fruizione degli incentivi di cui al presente articolo è </a:t>
            </a:r>
            <a:r>
              <a:rPr lang="it-IT" sz="1800" b="1" dirty="0">
                <a:effectLst/>
                <a:ea typeface="Garamond" panose="02020404030301010803" pitchFamily="18" charset="0"/>
              </a:rPr>
              <a:t>subordinato al rispetto delle condizioni stabilite dall’articolo 1, comma 1175, della legge 27 dicembre 2006, n.296 </a:t>
            </a:r>
            <a:r>
              <a:rPr lang="it-IT" sz="1800" dirty="0">
                <a:solidFill>
                  <a:srgbClr val="FF0000"/>
                </a:solidFill>
                <a:effectLst/>
                <a:ea typeface="Garamond" panose="02020404030301010803" pitchFamily="18" charset="0"/>
              </a:rPr>
              <a:t>[</a:t>
            </a:r>
            <a:r>
              <a:rPr lang="it-IT" sz="1800" dirty="0" err="1">
                <a:solidFill>
                  <a:srgbClr val="FF0000"/>
                </a:solidFill>
                <a:effectLst/>
                <a:ea typeface="Garamond" panose="02020404030301010803" pitchFamily="18" charset="0"/>
              </a:rPr>
              <a:t>ndr</a:t>
            </a:r>
            <a:r>
              <a:rPr lang="it-IT" sz="1800" dirty="0">
                <a:solidFill>
                  <a:srgbClr val="FF0000"/>
                </a:solidFill>
                <a:effectLst/>
                <a:ea typeface="Garamond" panose="02020404030301010803" pitchFamily="18" charset="0"/>
              </a:rPr>
              <a:t>. DURC regolare]</a:t>
            </a:r>
            <a:r>
              <a:rPr lang="it-IT" sz="1800" dirty="0">
                <a:effectLst/>
                <a:ea typeface="Garamond" panose="02020404030301010803" pitchFamily="18" charset="0"/>
              </a:rPr>
              <a:t>.</a:t>
            </a:r>
            <a:r>
              <a:rPr lang="it-IT" sz="1800" dirty="0">
                <a:solidFill>
                  <a:srgbClr val="FF0000"/>
                </a:solidFill>
                <a:effectLst/>
                <a:ea typeface="Garamond" panose="02020404030301010803" pitchFamily="18" charset="0"/>
              </a:rPr>
              <a:t> </a:t>
            </a:r>
            <a:r>
              <a:rPr lang="it-IT" sz="1800" dirty="0">
                <a:effectLst/>
                <a:ea typeface="Garamond" panose="02020404030301010803" pitchFamily="18" charset="0"/>
              </a:rPr>
              <a:t>Le medesime agevolazioni </a:t>
            </a:r>
            <a:r>
              <a:rPr lang="it-IT" sz="1800" b="1" dirty="0">
                <a:effectLst/>
                <a:ea typeface="Garamond" panose="02020404030301010803" pitchFamily="18" charset="0"/>
              </a:rPr>
              <a:t>non spettano</a:t>
            </a:r>
            <a:r>
              <a:rPr lang="it-IT" sz="1800" dirty="0">
                <a:effectLst/>
                <a:ea typeface="Garamond" panose="02020404030301010803" pitchFamily="18" charset="0"/>
              </a:rPr>
              <a:t> ai datori di lavoro che non siano in regola con gli obblighi di assunzione previsti dall’articolo 3 della legge 12 marzo 1999, n.68, fatta salva l’ipotesi di assunzione di beneficiario dell’Assegno di inclusione iscritto alle liste di cui alla medesima legge.</a:t>
            </a:r>
            <a:endParaRPr lang="it-IT" sz="2800" dirty="0">
              <a:effectLst/>
              <a:ea typeface="Calibri" panose="020F0502020204030204" pitchFamily="34" charset="0"/>
            </a:endParaRPr>
          </a:p>
          <a:p>
            <a:pPr marL="0" indent="0" algn="just">
              <a:buNone/>
            </a:pPr>
            <a:r>
              <a:rPr lang="it-IT" sz="1800" b="1" dirty="0">
                <a:effectLst/>
                <a:ea typeface="Garamond" panose="02020404030301010803" pitchFamily="18" charset="0"/>
              </a:rPr>
              <a:t>8.</a:t>
            </a:r>
            <a:r>
              <a:rPr lang="it-IT" sz="1800" dirty="0">
                <a:effectLst/>
                <a:ea typeface="Garamond" panose="02020404030301010803" pitchFamily="18" charset="0"/>
              </a:rPr>
              <a:t> Le agevolazioni di cui al presente articolo sono concesse ai sensi e nei limiti del regolamento (UE) n.1407/2013 della Commissione, del 18 dicembre 2013, relativo all’applicazione degli articoli 107 e 108 del Trattato sul funzionamento dell’Unione europea agli aiuti «</a:t>
            </a:r>
            <a:r>
              <a:rPr lang="it-IT" sz="1800" i="1" dirty="0">
                <a:effectLst/>
                <a:ea typeface="Garamond" panose="02020404030301010803" pitchFamily="18" charset="0"/>
              </a:rPr>
              <a:t>de </a:t>
            </a:r>
            <a:r>
              <a:rPr lang="it-IT" sz="1800" i="1" dirty="0" err="1">
                <a:effectLst/>
                <a:ea typeface="Garamond" panose="02020404030301010803" pitchFamily="18" charset="0"/>
              </a:rPr>
              <a:t>minimis</a:t>
            </a:r>
            <a:r>
              <a:rPr lang="it-IT" sz="1800" dirty="0">
                <a:effectLst/>
                <a:ea typeface="Garamond" panose="02020404030301010803" pitchFamily="18" charset="0"/>
              </a:rPr>
              <a:t>», del regolamento (UE) n.1408/2013 della Commissione, del 18 dicembre2013, relativo all’applicazione degli articoli 107 e 108 del Trattato sul funzionamento dell’Unione europea agli aiuti «</a:t>
            </a:r>
            <a:r>
              <a:rPr lang="it-IT" sz="1800" i="1" dirty="0">
                <a:effectLst/>
                <a:ea typeface="Garamond" panose="02020404030301010803" pitchFamily="18" charset="0"/>
              </a:rPr>
              <a:t>de </a:t>
            </a:r>
            <a:r>
              <a:rPr lang="it-IT" sz="1800" i="1" dirty="0" err="1">
                <a:effectLst/>
                <a:ea typeface="Garamond" panose="02020404030301010803" pitchFamily="18" charset="0"/>
              </a:rPr>
              <a:t>minimis</a:t>
            </a:r>
            <a:r>
              <a:rPr lang="it-IT" sz="1800" dirty="0">
                <a:effectLst/>
                <a:ea typeface="Garamond" panose="02020404030301010803" pitchFamily="18" charset="0"/>
              </a:rPr>
              <a:t>» nel settore agricolo e del regolamento (UE) n.717/2014 della Commissione, del 27giugno 2014, relativo all’applicazione degli articoli 107 e 108 del Trattato sul funzionamento dell’Unione europea agli aiuti «</a:t>
            </a:r>
            <a:r>
              <a:rPr lang="it-IT" sz="1800" i="1" dirty="0">
                <a:effectLst/>
                <a:ea typeface="Garamond" panose="02020404030301010803" pitchFamily="18" charset="0"/>
              </a:rPr>
              <a:t>de </a:t>
            </a:r>
            <a:r>
              <a:rPr lang="it-IT" sz="1800" i="1" dirty="0" err="1">
                <a:effectLst/>
                <a:ea typeface="Garamond" panose="02020404030301010803" pitchFamily="18" charset="0"/>
              </a:rPr>
              <a:t>minimis</a:t>
            </a:r>
            <a:r>
              <a:rPr lang="it-IT" sz="1800" dirty="0">
                <a:effectLst/>
                <a:ea typeface="Garamond" panose="02020404030301010803" pitchFamily="18" charset="0"/>
              </a:rPr>
              <a:t>» nel settore della pesca e dell’acquacoltura.</a:t>
            </a:r>
            <a:endParaRPr lang="it-IT" sz="2800" dirty="0">
              <a:effectLst/>
              <a:ea typeface="Calibri" panose="020F0502020204030204" pitchFamily="34" charset="0"/>
            </a:endParaRPr>
          </a:p>
          <a:p>
            <a:pPr marL="0" indent="0" algn="just">
              <a:buNone/>
            </a:pPr>
            <a:r>
              <a:rPr lang="it-IT" sz="1800" b="1" dirty="0">
                <a:effectLst/>
                <a:ea typeface="Garamond" panose="02020404030301010803" pitchFamily="18" charset="0"/>
              </a:rPr>
              <a:t>9.</a:t>
            </a:r>
            <a:r>
              <a:rPr lang="it-IT" sz="1800" dirty="0">
                <a:effectLst/>
                <a:ea typeface="Garamond" panose="02020404030301010803" pitchFamily="18" charset="0"/>
              </a:rPr>
              <a:t> Le agevolazioni di cui al presente articolo </a:t>
            </a:r>
            <a:r>
              <a:rPr lang="it-IT" sz="1800" b="1" dirty="0">
                <a:effectLst/>
                <a:ea typeface="Garamond" panose="02020404030301010803" pitchFamily="18" charset="0"/>
              </a:rPr>
              <a:t>sono compatibili e aggiuntive </a:t>
            </a:r>
            <a:r>
              <a:rPr lang="it-IT" sz="1800" dirty="0">
                <a:effectLst/>
                <a:ea typeface="Garamond" panose="02020404030301010803" pitchFamily="18" charset="0"/>
              </a:rPr>
              <a:t>rispetto a quelle stabilite dall’articolo 1, commi 297 e 298, della legge 29 dicembre 2022 n.197 e dall’articolo 13 della legge 12 marzo 1999, n.68 </a:t>
            </a:r>
            <a:r>
              <a:rPr lang="it-IT" sz="1800" dirty="0">
                <a:solidFill>
                  <a:srgbClr val="FF0000"/>
                </a:solidFill>
                <a:effectLst/>
                <a:ea typeface="Garamond" panose="02020404030301010803" pitchFamily="18" charset="0"/>
              </a:rPr>
              <a:t>[</a:t>
            </a:r>
            <a:r>
              <a:rPr lang="it-IT" sz="1800" dirty="0" err="1">
                <a:solidFill>
                  <a:srgbClr val="FF0000"/>
                </a:solidFill>
                <a:effectLst/>
                <a:ea typeface="Garamond" panose="02020404030301010803" pitchFamily="18" charset="0"/>
              </a:rPr>
              <a:t>ndr</a:t>
            </a:r>
            <a:r>
              <a:rPr lang="it-IT" sz="1800" dirty="0">
                <a:solidFill>
                  <a:srgbClr val="FF0000"/>
                </a:solidFill>
                <a:effectLst/>
                <a:ea typeface="Garamond" panose="02020404030301010803" pitchFamily="18" charset="0"/>
              </a:rPr>
              <a:t>. under 36, donne svantaggiate, disabili]</a:t>
            </a:r>
            <a:r>
              <a:rPr lang="it-IT" sz="1800" dirty="0">
                <a:effectLst/>
                <a:ea typeface="Garamond" panose="02020404030301010803" pitchFamily="18" charset="0"/>
              </a:rPr>
              <a:t>.</a:t>
            </a:r>
            <a:endParaRPr lang="it-IT" sz="2800" b="1" i="1" dirty="0">
              <a:effectLst/>
              <a:ea typeface="Calibri" panose="020F0502020204030204" pitchFamily="34"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Incentivi all’assunzione – Assegno di Inclusione</a:t>
            </a:r>
            <a:endParaRPr lang="it-IT" sz="2800" b="1" dirty="0"/>
          </a:p>
        </p:txBody>
      </p:sp>
    </p:spTree>
    <p:extLst>
      <p:ext uri="{BB962C8B-B14F-4D97-AF65-F5344CB8AC3E}">
        <p14:creationId xmlns:p14="http://schemas.microsoft.com/office/powerpoint/2010/main" val="37328355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44613"/>
            <a:ext cx="10515600" cy="5524655"/>
          </a:xfrm>
          <a:noFill/>
          <a:ln>
            <a:noFill/>
          </a:ln>
        </p:spPr>
        <p:txBody>
          <a:bodyPr/>
          <a:lstStyle/>
          <a:p>
            <a:pPr marL="0" indent="0" algn="just">
              <a:buNone/>
            </a:pPr>
            <a:r>
              <a:rPr lang="it-IT" sz="2400" b="1" dirty="0">
                <a:effectLst/>
                <a:ea typeface="Times New Roman" panose="02020603050405020304" pitchFamily="18" charset="0"/>
              </a:rPr>
              <a:t>Art. 27 D.L. 48/2023</a:t>
            </a:r>
          </a:p>
          <a:p>
            <a:pPr marL="0" indent="0" algn="just">
              <a:lnSpc>
                <a:spcPct val="100000"/>
              </a:lnSpc>
              <a:spcBef>
                <a:spcPts val="0"/>
              </a:spcBef>
              <a:buNone/>
            </a:pPr>
            <a:r>
              <a:rPr lang="it-IT" sz="1800" b="1" dirty="0">
                <a:effectLst/>
                <a:ea typeface="Garamond" panose="02020404030301010803" pitchFamily="18" charset="0"/>
                <a:cs typeface="Times New Roman" panose="02020603050405020304" pitchFamily="18" charset="0"/>
              </a:rPr>
              <a:t>1.</a:t>
            </a:r>
            <a:r>
              <a:rPr lang="it-IT" sz="1800" dirty="0">
                <a:effectLst/>
                <a:ea typeface="Garamond" panose="02020404030301010803" pitchFamily="18" charset="0"/>
                <a:cs typeface="Times New Roman" panose="02020603050405020304" pitchFamily="18" charset="0"/>
              </a:rPr>
              <a:t> Al fine di sostenere l’occupazione giovanile e nel rispetto dell’articolo 32 del regolamento (UE) n.651/2014 della Commissione del 17 giugno 2014, ai datori di lavoro privati </a:t>
            </a:r>
            <a:r>
              <a:rPr lang="it-IT" sz="1800" b="1" dirty="0">
                <a:effectLst/>
                <a:ea typeface="Garamond" panose="02020404030301010803" pitchFamily="18" charset="0"/>
                <a:cs typeface="Times New Roman" panose="02020603050405020304" pitchFamily="18" charset="0"/>
              </a:rPr>
              <a:t>è riconosciuto, a domanda, un incentivo, per un periodo di 12 mesi, nella misura del 60 per cento della retribuzione mensile lorda imponibile ai fini previdenziali, per le nuove assunzioni, effettuate a decorrere dal 1° giugno e fino al 31 dicembre 2023, di giovani per i quali ricorrano congiuntamente le seguenti condizioni</a:t>
            </a:r>
            <a:r>
              <a:rPr lang="it-IT" sz="1800" dirty="0">
                <a:effectLst/>
                <a:ea typeface="Garamond" panose="02020404030301010803" pitchFamily="18" charset="0"/>
                <a:cs typeface="Times New Roman" panose="02020603050405020304" pitchFamily="18" charset="0"/>
              </a:rPr>
              <a:t>:</a:t>
            </a:r>
            <a:endParaRPr lang="it-IT" sz="18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1800" b="1" i="1" dirty="0">
                <a:effectLst/>
                <a:ea typeface="Calibri" panose="020F0502020204030204" pitchFamily="34" charset="0"/>
                <a:cs typeface="Times New Roman" panose="02020603050405020304" pitchFamily="18" charset="0"/>
              </a:rPr>
              <a:t>a) </a:t>
            </a:r>
            <a:r>
              <a:rPr lang="it-IT" sz="1800" b="1" dirty="0">
                <a:effectLst/>
                <a:ea typeface="Calibri" panose="020F0502020204030204" pitchFamily="34" charset="0"/>
                <a:cs typeface="Times New Roman" panose="02020603050405020304" pitchFamily="18" charset="0"/>
              </a:rPr>
              <a:t>che alla data dell’assunzione non abbiano compiuto il trentesimo anno di età;</a:t>
            </a:r>
            <a:endParaRPr lang="it-IT" sz="18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1800" b="1" i="1" dirty="0">
                <a:effectLst/>
                <a:ea typeface="Calibri" panose="020F0502020204030204" pitchFamily="34" charset="0"/>
                <a:cs typeface="Times New Roman" panose="02020603050405020304" pitchFamily="18" charset="0"/>
              </a:rPr>
              <a:t>b) </a:t>
            </a:r>
            <a:r>
              <a:rPr lang="it-IT" sz="1800" b="1" dirty="0">
                <a:effectLst/>
                <a:ea typeface="Calibri" panose="020F0502020204030204" pitchFamily="34" charset="0"/>
                <a:cs typeface="Times New Roman" panose="02020603050405020304" pitchFamily="18" charset="0"/>
              </a:rPr>
              <a:t>che non lavorino e non siano inseriti in corsi di studi o di formazione («</a:t>
            </a:r>
            <a:r>
              <a:rPr lang="it-IT" sz="1800" b="1" i="1" dirty="0">
                <a:effectLst/>
                <a:ea typeface="Calibri" panose="020F0502020204030204" pitchFamily="34" charset="0"/>
                <a:cs typeface="Times New Roman" panose="02020603050405020304" pitchFamily="18" charset="0"/>
              </a:rPr>
              <a:t>NEET</a:t>
            </a:r>
            <a:r>
              <a:rPr lang="it-IT" sz="1800" b="1" dirty="0">
                <a:effectLst/>
                <a:ea typeface="Calibri" panose="020F0502020204030204" pitchFamily="34" charset="0"/>
                <a:cs typeface="Times New Roman" panose="02020603050405020304" pitchFamily="18" charset="0"/>
              </a:rPr>
              <a:t>»);</a:t>
            </a:r>
            <a:endParaRPr lang="it-IT" sz="18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1800" b="1" i="1" dirty="0">
                <a:effectLst/>
                <a:ea typeface="Calibri" panose="020F0502020204030204" pitchFamily="34" charset="0"/>
                <a:cs typeface="Times New Roman" panose="02020603050405020304" pitchFamily="18" charset="0"/>
              </a:rPr>
              <a:t>c) </a:t>
            </a:r>
            <a:r>
              <a:rPr lang="it-IT" sz="1800" b="1" dirty="0">
                <a:effectLst/>
                <a:ea typeface="Calibri" panose="020F0502020204030204" pitchFamily="34" charset="0"/>
                <a:cs typeface="Times New Roman" panose="02020603050405020304" pitchFamily="18" charset="0"/>
              </a:rPr>
              <a:t>che siano registrati al Programma Operativo Nazionale Iniziativa Occupazione Giovani.</a:t>
            </a:r>
            <a:endParaRPr lang="it-IT" sz="18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1800" b="1" dirty="0">
                <a:effectLst/>
                <a:ea typeface="Calibri" panose="020F0502020204030204" pitchFamily="34" charset="0"/>
                <a:cs typeface="Times New Roman" panose="02020603050405020304" pitchFamily="18" charset="0"/>
              </a:rPr>
              <a:t>2.</a:t>
            </a:r>
            <a:r>
              <a:rPr lang="it-IT" sz="1800" dirty="0">
                <a:effectLst/>
                <a:ea typeface="Calibri" panose="020F0502020204030204" pitchFamily="34" charset="0"/>
                <a:cs typeface="Times New Roman" panose="02020603050405020304" pitchFamily="18" charset="0"/>
              </a:rPr>
              <a:t> L’incentivo di cui al comma 1 è </a:t>
            </a:r>
            <a:r>
              <a:rPr lang="it-IT" sz="1800" b="1" dirty="0">
                <a:effectLst/>
                <a:ea typeface="Calibri" panose="020F0502020204030204" pitchFamily="34" charset="0"/>
                <a:cs typeface="Times New Roman" panose="02020603050405020304" pitchFamily="18" charset="0"/>
              </a:rPr>
              <a:t>cumulabile con l’incentivo di cui all’articolo 1, comma 297, della legge 29 dicembre 2022, n.197</a:t>
            </a:r>
            <a:r>
              <a:rPr lang="it-IT" sz="1800" dirty="0">
                <a:effectLst/>
                <a:ea typeface="Calibri" panose="020F0502020204030204" pitchFamily="34" charset="0"/>
                <a:cs typeface="Times New Roman" panose="02020603050405020304" pitchFamily="18" charset="0"/>
              </a:rPr>
              <a:t>, in deroga a quanto previsto dall’articolo 1, comma 114, secondo periodo, della legge 27 dicembre 2017, n.205, </a:t>
            </a:r>
            <a:r>
              <a:rPr lang="it-IT" sz="1800" b="1" dirty="0">
                <a:effectLst/>
                <a:ea typeface="Calibri" panose="020F0502020204030204" pitchFamily="34" charset="0"/>
                <a:cs typeface="Times New Roman" panose="02020603050405020304" pitchFamily="18" charset="0"/>
              </a:rPr>
              <a:t>e con altri esoneri o riduzioni delle aliquote di finanziamento previsti dalla normativa vigente</a:t>
            </a:r>
            <a:r>
              <a:rPr lang="it-IT" sz="1800" dirty="0">
                <a:effectLst/>
                <a:ea typeface="Calibri" panose="020F0502020204030204" pitchFamily="34" charset="0"/>
                <a:cs typeface="Times New Roman" panose="02020603050405020304" pitchFamily="18" charset="0"/>
              </a:rPr>
              <a:t>, limitatamente al periodo di applicazione degli stessi, e comunque nel rispetto dei limiti massimi previsti dalla normativa europea in materia di aiuti di Stato. </a:t>
            </a:r>
            <a:r>
              <a:rPr lang="it-IT" sz="1800" b="1" dirty="0">
                <a:effectLst/>
                <a:ea typeface="Calibri" panose="020F0502020204030204" pitchFamily="34" charset="0"/>
                <a:cs typeface="Times New Roman" panose="02020603050405020304" pitchFamily="18" charset="0"/>
              </a:rPr>
              <a:t>In caso di cumulo con altra misura, l’incentivo </a:t>
            </a:r>
            <a:r>
              <a:rPr lang="it-IT" sz="1800" dirty="0">
                <a:effectLst/>
                <a:ea typeface="Calibri" panose="020F0502020204030204" pitchFamily="34" charset="0"/>
                <a:cs typeface="Times New Roman" panose="02020603050405020304" pitchFamily="18" charset="0"/>
              </a:rPr>
              <a:t>di cui al comma 1</a:t>
            </a:r>
            <a:r>
              <a:rPr lang="it-IT" sz="1800" b="1" dirty="0">
                <a:effectLst/>
                <a:ea typeface="Calibri" panose="020F0502020204030204" pitchFamily="34" charset="0"/>
                <a:cs typeface="Times New Roman" panose="02020603050405020304" pitchFamily="18" charset="0"/>
              </a:rPr>
              <a:t> è riconosciuto nella misura del 20 per cento</a:t>
            </a:r>
            <a:r>
              <a:rPr lang="it-IT" sz="1800" dirty="0">
                <a:effectLst/>
                <a:ea typeface="Calibri" panose="020F0502020204030204" pitchFamily="34" charset="0"/>
                <a:cs typeface="Times New Roman" panose="02020603050405020304" pitchFamily="18" charset="0"/>
              </a:rPr>
              <a:t> della retribuzione mensile lorda imponibile ai fini previdenziali, per ogni lavoratore «</a:t>
            </a:r>
            <a:r>
              <a:rPr lang="it-IT" sz="1800" i="1" dirty="0">
                <a:effectLst/>
                <a:ea typeface="Calibri" panose="020F0502020204030204" pitchFamily="34" charset="0"/>
                <a:cs typeface="Times New Roman" panose="02020603050405020304" pitchFamily="18" charset="0"/>
              </a:rPr>
              <a:t>NEET</a:t>
            </a:r>
            <a:r>
              <a:rPr lang="it-IT" sz="1800" dirty="0">
                <a:effectLst/>
                <a:ea typeface="Calibri" panose="020F0502020204030204" pitchFamily="34" charset="0"/>
                <a:cs typeface="Times New Roman" panose="02020603050405020304" pitchFamily="18" charset="0"/>
              </a:rPr>
              <a:t>» assunto.</a:t>
            </a:r>
          </a:p>
          <a:p>
            <a:pPr marL="0" indent="0" algn="just">
              <a:lnSpc>
                <a:spcPct val="100000"/>
              </a:lnSpc>
              <a:spcBef>
                <a:spcPts val="0"/>
              </a:spcBef>
              <a:buNone/>
            </a:pPr>
            <a:r>
              <a:rPr lang="it-IT" sz="1800" b="1" dirty="0">
                <a:effectLst/>
                <a:ea typeface="Calibri" panose="020F0502020204030204" pitchFamily="34" charset="0"/>
                <a:cs typeface="Times New Roman" panose="02020603050405020304" pitchFamily="18" charset="0"/>
              </a:rPr>
              <a:t>3. </a:t>
            </a:r>
            <a:r>
              <a:rPr lang="it-IT" sz="1800" dirty="0">
                <a:effectLst/>
                <a:ea typeface="Calibri" panose="020F0502020204030204" pitchFamily="34" charset="0"/>
                <a:cs typeface="Times New Roman" panose="02020603050405020304" pitchFamily="18" charset="0"/>
              </a:rPr>
              <a:t>L’incentivo è riconosciuto nei limiti delle risorse, anche in relazione alla ripartizione regionale, di cui al comma 5-bis per le assunzioni con contratto a tempo indeterminato, anche a scopo di somministrazione e per il contratto di apprendistato professionalizzante o di mestiere. L’incentivo non si applica ai rapporti di lavoro domestico.</a:t>
            </a:r>
            <a:r>
              <a:rPr lang="it-IT" sz="1800" dirty="0">
                <a:ea typeface="Calibri" panose="020F0502020204030204" pitchFamily="34" charset="0"/>
              </a:rPr>
              <a:t>                                                                                                                                                           </a:t>
            </a:r>
            <a:r>
              <a:rPr lang="it-IT" sz="1800" b="1" i="1" dirty="0">
                <a:ea typeface="Calibri" panose="020F0502020204030204" pitchFamily="34" charset="0"/>
              </a:rPr>
              <a:t>Segue</a:t>
            </a:r>
            <a:endParaRPr lang="it-IT" sz="2800" b="1" i="1" dirty="0">
              <a:effectLst/>
              <a:ea typeface="Calibri" panose="020F0502020204030204" pitchFamily="34"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Incentivi all’assunzione – NEET</a:t>
            </a:r>
            <a:endParaRPr lang="it-IT" sz="2800" b="1" dirty="0"/>
          </a:p>
        </p:txBody>
      </p:sp>
    </p:spTree>
    <p:extLst>
      <p:ext uri="{BB962C8B-B14F-4D97-AF65-F5344CB8AC3E}">
        <p14:creationId xmlns:p14="http://schemas.microsoft.com/office/powerpoint/2010/main" val="14296339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44613"/>
            <a:ext cx="10515600" cy="5524655"/>
          </a:xfrm>
          <a:noFill/>
          <a:ln>
            <a:noFill/>
          </a:ln>
        </p:spPr>
        <p:txBody>
          <a:bodyPr/>
          <a:lstStyle/>
          <a:p>
            <a:pPr marL="0" indent="0" algn="just">
              <a:buNone/>
            </a:pPr>
            <a:r>
              <a:rPr lang="it-IT" sz="2400" b="1" dirty="0">
                <a:effectLst/>
                <a:ea typeface="Times New Roman" panose="02020603050405020304" pitchFamily="18" charset="0"/>
              </a:rPr>
              <a:t>Art. 27 D.L. 48/2023</a:t>
            </a:r>
          </a:p>
          <a:p>
            <a:pPr marL="0" indent="0" algn="just">
              <a:lnSpc>
                <a:spcPct val="100000"/>
              </a:lnSpc>
              <a:spcBef>
                <a:spcPts val="0"/>
              </a:spcBef>
              <a:buNone/>
            </a:pPr>
            <a:r>
              <a:rPr lang="it-IT" sz="1800" b="1" dirty="0">
                <a:effectLst/>
                <a:ea typeface="Garamond" panose="02020404030301010803" pitchFamily="18" charset="0"/>
                <a:cs typeface="Times New Roman" panose="02020603050405020304" pitchFamily="18" charset="0"/>
              </a:rPr>
              <a:t>4. </a:t>
            </a:r>
            <a:r>
              <a:rPr lang="it-IT" sz="1800" dirty="0">
                <a:effectLst/>
                <a:ea typeface="Garamond" panose="02020404030301010803" pitchFamily="18" charset="0"/>
                <a:cs typeface="Times New Roman" panose="02020603050405020304" pitchFamily="18" charset="0"/>
              </a:rPr>
              <a:t>L’incentivo di cui al comma 1 è corrisposto al datore di lavoro mediante conguaglio nelle denunce contributive mensili. La domanda per la fruizione dell’incentivo è trasmessa attraverso apposita procedura telematica all’INPS, che provvede, entro cinque giorni, a fornire una specifica comunicazione telematica in ordine alla sussistenza di una effettiva disponibilità di risorse per l’accesso all’incentivo. A seguito della comunicazione di cui al secondo periodo, in favore del richiedente opera una riserva di somme pari all’ammontare previsto dell’incentivo spettante e al richiedente è assegnato un termine perentorio di sette giorni per provvedere alla stipula del contratto di lavoro che dà titolo all’incentivo. Entro il termine perentorio dei successivi sette giorni, il richiedente ha l’onere di comunicare all’INPS, attraverso l’utilizzo della predetta procedura telematica, l’avvenuta stipula del contratto che dà titolo all’incentivo. In caso di mancato rispetto dei termini perentori di cui al terzo e quarto periodo, il richiedente decade dalla riserva di somme operata in suo favore, che vengono conseguentemente rimesse a disposizione di ulteriori potenziali beneficiari. L’incentivo di cui al presente articolo è riconosciuto dall’INPS in base all’ordine cronologico di presentazione delle domande cui abbia fatto seguito l’effettiva stipula del contratto che dà titolo all’incentivo e, in caso di insufficienza delle risorse, l’INPS non prende più in considerazione ulteriori domande fornendo immediata comunicazione anche attraverso il proprio sito istituzionale.</a:t>
            </a:r>
          </a:p>
          <a:p>
            <a:pPr marL="0" indent="0" algn="just">
              <a:lnSpc>
                <a:spcPct val="100000"/>
              </a:lnSpc>
              <a:spcBef>
                <a:spcPts val="0"/>
              </a:spcBef>
              <a:buNone/>
            </a:pPr>
            <a:r>
              <a:rPr lang="it-IT" sz="1800" b="1" dirty="0">
                <a:effectLst/>
                <a:ea typeface="Garamond" panose="02020404030301010803" pitchFamily="18" charset="0"/>
                <a:cs typeface="Times New Roman" panose="02020603050405020304" pitchFamily="18" charset="0"/>
              </a:rPr>
              <a:t>(…)</a:t>
            </a:r>
            <a:endParaRPr lang="it-IT" sz="1800" dirty="0">
              <a:effectLst/>
              <a:ea typeface="Garamond" panose="02020404030301010803" pitchFamily="18" charset="0"/>
              <a:cs typeface="Times New Roman" panose="02020603050405020304"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Incentivi all’assunzione – NEET</a:t>
            </a:r>
            <a:endParaRPr lang="it-IT" sz="2800" b="1" dirty="0"/>
          </a:p>
        </p:txBody>
      </p:sp>
    </p:spTree>
    <p:extLst>
      <p:ext uri="{BB962C8B-B14F-4D97-AF65-F5344CB8AC3E}">
        <p14:creationId xmlns:p14="http://schemas.microsoft.com/office/powerpoint/2010/main" val="24047205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66672"/>
            <a:ext cx="10515600" cy="5524655"/>
          </a:xfrm>
          <a:noFill/>
          <a:ln>
            <a:noFill/>
          </a:ln>
        </p:spPr>
        <p:txBody>
          <a:bodyPr/>
          <a:lstStyle/>
          <a:p>
            <a:pPr marL="0" indent="0" algn="just">
              <a:buNone/>
            </a:pPr>
            <a:r>
              <a:rPr lang="it-IT" sz="2400" b="1" dirty="0">
                <a:effectLst/>
                <a:ea typeface="Times New Roman" panose="02020603050405020304" pitchFamily="18" charset="0"/>
              </a:rPr>
              <a:t>INPS, circ. 68 del 21.07.2023</a:t>
            </a:r>
          </a:p>
          <a:p>
            <a:pPr marL="0" indent="0" algn="just">
              <a:lnSpc>
                <a:spcPct val="100000"/>
              </a:lnSpc>
              <a:spcBef>
                <a:spcPts val="0"/>
              </a:spcBef>
              <a:buNone/>
            </a:pPr>
            <a:r>
              <a:rPr lang="it-IT" sz="1800" dirty="0">
                <a:effectLst/>
                <a:ea typeface="Garamond" panose="02020404030301010803" pitchFamily="18" charset="0"/>
                <a:cs typeface="Times New Roman" panose="02020603050405020304" pitchFamily="18" charset="0"/>
              </a:rPr>
              <a:t>Gli assunti devono presentare </a:t>
            </a:r>
            <a:r>
              <a:rPr lang="it-IT" sz="1800" b="1" dirty="0">
                <a:effectLst/>
                <a:ea typeface="Garamond" panose="02020404030301010803" pitchFamily="18" charset="0"/>
                <a:cs typeface="Times New Roman" panose="02020603050405020304" pitchFamily="18" charset="0"/>
              </a:rPr>
              <a:t>congiuntamente</a:t>
            </a:r>
            <a:r>
              <a:rPr lang="it-IT" sz="1800" dirty="0">
                <a:effectLst/>
                <a:ea typeface="Garamond" panose="02020404030301010803" pitchFamily="18" charset="0"/>
                <a:cs typeface="Times New Roman" panose="02020603050405020304" pitchFamily="18" charset="0"/>
              </a:rPr>
              <a:t> i seguenti requisiti:</a:t>
            </a:r>
            <a:endParaRPr lang="it-IT" sz="1800" dirty="0">
              <a:effectLst/>
              <a:ea typeface="Calibri" panose="020F0502020204030204" pitchFamily="34" charset="0"/>
              <a:cs typeface="Times New Roman" panose="02020603050405020304" pitchFamily="18" charset="0"/>
            </a:endParaRPr>
          </a:p>
          <a:p>
            <a:pPr marL="342900" lvl="0" indent="-342900" algn="just">
              <a:lnSpc>
                <a:spcPct val="100000"/>
              </a:lnSpc>
              <a:spcBef>
                <a:spcPts val="0"/>
              </a:spcBef>
              <a:buFont typeface="Wingdings" panose="05000000000000000000" pitchFamily="2" charset="2"/>
              <a:buChar char=""/>
            </a:pPr>
            <a:r>
              <a:rPr lang="it-IT" sz="1800" dirty="0">
                <a:effectLst/>
                <a:ea typeface="Garamond" panose="02020404030301010803" pitchFamily="18" charset="0"/>
                <a:cs typeface="Times New Roman" panose="02020603050405020304" pitchFamily="18" charset="0"/>
              </a:rPr>
              <a:t>non aver compiuto il 30° anno di età;</a:t>
            </a:r>
            <a:endParaRPr lang="it-IT" sz="1800" dirty="0">
              <a:effectLst/>
              <a:ea typeface="Calibri" panose="020F0502020204030204" pitchFamily="34" charset="0"/>
              <a:cs typeface="Times New Roman" panose="02020603050405020304" pitchFamily="18" charset="0"/>
            </a:endParaRPr>
          </a:p>
          <a:p>
            <a:pPr marL="342900" lvl="0" indent="-342900" algn="just">
              <a:lnSpc>
                <a:spcPct val="100000"/>
              </a:lnSpc>
              <a:spcBef>
                <a:spcPts val="0"/>
              </a:spcBef>
              <a:buFont typeface="Wingdings" panose="05000000000000000000" pitchFamily="2" charset="2"/>
              <a:buChar char=""/>
            </a:pPr>
            <a:r>
              <a:rPr lang="it-IT" sz="1800" dirty="0">
                <a:effectLst/>
                <a:ea typeface="Garamond" panose="02020404030301010803" pitchFamily="18" charset="0"/>
                <a:cs typeface="Times New Roman" panose="02020603050405020304" pitchFamily="18" charset="0"/>
              </a:rPr>
              <a:t>non lavorare e non essere inseriti in corsi di studi o di formazione;</a:t>
            </a:r>
            <a:endParaRPr lang="it-IT" sz="1800" dirty="0">
              <a:effectLst/>
              <a:ea typeface="Calibri" panose="020F0502020204030204" pitchFamily="34" charset="0"/>
              <a:cs typeface="Times New Roman" panose="02020603050405020304" pitchFamily="18" charset="0"/>
            </a:endParaRPr>
          </a:p>
          <a:p>
            <a:pPr marL="342900" lvl="0" indent="-342900" algn="just">
              <a:lnSpc>
                <a:spcPct val="100000"/>
              </a:lnSpc>
              <a:spcBef>
                <a:spcPts val="0"/>
              </a:spcBef>
              <a:buFont typeface="Wingdings" panose="05000000000000000000" pitchFamily="2" charset="2"/>
              <a:buChar char=""/>
            </a:pPr>
            <a:r>
              <a:rPr lang="it-IT" sz="1800" dirty="0">
                <a:effectLst/>
                <a:ea typeface="Garamond" panose="02020404030301010803" pitchFamily="18" charset="0"/>
                <a:cs typeface="Times New Roman" panose="02020603050405020304" pitchFamily="18" charset="0"/>
              </a:rPr>
              <a:t>essere registrati al PON IOG (Programma operativo Nazionale Iniziativa Occupazione Giovani). La registrazione avviene tramite il portale </a:t>
            </a:r>
            <a:r>
              <a:rPr lang="it-IT" sz="1800" dirty="0" err="1">
                <a:effectLst/>
                <a:ea typeface="Garamond" panose="02020404030301010803" pitchFamily="18" charset="0"/>
                <a:cs typeface="Times New Roman" panose="02020603050405020304" pitchFamily="18" charset="0"/>
              </a:rPr>
              <a:t>MyANPAL</a:t>
            </a:r>
            <a:r>
              <a:rPr lang="it-IT" sz="1800" dirty="0">
                <a:effectLst/>
                <a:ea typeface="Garamond" panose="02020404030301010803" pitchFamily="18" charset="0"/>
                <a:cs typeface="Times New Roman" panose="02020603050405020304" pitchFamily="18" charset="0"/>
              </a:rPr>
              <a:t> oppure tramite i portali regionali “Garanzia Giovani”.</a:t>
            </a:r>
            <a:endParaRPr lang="it-IT" sz="18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1800" dirty="0">
                <a:effectLst/>
                <a:ea typeface="Garamond" panose="02020404030301010803" pitchFamily="18" charset="0"/>
                <a:cs typeface="Times New Roman" panose="02020603050405020304" pitchFamily="18" charset="0"/>
              </a:rPr>
              <a:t>Inoltre, l’incentivo può essere fruito qualora </a:t>
            </a:r>
            <a:r>
              <a:rPr lang="it-IT" sz="1800" b="1" dirty="0">
                <a:effectLst/>
                <a:ea typeface="Garamond" panose="02020404030301010803" pitchFamily="18" charset="0"/>
                <a:cs typeface="Times New Roman" panose="02020603050405020304" pitchFamily="18" charset="0"/>
              </a:rPr>
              <a:t>ricorrano, altresì, le condizioni di conformità al Regolamento UE n. 651/2014 e alla Legge n. 234/2012</a:t>
            </a:r>
            <a:r>
              <a:rPr lang="it-IT" sz="1800" dirty="0">
                <a:effectLst/>
                <a:ea typeface="Garamond" panose="02020404030301010803" pitchFamily="18" charset="0"/>
                <a:cs typeface="Times New Roman" panose="02020603050405020304" pitchFamily="18" charset="0"/>
              </a:rPr>
              <a:t>, ossia:</a:t>
            </a:r>
            <a:endParaRPr lang="it-IT" sz="1800" dirty="0">
              <a:effectLst/>
              <a:ea typeface="Calibri" panose="020F0502020204030204" pitchFamily="34" charset="0"/>
              <a:cs typeface="Times New Roman" panose="02020603050405020304" pitchFamily="18" charset="0"/>
            </a:endParaRPr>
          </a:p>
          <a:p>
            <a:pPr marL="342900" lvl="0" indent="-342900" algn="just">
              <a:lnSpc>
                <a:spcPct val="100000"/>
              </a:lnSpc>
              <a:spcBef>
                <a:spcPts val="0"/>
              </a:spcBef>
              <a:buFont typeface="Wingdings" panose="05000000000000000000" pitchFamily="2" charset="2"/>
              <a:buChar char=""/>
            </a:pPr>
            <a:r>
              <a:rPr lang="it-IT" sz="1800" dirty="0">
                <a:effectLst/>
                <a:ea typeface="Garamond" panose="02020404030301010803" pitchFamily="18" charset="0"/>
                <a:cs typeface="Times New Roman" panose="02020603050405020304" pitchFamily="18" charset="0"/>
              </a:rPr>
              <a:t>quando l’assunzione comporti un incremento occupazionale netto rispetto alla media dei lavoratori occupati nei 12 mesi precedenti;</a:t>
            </a:r>
            <a:endParaRPr lang="it-IT" sz="1800" dirty="0">
              <a:effectLst/>
              <a:ea typeface="Calibri" panose="020F0502020204030204" pitchFamily="34" charset="0"/>
              <a:cs typeface="Times New Roman" panose="02020603050405020304" pitchFamily="18" charset="0"/>
            </a:endParaRPr>
          </a:p>
          <a:p>
            <a:pPr marL="342900" lvl="0" indent="-342900" algn="just">
              <a:lnSpc>
                <a:spcPct val="100000"/>
              </a:lnSpc>
              <a:spcBef>
                <a:spcPts val="0"/>
              </a:spcBef>
              <a:buFont typeface="Wingdings" panose="05000000000000000000" pitchFamily="2" charset="2"/>
              <a:buChar char=""/>
            </a:pPr>
            <a:r>
              <a:rPr lang="it-IT" sz="1800" dirty="0">
                <a:effectLst/>
                <a:ea typeface="Garamond" panose="02020404030301010803" pitchFamily="18" charset="0"/>
                <a:cs typeface="Times New Roman" panose="02020603050405020304" pitchFamily="18" charset="0"/>
              </a:rPr>
              <a:t>quando la misura dell’incentivo non supera il 50% dei costi ammissibili;</a:t>
            </a:r>
            <a:endParaRPr lang="it-IT" sz="1800" dirty="0">
              <a:effectLst/>
              <a:ea typeface="Calibri" panose="020F0502020204030204" pitchFamily="34" charset="0"/>
              <a:cs typeface="Times New Roman" panose="02020603050405020304" pitchFamily="18" charset="0"/>
            </a:endParaRPr>
          </a:p>
          <a:p>
            <a:pPr marL="342900" lvl="0" indent="-342900" algn="just">
              <a:lnSpc>
                <a:spcPct val="100000"/>
              </a:lnSpc>
              <a:spcBef>
                <a:spcPts val="0"/>
              </a:spcBef>
              <a:buFont typeface="Wingdings" panose="05000000000000000000" pitchFamily="2" charset="2"/>
              <a:buChar char=""/>
            </a:pPr>
            <a:r>
              <a:rPr lang="it-IT" sz="1800" dirty="0">
                <a:effectLst/>
                <a:ea typeface="Garamond" panose="02020404030301010803" pitchFamily="18" charset="0"/>
                <a:cs typeface="Times New Roman" panose="02020603050405020304" pitchFamily="18" charset="0"/>
              </a:rPr>
              <a:t>se riferito a un giovani di età compresa tra i 25 e i 29 anni, deve ricorrere anche una tra le seguenti: </a:t>
            </a:r>
            <a:r>
              <a:rPr lang="it-IT" sz="1800" b="1" dirty="0">
                <a:effectLst/>
                <a:ea typeface="Garamond" panose="02020404030301010803" pitchFamily="18" charset="0"/>
                <a:cs typeface="Times New Roman" panose="02020603050405020304" pitchFamily="18" charset="0"/>
              </a:rPr>
              <a:t>a)</a:t>
            </a:r>
            <a:r>
              <a:rPr lang="it-IT" sz="1800" dirty="0">
                <a:effectLst/>
                <a:ea typeface="Garamond" panose="02020404030301010803" pitchFamily="18" charset="0"/>
                <a:cs typeface="Times New Roman" panose="02020603050405020304" pitchFamily="18" charset="0"/>
              </a:rPr>
              <a:t> assenza di impiego regolarmente retribuito da almeno 6 mesi; </a:t>
            </a:r>
            <a:r>
              <a:rPr lang="it-IT" sz="1800" b="1" dirty="0">
                <a:effectLst/>
                <a:ea typeface="Garamond" panose="02020404030301010803" pitchFamily="18" charset="0"/>
                <a:cs typeface="Times New Roman" panose="02020603050405020304" pitchFamily="18" charset="0"/>
              </a:rPr>
              <a:t>b)</a:t>
            </a:r>
            <a:r>
              <a:rPr lang="it-IT" sz="1800" dirty="0">
                <a:effectLst/>
                <a:ea typeface="Garamond" panose="02020404030301010803" pitchFamily="18" charset="0"/>
                <a:cs typeface="Times New Roman" panose="02020603050405020304" pitchFamily="18" charset="0"/>
              </a:rPr>
              <a:t> assenza del diploma di istruzione superiore o di qualifica di istruzione e formazione professionale; </a:t>
            </a:r>
            <a:r>
              <a:rPr lang="it-IT" sz="1800" b="1" dirty="0">
                <a:effectLst/>
                <a:ea typeface="Garamond" panose="02020404030301010803" pitchFamily="18" charset="0"/>
                <a:cs typeface="Times New Roman" panose="02020603050405020304" pitchFamily="18" charset="0"/>
              </a:rPr>
              <a:t>c)</a:t>
            </a:r>
            <a:r>
              <a:rPr lang="it-IT" sz="1800" dirty="0">
                <a:effectLst/>
                <a:ea typeface="Garamond" panose="02020404030301010803" pitchFamily="18" charset="0"/>
                <a:cs typeface="Times New Roman" panose="02020603050405020304" pitchFamily="18" charset="0"/>
              </a:rPr>
              <a:t> non aver ottenuto il primo impiego regolarmente retribuito a non più di 2 anni dal completamento della formazione a tempo pieno; </a:t>
            </a:r>
            <a:r>
              <a:rPr lang="it-IT" sz="1800" b="1" dirty="0">
                <a:effectLst/>
                <a:ea typeface="Garamond" panose="02020404030301010803" pitchFamily="18" charset="0"/>
                <a:cs typeface="Times New Roman" panose="02020603050405020304" pitchFamily="18" charset="0"/>
              </a:rPr>
              <a:t>d)</a:t>
            </a:r>
            <a:r>
              <a:rPr lang="it-IT" sz="1800" dirty="0">
                <a:effectLst/>
                <a:ea typeface="Garamond" panose="02020404030301010803" pitchFamily="18" charset="0"/>
                <a:cs typeface="Times New Roman" panose="02020603050405020304" pitchFamily="18" charset="0"/>
              </a:rPr>
              <a:t> assunzione in professioni o settori caratterizzati da un tasso di disparità di genere che superi almeno del 25% la disparità media di genere in tutti i settori economici;</a:t>
            </a:r>
            <a:endParaRPr lang="it-IT" sz="1800" dirty="0">
              <a:effectLst/>
              <a:ea typeface="Calibri" panose="020F0502020204030204" pitchFamily="34" charset="0"/>
              <a:cs typeface="Times New Roman" panose="02020603050405020304" pitchFamily="18" charset="0"/>
            </a:endParaRPr>
          </a:p>
          <a:p>
            <a:pPr marL="342900" lvl="0" indent="-342900" algn="just">
              <a:lnSpc>
                <a:spcPct val="100000"/>
              </a:lnSpc>
              <a:spcBef>
                <a:spcPts val="0"/>
              </a:spcBef>
              <a:buFont typeface="Wingdings" panose="05000000000000000000" pitchFamily="2" charset="2"/>
              <a:buChar char=""/>
            </a:pPr>
            <a:r>
              <a:rPr lang="it-IT" sz="1800" dirty="0">
                <a:effectLst/>
                <a:ea typeface="Garamond" panose="02020404030301010803" pitchFamily="18" charset="0"/>
                <a:cs typeface="Times New Roman" panose="02020603050405020304" pitchFamily="18" charset="0"/>
              </a:rPr>
              <a:t>qualora il datore di lavoro non rientri tra coloro che hanno ricevuto e, successivamente, non rimborsato (o depositato in conto bloccato) gli aiuti individuali definiti come illegali i incompatibili dalla Commissione europea;</a:t>
            </a:r>
            <a:endParaRPr lang="it-IT" sz="1800" dirty="0">
              <a:effectLst/>
              <a:ea typeface="Calibri" panose="020F0502020204030204" pitchFamily="34" charset="0"/>
              <a:cs typeface="Times New Roman" panose="02020603050405020304" pitchFamily="18" charset="0"/>
            </a:endParaRPr>
          </a:p>
          <a:p>
            <a:pPr marL="342900" lvl="0" indent="-342900" algn="just">
              <a:lnSpc>
                <a:spcPct val="100000"/>
              </a:lnSpc>
              <a:spcBef>
                <a:spcPts val="0"/>
              </a:spcBef>
              <a:buFont typeface="Wingdings" panose="05000000000000000000" pitchFamily="2" charset="2"/>
              <a:buChar char=""/>
            </a:pPr>
            <a:r>
              <a:rPr lang="it-IT" sz="1800" dirty="0">
                <a:effectLst/>
                <a:ea typeface="Garamond" panose="02020404030301010803" pitchFamily="18" charset="0"/>
                <a:cs typeface="Times New Roman" panose="02020603050405020304" pitchFamily="18" charset="0"/>
              </a:rPr>
              <a:t>quando l’impresa beneficiaria non sia un’impresa in difficoltà. </a:t>
            </a:r>
            <a:endParaRPr lang="it-IT" sz="1800" dirty="0">
              <a:effectLst/>
              <a:ea typeface="Calibri" panose="020F0502020204030204" pitchFamily="34" charset="0"/>
              <a:cs typeface="Times New Roman" panose="02020603050405020304" pitchFamily="18" charset="0"/>
            </a:endParaRPr>
          </a:p>
          <a:p>
            <a:pPr marL="0" indent="0" algn="just">
              <a:buNone/>
            </a:pPr>
            <a:endParaRPr lang="it-IT" sz="2400" b="1" dirty="0">
              <a:effectLst/>
              <a:ea typeface="Times New Roman" panose="02020603050405020304"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Incentivi all’assunzione – NEET</a:t>
            </a:r>
            <a:endParaRPr lang="it-IT" sz="2800" b="1" dirty="0"/>
          </a:p>
        </p:txBody>
      </p:sp>
    </p:spTree>
    <p:extLst>
      <p:ext uri="{BB962C8B-B14F-4D97-AF65-F5344CB8AC3E}">
        <p14:creationId xmlns:p14="http://schemas.microsoft.com/office/powerpoint/2010/main" val="31137395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66672"/>
            <a:ext cx="10515600" cy="5524655"/>
          </a:xfrm>
          <a:noFill/>
          <a:ln>
            <a:noFill/>
          </a:ln>
        </p:spPr>
        <p:txBody>
          <a:bodyPr/>
          <a:lstStyle/>
          <a:p>
            <a:pPr marL="0" indent="0" algn="just">
              <a:buNone/>
            </a:pPr>
            <a:r>
              <a:rPr lang="it-IT" sz="2400" b="1" dirty="0">
                <a:effectLst/>
                <a:ea typeface="Times New Roman" panose="02020603050405020304" pitchFamily="18" charset="0"/>
              </a:rPr>
              <a:t>ANPAL, decreto direttoriale n. 189 del 19.07.2023</a:t>
            </a:r>
          </a:p>
          <a:p>
            <a:pPr marL="0" indent="0" algn="just">
              <a:buNone/>
            </a:pPr>
            <a:endParaRPr lang="it-IT" sz="2400" b="1" dirty="0">
              <a:effectLst/>
              <a:ea typeface="Times New Roman" panose="02020603050405020304"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Incentivi all’assunzione – NEET</a:t>
            </a:r>
            <a:endParaRPr lang="it-IT" sz="2800" b="1" dirty="0"/>
          </a:p>
        </p:txBody>
      </p:sp>
      <p:pic>
        <p:nvPicPr>
          <p:cNvPr id="5" name="Immagine 4">
            <a:extLst>
              <a:ext uri="{FF2B5EF4-FFF2-40B4-BE49-F238E27FC236}">
                <a16:creationId xmlns:a16="http://schemas.microsoft.com/office/drawing/2014/main" id="{DD6A1E07-E428-AC3F-3086-F8742C3ACFB1}"/>
              </a:ext>
            </a:extLst>
          </p:cNvPr>
          <p:cNvPicPr>
            <a:picLocks noChangeAspect="1"/>
          </p:cNvPicPr>
          <p:nvPr/>
        </p:nvPicPr>
        <p:blipFill>
          <a:blip r:embed="rId2"/>
          <a:stretch>
            <a:fillRect/>
          </a:stretch>
        </p:blipFill>
        <p:spPr>
          <a:xfrm>
            <a:off x="2525528" y="961107"/>
            <a:ext cx="7140944" cy="5742319"/>
          </a:xfrm>
          <a:prstGeom prst="rect">
            <a:avLst/>
          </a:prstGeom>
        </p:spPr>
      </p:pic>
    </p:spTree>
    <p:extLst>
      <p:ext uri="{BB962C8B-B14F-4D97-AF65-F5344CB8AC3E}">
        <p14:creationId xmlns:p14="http://schemas.microsoft.com/office/powerpoint/2010/main" val="8564116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86958"/>
            <a:ext cx="10515600" cy="5524655"/>
          </a:xfrm>
          <a:noFill/>
          <a:ln>
            <a:noFill/>
          </a:ln>
        </p:spPr>
        <p:txBody>
          <a:bodyPr/>
          <a:lstStyle/>
          <a:p>
            <a:pPr marL="0" indent="0" algn="just">
              <a:buNone/>
            </a:pPr>
            <a:r>
              <a:rPr lang="it-IT" sz="2400" b="1" dirty="0">
                <a:effectLst/>
                <a:ea typeface="Times New Roman" panose="02020603050405020304" pitchFamily="18" charset="0"/>
              </a:rPr>
              <a:t>Art. 23 D.L. 48/2023</a:t>
            </a:r>
          </a:p>
          <a:p>
            <a:pPr marL="0" indent="0" algn="just">
              <a:buNone/>
            </a:pPr>
            <a:r>
              <a:rPr lang="it-IT" sz="2000" b="1" dirty="0">
                <a:effectLst/>
                <a:ea typeface="Garamond" panose="02020404030301010803" pitchFamily="18" charset="0"/>
              </a:rPr>
              <a:t>1.</a:t>
            </a:r>
            <a:r>
              <a:rPr lang="it-IT" sz="2000" dirty="0">
                <a:effectLst/>
                <a:ea typeface="Garamond" panose="02020404030301010803" pitchFamily="18" charset="0"/>
              </a:rPr>
              <a:t> All’articolo 2, comma 1-</a:t>
            </a:r>
            <a:r>
              <a:rPr lang="it-IT" sz="2000" i="1" dirty="0">
                <a:effectLst/>
                <a:ea typeface="Garamond" panose="02020404030301010803" pitchFamily="18" charset="0"/>
              </a:rPr>
              <a:t>bis</a:t>
            </a:r>
            <a:r>
              <a:rPr lang="it-IT" sz="2000" dirty="0">
                <a:effectLst/>
                <a:ea typeface="Garamond" panose="02020404030301010803" pitchFamily="18" charset="0"/>
              </a:rPr>
              <a:t>, del decreto-legge 12 settembre 1983, n.463, convertito con modificazioni dalla legge 11 novembre 1983, n.638, le parole: «da euro 10.000 a euro 50.000» sono sostituite dalle parole: «da una volta e mezza a quattro volte l’importo omesso».</a:t>
            </a:r>
            <a:endParaRPr lang="it-IT" sz="3200" dirty="0">
              <a:effectLst/>
              <a:ea typeface="Calibri" panose="020F0502020204030204" pitchFamily="34" charset="0"/>
            </a:endParaRPr>
          </a:p>
          <a:p>
            <a:pPr marL="0" indent="0" algn="just">
              <a:buNone/>
            </a:pPr>
            <a:r>
              <a:rPr lang="it-IT" sz="2000" b="1" dirty="0">
                <a:effectLst/>
                <a:ea typeface="Garamond" panose="02020404030301010803" pitchFamily="18" charset="0"/>
              </a:rPr>
              <a:t>2. </a:t>
            </a:r>
            <a:r>
              <a:rPr lang="it-IT" sz="2000" dirty="0">
                <a:effectLst/>
                <a:ea typeface="Garamond" panose="02020404030301010803" pitchFamily="18" charset="0"/>
              </a:rPr>
              <a:t>Per le violazioni riferite </a:t>
            </a:r>
            <a:r>
              <a:rPr lang="it-IT" sz="2000" strike="sngStrike" dirty="0">
                <a:effectLst/>
                <a:ea typeface="Garamond" panose="02020404030301010803" pitchFamily="18" charset="0"/>
              </a:rPr>
              <a:t>ai periodi</a:t>
            </a:r>
            <a:r>
              <a:rPr lang="it-IT" sz="2000" dirty="0">
                <a:effectLst/>
                <a:ea typeface="Garamond" panose="02020404030301010803" pitchFamily="18" charset="0"/>
              </a:rPr>
              <a:t> </a:t>
            </a:r>
            <a:r>
              <a:rPr lang="it-IT" sz="2000" dirty="0">
                <a:effectLst/>
                <a:highlight>
                  <a:srgbClr val="FFFF00"/>
                </a:highlight>
                <a:ea typeface="Garamond" panose="02020404030301010803" pitchFamily="18" charset="0"/>
              </a:rPr>
              <a:t>agli omessi versamenti delle ritenute previdenziali e assistenziali, ai sensi dell'articolo 2, comma 1-bis, del citato decreto-legge n. 463 del 1983, come modificato dal comma 1 del presente articolo, per i periodi</a:t>
            </a:r>
            <a:r>
              <a:rPr lang="it-IT" sz="2000" dirty="0">
                <a:effectLst/>
                <a:ea typeface="Garamond" panose="02020404030301010803" pitchFamily="18" charset="0"/>
              </a:rPr>
              <a:t> dal 1° gennaio 2023, gli estremi della violazione devono essere notificati, in deroga all’articolo 14 della legge 24 novembre 1981, n.689, entro il 31 dicembre del secondo anno successivo a quello dell’annualità oggetto di violazione.</a:t>
            </a:r>
          </a:p>
          <a:p>
            <a:pPr marL="0" indent="0" algn="just">
              <a:buNone/>
            </a:pPr>
            <a:r>
              <a:rPr lang="it-IT" sz="2000" b="1" dirty="0">
                <a:ea typeface="Calibri" panose="020F0502020204030204" pitchFamily="34" charset="0"/>
              </a:rPr>
              <a:t>Art. 2 c. 1-bis DL 463/1983 – TESTO INTEGRATO CON DL LAVORO</a:t>
            </a:r>
          </a:p>
          <a:p>
            <a:pPr marL="0" indent="0" algn="just">
              <a:buNone/>
            </a:pPr>
            <a:r>
              <a:rPr lang="it-IT" sz="2000" dirty="0">
                <a:effectLst/>
                <a:ea typeface="Calibri" panose="020F0502020204030204" pitchFamily="34" charset="0"/>
              </a:rPr>
              <a:t>L'omesso versamento delle ritenute di cui al comma 1, per un importo superiore a euro 10.000 annui, è punito con la reclusione fino a tre anni e con la multa fino a euro 1.032. Se l'importo omesso non è superiore a euro 10.000 annui, si applica la sanzione amministrativa pecuniaria </a:t>
            </a:r>
            <a:r>
              <a:rPr lang="it-IT" sz="2000" b="1" strike="sngStrike" dirty="0">
                <a:effectLst/>
                <a:ea typeface="Calibri" panose="020F0502020204030204" pitchFamily="34" charset="0"/>
              </a:rPr>
              <a:t>da euro 10.000 a euro 50.000</a:t>
            </a:r>
            <a:r>
              <a:rPr lang="it-IT" sz="2000" dirty="0">
                <a:effectLst/>
                <a:ea typeface="Calibri" panose="020F0502020204030204" pitchFamily="34" charset="0"/>
              </a:rPr>
              <a:t> </a:t>
            </a:r>
            <a:r>
              <a:rPr lang="it-IT" sz="2000" b="1" dirty="0">
                <a:solidFill>
                  <a:srgbClr val="FF0000"/>
                </a:solidFill>
                <a:effectLst/>
                <a:ea typeface="Calibri" panose="020F0502020204030204" pitchFamily="34" charset="0"/>
              </a:rPr>
              <a:t>da una volta e mezza a quattro volte l’importo omesso</a:t>
            </a:r>
            <a:r>
              <a:rPr lang="it-IT" sz="2000" dirty="0">
                <a:effectLst/>
                <a:ea typeface="Calibri" panose="020F0502020204030204" pitchFamily="34" charset="0"/>
              </a:rPr>
              <a:t>. Il datore di lavoro non è punibile, né assoggettabile alla sanzione amministrativa, quando provvede al versamento delle ritenute entro tre mesi dalla contestazione o dalla notifica dell'avvenuto accertamento della violazione.</a:t>
            </a:r>
            <a:endParaRPr lang="it-IT" sz="2000" b="1" dirty="0">
              <a:ea typeface="Calibri" panose="020F0502020204030204" pitchFamily="34"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Sanzione per omessi versamenti</a:t>
            </a:r>
            <a:endParaRPr lang="it-IT" sz="2800" b="1" dirty="0"/>
          </a:p>
        </p:txBody>
      </p:sp>
    </p:spTree>
    <p:extLst>
      <p:ext uri="{BB962C8B-B14F-4D97-AF65-F5344CB8AC3E}">
        <p14:creationId xmlns:p14="http://schemas.microsoft.com/office/powerpoint/2010/main" val="5992888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86958"/>
            <a:ext cx="10515600" cy="5524655"/>
          </a:xfrm>
          <a:noFill/>
          <a:ln>
            <a:noFill/>
          </a:ln>
        </p:spPr>
        <p:txBody>
          <a:bodyPr/>
          <a:lstStyle/>
          <a:p>
            <a:pPr marL="0" indent="0" algn="just">
              <a:buNone/>
            </a:pPr>
            <a:r>
              <a:rPr lang="it-IT" sz="2400" b="1" dirty="0">
                <a:effectLst/>
                <a:ea typeface="Calibri" panose="020F0502020204030204" pitchFamily="34" charset="0"/>
                <a:cs typeface="Times New Roman" panose="02020603050405020304" pitchFamily="18" charset="0"/>
              </a:rPr>
              <a:t>Messaggio Hermes INPS del 24/5/2023</a:t>
            </a:r>
            <a:endParaRPr lang="it-IT" sz="24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2000" dirty="0">
                <a:effectLst/>
                <a:ea typeface="Calibri" panose="020F0502020204030204" pitchFamily="34" charset="0"/>
                <a:cs typeface="Times New Roman" panose="02020603050405020304" pitchFamily="18" charset="0"/>
              </a:rPr>
              <a:t>Per effetto della rideterminazione in via di autotutela delle sanzioni amministrative applicate in conseguenza della novella normativa in oggetto, gli Avvocati dell’Istituto procederanno senza indugio alla richiesta via SISCOM agli Uffici competenti, ove gli stessi non vi abbiano già provveduto, di rideterminazione dell’importo della sanzione secondo i nuovi parametri ed emissione, a cura del Direttore della Struttura territoriale, di nuovo provvedimento sanzionatorio che annulli e sostituisca il precedente, oggetto dell'opposizione già proposta. </a:t>
            </a:r>
            <a:endParaRPr lang="it-IT" sz="18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2000" dirty="0">
                <a:effectLst/>
                <a:ea typeface="Calibri" panose="020F0502020204030204" pitchFamily="34" charset="0"/>
                <a:cs typeface="Times New Roman" panose="02020603050405020304" pitchFamily="18" charset="0"/>
              </a:rPr>
              <a:t>Nell’atto difensivo di costituzione in giudizio o, se la causa è già pendente in trattazione, in sede di udienza, con espressa nota a verbale o a mezzo apposite note per la trattazione scritta, il legale dell'Istituto comunicherà alla controparte e al Giudice l’adozione, da parte del Direttore della Struttura territoriale competente, del provvedimento con cui è stato rideterminato l’importo della sanzione amministrativa con i nuovi criteri di calcolo, il quale andrà depositato. </a:t>
            </a:r>
            <a:endParaRPr lang="it-IT" sz="18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2000" dirty="0">
                <a:effectLst/>
                <a:ea typeface="Calibri" panose="020F0502020204030204" pitchFamily="34" charset="0"/>
                <a:cs typeface="Times New Roman" panose="02020603050405020304" pitchFamily="18" charset="0"/>
              </a:rPr>
              <a:t>Nel caso in cui le tempistiche non abbiano consentito l'adozione del provvedimento sostituivo in autotutela, occorrerà chiedere al Giudice un rinvio della causa a tale fine. </a:t>
            </a:r>
            <a:endParaRPr lang="it-IT" sz="180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2000" dirty="0">
                <a:effectLst/>
                <a:ea typeface="Calibri" panose="020F0502020204030204" pitchFamily="34" charset="0"/>
              </a:rPr>
              <a:t>Le disposizioni di cui all’articolo 23 del decreto–legge n. 48/2023, come sopra illustrate</a:t>
            </a:r>
            <a:r>
              <a:rPr lang="it-IT" sz="2000" b="1" dirty="0">
                <a:effectLst/>
                <a:ea typeface="Calibri" panose="020F0502020204030204" pitchFamily="34" charset="0"/>
              </a:rPr>
              <a:t>, non trovano applicazione con riferimento alle ordinanze-ingiunzione </a:t>
            </a:r>
            <a:r>
              <a:rPr lang="it-IT" sz="2000" dirty="0">
                <a:effectLst/>
                <a:ea typeface="Calibri" panose="020F0502020204030204" pitchFamily="34" charset="0"/>
              </a:rPr>
              <a:t>per le quali sia intervenuto il pagamento integrale della sanzione amministrativa, in quanto per la predetta fattispecie il procedimento sanzionatorio è definito.</a:t>
            </a:r>
            <a:r>
              <a:rPr lang="it-IT" sz="2000" dirty="0">
                <a:effectLst/>
                <a:ea typeface="Calibri" panose="020F0502020204030204" pitchFamily="34" charset="0"/>
                <a:cs typeface="Times New Roman" panose="02020603050405020304" pitchFamily="18" charset="0"/>
              </a:rPr>
              <a:t> </a:t>
            </a:r>
            <a:endParaRPr lang="it-IT" sz="2000" b="1" dirty="0">
              <a:ea typeface="Calibri" panose="020F0502020204030204" pitchFamily="34"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Sanzione per omessi versamenti</a:t>
            </a:r>
            <a:endParaRPr lang="it-IT" sz="2800" b="1" dirty="0"/>
          </a:p>
        </p:txBody>
      </p:sp>
    </p:spTree>
    <p:extLst>
      <p:ext uri="{BB962C8B-B14F-4D97-AF65-F5344CB8AC3E}">
        <p14:creationId xmlns:p14="http://schemas.microsoft.com/office/powerpoint/2010/main" val="37776186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997489"/>
            <a:ext cx="10515600" cy="4351338"/>
          </a:xfrm>
          <a:solidFill>
            <a:schemeClr val="bg1"/>
          </a:solidFill>
          <a:ln>
            <a:solidFill>
              <a:schemeClr val="bg1"/>
            </a:solidFill>
          </a:ln>
        </p:spPr>
        <p:txBody>
          <a:bodyPr/>
          <a:lstStyle/>
          <a:p>
            <a:pPr marL="0" indent="0" algn="just">
              <a:buNone/>
            </a:pPr>
            <a:r>
              <a:rPr lang="it-IT" sz="2400" b="1" dirty="0">
                <a:effectLst/>
                <a:ea typeface="Times New Roman" panose="02020603050405020304" pitchFamily="18" charset="0"/>
              </a:rPr>
              <a:t>Art. 25 D.L. 48/2023</a:t>
            </a:r>
          </a:p>
          <a:p>
            <a:pPr marL="0" indent="0" algn="just">
              <a:buNone/>
            </a:pPr>
            <a:r>
              <a:rPr lang="it-IT" sz="1800" b="1" dirty="0">
                <a:effectLst/>
                <a:ea typeface="Garamond" panose="02020404030301010803" pitchFamily="18" charset="0"/>
              </a:rPr>
              <a:t>1. </a:t>
            </a:r>
            <a:r>
              <a:rPr lang="it-IT" sz="1800" dirty="0">
                <a:effectLst/>
                <a:ea typeface="Garamond" panose="02020404030301010803" pitchFamily="18" charset="0"/>
              </a:rPr>
              <a:t>All’articolo 41 del decreto legislativo 14 settembre 2015, n. 148, dopo il comma 1-</a:t>
            </a:r>
            <a:r>
              <a:rPr lang="it-IT" sz="1800" i="1" dirty="0">
                <a:effectLst/>
                <a:ea typeface="Garamond" panose="02020404030301010803" pitchFamily="18" charset="0"/>
              </a:rPr>
              <a:t>ter, </a:t>
            </a:r>
            <a:r>
              <a:rPr lang="it-IT" sz="1800" dirty="0">
                <a:effectLst/>
                <a:ea typeface="Garamond" panose="02020404030301010803" pitchFamily="18" charset="0"/>
              </a:rPr>
              <a:t>è inserito il seguente:</a:t>
            </a:r>
            <a:endParaRPr lang="it-IT" sz="2800" dirty="0">
              <a:effectLst/>
              <a:ea typeface="Calibri" panose="020F0502020204030204" pitchFamily="34" charset="0"/>
            </a:endParaRPr>
          </a:p>
          <a:p>
            <a:pPr marL="0" indent="0" algn="just">
              <a:buNone/>
            </a:pPr>
            <a:r>
              <a:rPr lang="it-IT" sz="1800" dirty="0">
                <a:effectLst/>
                <a:ea typeface="Garamond" panose="02020404030301010803" pitchFamily="18" charset="0"/>
              </a:rPr>
              <a:t>« 1-</a:t>
            </a:r>
            <a:r>
              <a:rPr lang="it-IT" sz="1800" i="1" dirty="0">
                <a:effectLst/>
                <a:ea typeface="Garamond" panose="02020404030301010803" pitchFamily="18" charset="0"/>
              </a:rPr>
              <a:t>quater.</a:t>
            </a:r>
            <a:r>
              <a:rPr lang="it-IT" sz="1800" dirty="0">
                <a:effectLst/>
                <a:ea typeface="Garamond" panose="02020404030301010803" pitchFamily="18" charset="0"/>
              </a:rPr>
              <a:t> Fino al 31 dicembre 2023, per consentire la piena attuazione dei piani di rilancio dei gruppi di imprese che occupano più di 1.000 dipendenti, </a:t>
            </a:r>
            <a:r>
              <a:rPr lang="it-IT" sz="1800" b="1" dirty="0">
                <a:effectLst/>
                <a:ea typeface="Garamond" panose="02020404030301010803" pitchFamily="18" charset="0"/>
              </a:rPr>
              <a:t>per i contratti di espansione di gruppo</a:t>
            </a:r>
            <a:r>
              <a:rPr lang="it-IT" sz="1800" dirty="0">
                <a:effectLst/>
                <a:ea typeface="Garamond" panose="02020404030301010803" pitchFamily="18" charset="0"/>
              </a:rPr>
              <a:t> stipulati entro il 31 dicembre 2022 e non ancora conclusi, è possibile, con accordo integrativo in sede ministeriale, rimodulare le cessazioni dei rapporti di lavoro di cui al comma 5-bis, entro un arco temporale di 12 mesi successivi al termine originario del contratto di espansione. Restano fermi in ogni caso l’impegno di spesa complessivo e il numero massimo di lavoratori ammessi alle misure di cui al comma 5-bis, previsti nell’originario contratto di espansione. ».</a:t>
            </a:r>
            <a:endParaRPr lang="it-IT" sz="2800" dirty="0">
              <a:effectLst/>
              <a:ea typeface="Calibri" panose="020F0502020204030204" pitchFamily="34" charset="0"/>
            </a:endParaRPr>
          </a:p>
          <a:p>
            <a:pPr marL="0" indent="0" algn="just">
              <a:buNone/>
            </a:pPr>
            <a:r>
              <a:rPr lang="it-IT" sz="1800" b="1" dirty="0">
                <a:effectLst/>
                <a:highlight>
                  <a:srgbClr val="FFFF00"/>
                </a:highlight>
                <a:ea typeface="Garamond" panose="02020404030301010803" pitchFamily="18" charset="0"/>
              </a:rPr>
              <a:t>1-</a:t>
            </a:r>
            <a:r>
              <a:rPr lang="it-IT" sz="1800" b="1" i="1" dirty="0">
                <a:effectLst/>
                <a:highlight>
                  <a:srgbClr val="FFFF00"/>
                </a:highlight>
                <a:ea typeface="Garamond" panose="02020404030301010803" pitchFamily="18" charset="0"/>
              </a:rPr>
              <a:t>bis.</a:t>
            </a:r>
            <a:r>
              <a:rPr lang="it-IT" sz="1800" b="1" dirty="0">
                <a:effectLst/>
                <a:highlight>
                  <a:srgbClr val="FFFF00"/>
                </a:highlight>
                <a:ea typeface="Garamond" panose="02020404030301010803" pitchFamily="18" charset="0"/>
              </a:rPr>
              <a:t> </a:t>
            </a:r>
            <a:r>
              <a:rPr lang="it-IT" sz="1800" dirty="0">
                <a:effectLst/>
                <a:highlight>
                  <a:srgbClr val="FFFF00"/>
                </a:highlight>
                <a:ea typeface="Garamond" panose="02020404030301010803" pitchFamily="18" charset="0"/>
              </a:rPr>
              <a:t>All'articolo 41, comma 5-</a:t>
            </a:r>
            <a:r>
              <a:rPr lang="it-IT" sz="1800" i="1" dirty="0">
                <a:effectLst/>
                <a:highlight>
                  <a:srgbClr val="FFFF00"/>
                </a:highlight>
                <a:ea typeface="Garamond" panose="02020404030301010803" pitchFamily="18" charset="0"/>
              </a:rPr>
              <a:t>bis </a:t>
            </a:r>
            <a:r>
              <a:rPr lang="it-IT" sz="1800" dirty="0">
                <a:solidFill>
                  <a:srgbClr val="C00000"/>
                </a:solidFill>
                <a:effectLst/>
                <a:highlight>
                  <a:srgbClr val="FFFF00"/>
                </a:highlight>
                <a:ea typeface="Garamond" panose="02020404030301010803" pitchFamily="18" charset="0"/>
              </a:rPr>
              <a:t>[</a:t>
            </a:r>
            <a:r>
              <a:rPr lang="it-IT" sz="1800" dirty="0" err="1">
                <a:solidFill>
                  <a:srgbClr val="C00000"/>
                </a:solidFill>
                <a:effectLst/>
                <a:highlight>
                  <a:srgbClr val="FFFF00"/>
                </a:highlight>
                <a:ea typeface="Garamond" panose="02020404030301010803" pitchFamily="18" charset="0"/>
              </a:rPr>
              <a:t>ndr</a:t>
            </a:r>
            <a:r>
              <a:rPr lang="it-IT" sz="1800" dirty="0">
                <a:solidFill>
                  <a:srgbClr val="C00000"/>
                </a:solidFill>
                <a:effectLst/>
                <a:highlight>
                  <a:srgbClr val="FFFF00"/>
                </a:highlight>
                <a:ea typeface="Garamond" panose="02020404030301010803" pitchFamily="18" charset="0"/>
              </a:rPr>
              <a:t>. indennità di accompagnamento alla pensione]</a:t>
            </a:r>
            <a:r>
              <a:rPr lang="it-IT" sz="1800" dirty="0">
                <a:effectLst/>
                <a:highlight>
                  <a:srgbClr val="FFFF00"/>
                </a:highlight>
                <a:ea typeface="Garamond" panose="02020404030301010803" pitchFamily="18" charset="0"/>
              </a:rPr>
              <a:t>, del decreto legislativo 14 settembre 2015, n. 148, le parole "48,4 milioni di euro" sono sostituite dalle parole "</a:t>
            </a:r>
            <a:r>
              <a:rPr lang="it-IT" sz="1800" b="1" dirty="0">
                <a:effectLst/>
                <a:highlight>
                  <a:srgbClr val="FFFF00"/>
                </a:highlight>
                <a:ea typeface="Garamond" panose="02020404030301010803" pitchFamily="18" charset="0"/>
              </a:rPr>
              <a:t>68,4 milioni di euro</a:t>
            </a:r>
            <a:r>
              <a:rPr lang="it-IT" sz="1800" dirty="0">
                <a:effectLst/>
                <a:highlight>
                  <a:srgbClr val="FFFF00"/>
                </a:highlight>
                <a:ea typeface="Garamond" panose="02020404030301010803" pitchFamily="18" charset="0"/>
              </a:rPr>
              <a:t>". Agli oneri di cui al primo periodo, pari a 20 milioni di euro per l'anno 2026, si provvede mediante corrispondente riduzione del Fondo sociale per occupazione e formazione di cui all'articolo 18, comma 1, lettera </a:t>
            </a:r>
            <a:r>
              <a:rPr lang="it-IT" sz="1800" i="1" dirty="0">
                <a:effectLst/>
                <a:highlight>
                  <a:srgbClr val="FFFF00"/>
                </a:highlight>
                <a:ea typeface="Garamond" panose="02020404030301010803" pitchFamily="18" charset="0"/>
              </a:rPr>
              <a:t>a)</a:t>
            </a:r>
            <a:r>
              <a:rPr lang="it-IT" sz="1800" dirty="0">
                <a:effectLst/>
                <a:highlight>
                  <a:srgbClr val="FFFF00"/>
                </a:highlight>
                <a:ea typeface="Garamond" panose="02020404030301010803" pitchFamily="18" charset="0"/>
              </a:rPr>
              <a:t>, del decreto-legge 29 novembre 2008, n. 185, convertito, con modificazioni, dalla legge 28 gennaio 2009, n. 2.</a:t>
            </a:r>
            <a:endParaRPr lang="it-IT" sz="1800" dirty="0">
              <a:solidFill>
                <a:srgbClr val="FF0000"/>
              </a:solidFill>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Contratto di espansione</a:t>
            </a:r>
            <a:endParaRPr lang="it-IT" sz="2800" b="1" dirty="0"/>
          </a:p>
        </p:txBody>
      </p:sp>
    </p:spTree>
    <p:extLst>
      <p:ext uri="{BB962C8B-B14F-4D97-AF65-F5344CB8AC3E}">
        <p14:creationId xmlns:p14="http://schemas.microsoft.com/office/powerpoint/2010/main" val="41271147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66672"/>
            <a:ext cx="10515600" cy="5524655"/>
          </a:xfrm>
          <a:noFill/>
          <a:ln>
            <a:noFill/>
          </a:ln>
        </p:spPr>
        <p:txBody>
          <a:bodyPr/>
          <a:lstStyle/>
          <a:p>
            <a:pPr marL="0" indent="0" algn="just">
              <a:buNone/>
            </a:pPr>
            <a:r>
              <a:rPr lang="it-IT" sz="2400" b="1" dirty="0">
                <a:effectLst/>
                <a:ea typeface="Times New Roman" panose="02020603050405020304" pitchFamily="18" charset="0"/>
              </a:rPr>
              <a:t>Art. </a:t>
            </a:r>
            <a:r>
              <a:rPr lang="it-IT" sz="2400" b="1" dirty="0">
                <a:ea typeface="Times New Roman" panose="02020603050405020304" pitchFamily="18" charset="0"/>
              </a:rPr>
              <a:t>15</a:t>
            </a:r>
            <a:r>
              <a:rPr lang="it-IT" sz="2400" b="1" dirty="0">
                <a:effectLst/>
                <a:ea typeface="Times New Roman" panose="02020603050405020304" pitchFamily="18" charset="0"/>
              </a:rPr>
              <a:t> D.L. 48/2023</a:t>
            </a:r>
          </a:p>
          <a:p>
            <a:pPr marL="0" indent="0" algn="just">
              <a:buNone/>
            </a:pPr>
            <a:r>
              <a:rPr lang="it-IT" sz="1800" b="1" dirty="0">
                <a:effectLst/>
                <a:ea typeface="Garamond" panose="02020404030301010803" pitchFamily="18" charset="0"/>
              </a:rPr>
              <a:t>1.</a:t>
            </a:r>
            <a:r>
              <a:rPr lang="it-IT" sz="1800" dirty="0">
                <a:effectLst/>
                <a:ea typeface="Garamond" panose="02020404030301010803" pitchFamily="18" charset="0"/>
              </a:rPr>
              <a:t> Al fine di orientare l’azione ispettiva nei confronti delle imprese che evidenziano fattori di rischio in materia di salute e sicurezza sui luoghi di lavoro, di lavoro irregolare ovvero di evasione od omissione contributiva, nonché di poter disporre con immediatezza di tutti gli elementi utili alla predisposizione e definizione delle pratiche ispettive, gli enti pubblici e privati condividono gratuitamente, anche attraverso cooperazione applicativa, le informazioni di cui dispongono con l’Ispettorato Nazionale del Lavoro. Le informazioni di cui al primo periodo sono altresì rese disponibili alla Guardia di finanza </a:t>
            </a:r>
            <a:r>
              <a:rPr lang="it-IT" sz="1800" dirty="0">
                <a:effectLst/>
                <a:highlight>
                  <a:srgbClr val="FFFF00"/>
                </a:highlight>
                <a:ea typeface="Garamond" panose="02020404030301010803" pitchFamily="18" charset="0"/>
              </a:rPr>
              <a:t>anche attraverso cooperazione applicativa, con apposita convenzione da stipulare con l’INL entro trenta giorni dalla data di entrata in vigore della legge di conversione del presente decreto, ai fini dello svolgimento dei controlli ispettivi di cui all’articolo 7, comma 1.</a:t>
            </a:r>
            <a:endParaRPr lang="it-IT" sz="2800" dirty="0">
              <a:effectLst/>
              <a:ea typeface="Calibri" panose="020F0502020204030204" pitchFamily="34" charset="0"/>
            </a:endParaRPr>
          </a:p>
          <a:p>
            <a:pPr marL="0" indent="0" algn="just">
              <a:buNone/>
            </a:pPr>
            <a:r>
              <a:rPr lang="it-IT" sz="1800" b="1" dirty="0">
                <a:effectLst/>
                <a:ea typeface="Garamond" panose="02020404030301010803" pitchFamily="18" charset="0"/>
              </a:rPr>
              <a:t>2.</a:t>
            </a:r>
            <a:r>
              <a:rPr lang="it-IT" sz="1800" dirty="0">
                <a:effectLst/>
                <a:ea typeface="Garamond" panose="02020404030301010803" pitchFamily="18" charset="0"/>
              </a:rPr>
              <a:t> Le informazioni, i dati oggetto di condivisione e gli enti pubblici e privati, di cui al comma 1, sono individuati, sentito il Garante per la protezione dei dati personali, attraverso gli atti amministrativi generali ai sensi dell’articolo 2-</a:t>
            </a:r>
            <a:r>
              <a:rPr lang="it-IT" sz="1800" i="1" dirty="0">
                <a:effectLst/>
                <a:ea typeface="Garamond" panose="02020404030301010803" pitchFamily="18" charset="0"/>
              </a:rPr>
              <a:t>ter</a:t>
            </a:r>
            <a:r>
              <a:rPr lang="it-IT" sz="1800" dirty="0">
                <a:effectLst/>
                <a:ea typeface="Garamond" panose="02020404030301010803" pitchFamily="18" charset="0"/>
              </a:rPr>
              <a:t>, comma 1, del codice in materia di protezione dei dati personali, di cui al decreto legislativo 30 giugno 2003, n.196.</a:t>
            </a:r>
            <a:endParaRPr lang="it-IT" sz="2800" dirty="0">
              <a:effectLst/>
              <a:ea typeface="Calibri" panose="020F0502020204030204" pitchFamily="34" charset="0"/>
            </a:endParaRPr>
          </a:p>
          <a:p>
            <a:pPr marL="0" indent="0">
              <a:buNone/>
            </a:pPr>
            <a:r>
              <a:rPr lang="it-IT" sz="1800" b="1" dirty="0">
                <a:effectLst/>
                <a:ea typeface="Garamond" panose="02020404030301010803" pitchFamily="18" charset="0"/>
              </a:rPr>
              <a:t>3.</a:t>
            </a:r>
            <a:r>
              <a:rPr lang="it-IT" sz="1800" dirty="0">
                <a:effectLst/>
                <a:ea typeface="Garamond" panose="02020404030301010803" pitchFamily="18" charset="0"/>
              </a:rPr>
              <a:t> Alle attività previste dai commi 1 e 2 le amministrazioni interessate provvedono nell’ambito delle risorse umane, strumentali e finanziarie disponibili a legislazione vigente e comunque senza nuovi o maggiori oneri per la finanza pubblica.</a:t>
            </a:r>
            <a:endParaRPr lang="it-IT" sz="2800" b="1" i="1" dirty="0">
              <a:effectLst/>
              <a:ea typeface="Calibri" panose="020F0502020204030204" pitchFamily="34"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Attività ispettiva</a:t>
            </a:r>
            <a:endParaRPr lang="it-IT" sz="2800" b="1" dirty="0"/>
          </a:p>
        </p:txBody>
      </p:sp>
    </p:spTree>
    <p:extLst>
      <p:ext uri="{BB962C8B-B14F-4D97-AF65-F5344CB8AC3E}">
        <p14:creationId xmlns:p14="http://schemas.microsoft.com/office/powerpoint/2010/main" val="377169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02461"/>
            <a:ext cx="10515600" cy="5914400"/>
          </a:xfrm>
        </p:spPr>
        <p:txBody>
          <a:bodyPr/>
          <a:lstStyle/>
          <a:p>
            <a:pPr marL="0" indent="0" algn="just">
              <a:buNone/>
            </a:pPr>
            <a:r>
              <a:rPr lang="it-IT" sz="2400" b="1" dirty="0">
                <a:effectLst/>
                <a:ea typeface="Times New Roman" panose="02020603050405020304" pitchFamily="18" charset="0"/>
              </a:rPr>
              <a:t>Art. </a:t>
            </a:r>
            <a:r>
              <a:rPr lang="it-IT" sz="2400" b="1" dirty="0">
                <a:ea typeface="Times New Roman" panose="02020603050405020304" pitchFamily="18" charset="0"/>
              </a:rPr>
              <a:t>19 </a:t>
            </a:r>
            <a:r>
              <a:rPr lang="it-IT" sz="2400" b="1" dirty="0">
                <a:effectLst/>
                <a:ea typeface="Times New Roman" panose="02020603050405020304" pitchFamily="18" charset="0"/>
              </a:rPr>
              <a:t>D.LGS. 81/2015 – </a:t>
            </a:r>
            <a:r>
              <a:rPr lang="it-IT" sz="2400" b="1" u="sng" dirty="0">
                <a:effectLst/>
                <a:ea typeface="Times New Roman" panose="02020603050405020304" pitchFamily="18" charset="0"/>
              </a:rPr>
              <a:t>TESTO INTEGRATO CON DL LAVORO</a:t>
            </a: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750" b="1" dirty="0">
                <a:solidFill>
                  <a:srgbClr val="000000"/>
                </a:solidFill>
                <a:effectLst/>
                <a:ea typeface="Calibri" panose="020F0502020204030204" pitchFamily="34" charset="0"/>
                <a:cs typeface="Times New Roman" panose="02020603050405020304" pitchFamily="18" charset="0"/>
              </a:rPr>
              <a:t>3.</a:t>
            </a:r>
            <a:r>
              <a:rPr lang="it-IT" sz="1750" dirty="0">
                <a:solidFill>
                  <a:srgbClr val="000000"/>
                </a:solidFill>
                <a:effectLst/>
                <a:ea typeface="Calibri" panose="020F0502020204030204" pitchFamily="34" charset="0"/>
                <a:cs typeface="Times New Roman" panose="02020603050405020304" pitchFamily="18" charset="0"/>
              </a:rPr>
              <a:t> Fermo quanto disposto al comma 2, un ulteriore contratto a tempo determinato fra gli stessi soggetti, della durata massima di dodici mesi, può essere stipulato presso la direzione territoriale del lavoro competente per territorio. In caso di mancato rispetto della descritta procedura, nonché' di superamento del termine stabilito nel medesimo contratto, lo stesso si trasforma in contratto a tempo indeterminato dalla data della stipulazione. </a:t>
            </a:r>
            <a:endParaRPr lang="it-IT" sz="175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750" b="1" dirty="0">
                <a:solidFill>
                  <a:srgbClr val="000000"/>
                </a:solidFill>
                <a:effectLst/>
                <a:ea typeface="Calibri" panose="020F0502020204030204" pitchFamily="34" charset="0"/>
                <a:cs typeface="Times New Roman" panose="02020603050405020304" pitchFamily="18" charset="0"/>
              </a:rPr>
              <a:t>4.</a:t>
            </a:r>
            <a:r>
              <a:rPr lang="it-IT" sz="1750" dirty="0">
                <a:solidFill>
                  <a:srgbClr val="000000"/>
                </a:solidFill>
                <a:effectLst/>
                <a:ea typeface="Calibri" panose="020F0502020204030204" pitchFamily="34" charset="0"/>
                <a:cs typeface="Times New Roman" panose="02020603050405020304" pitchFamily="18" charset="0"/>
              </a:rPr>
              <a:t> Con l'eccezione dei rapporti di lavoro di durata non superiore a dodici giorni, l'apposizione del termine al contratto è priva di effetto se non risulta da atto scritto, una copia del quale deve essere consegnata dal datore di lavoro al lavoratore entro cinque giorni lavorativi dall'inizio della prestazione. L’atto scritto contiene, in caso di rinnovo, la specificazione delle esigenze di cui al comma 1 in base alle quali è stipulato; in caso di proroga </a:t>
            </a:r>
            <a:r>
              <a:rPr lang="it-IT" sz="1750" b="1" dirty="0">
                <a:solidFill>
                  <a:srgbClr val="FF0000"/>
                </a:solidFill>
                <a:effectLst/>
                <a:highlight>
                  <a:srgbClr val="FFFF00"/>
                </a:highlight>
                <a:ea typeface="Calibri" panose="020F0502020204030204" pitchFamily="34" charset="0"/>
                <a:cs typeface="Times New Roman" panose="02020603050405020304" pitchFamily="18" charset="0"/>
              </a:rPr>
              <a:t>e di rinnovo</a:t>
            </a:r>
            <a:r>
              <a:rPr lang="it-IT" sz="1750" dirty="0">
                <a:solidFill>
                  <a:srgbClr val="FF0000"/>
                </a:solidFill>
                <a:effectLst/>
                <a:ea typeface="Calibri" panose="020F0502020204030204" pitchFamily="34" charset="0"/>
                <a:cs typeface="Times New Roman" panose="02020603050405020304" pitchFamily="18" charset="0"/>
              </a:rPr>
              <a:t> </a:t>
            </a:r>
            <a:r>
              <a:rPr lang="it-IT" sz="1750" dirty="0">
                <a:solidFill>
                  <a:srgbClr val="000000"/>
                </a:solidFill>
                <a:effectLst/>
                <a:ea typeface="Calibri" panose="020F0502020204030204" pitchFamily="34" charset="0"/>
                <a:cs typeface="Times New Roman" panose="02020603050405020304" pitchFamily="18" charset="0"/>
              </a:rPr>
              <a:t>dello stesso rapporto tale indicazione è necessaria solo quando il termine complessivo eccede i dodici mesi. </a:t>
            </a:r>
            <a:endParaRPr lang="it-IT" sz="175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750" b="1" dirty="0">
                <a:solidFill>
                  <a:srgbClr val="000000"/>
                </a:solidFill>
                <a:effectLst/>
                <a:ea typeface="Calibri" panose="020F0502020204030204" pitchFamily="34" charset="0"/>
                <a:cs typeface="Times New Roman" panose="02020603050405020304" pitchFamily="18" charset="0"/>
              </a:rPr>
              <a:t>5.</a:t>
            </a:r>
            <a:r>
              <a:rPr lang="it-IT" sz="1750" dirty="0">
                <a:solidFill>
                  <a:srgbClr val="000000"/>
                </a:solidFill>
                <a:effectLst/>
                <a:ea typeface="Calibri" panose="020F0502020204030204" pitchFamily="34" charset="0"/>
                <a:cs typeface="Times New Roman" panose="02020603050405020304" pitchFamily="18" charset="0"/>
              </a:rPr>
              <a:t> Il datore di lavoro informa i lavoratori a tempo determinato, nonché' le rappresentanze sindacali aziendali ovvero la rappresentanza sindacale unitaria, circa i posti vacanti che si rendono disponibili nell'impresa, secondo le modalità definite dai contratti collettivi.</a:t>
            </a:r>
            <a:endParaRPr lang="it-IT" sz="1750" dirty="0">
              <a:effectLst/>
              <a:ea typeface="Calibri" panose="020F0502020204030204" pitchFamily="34" charset="0"/>
              <a:cs typeface="Times New Roman" panose="02020603050405020304" pitchFamily="18" charset="0"/>
            </a:endParaRPr>
          </a:p>
          <a:p>
            <a:pPr marL="0" indent="0" algn="just">
              <a:lnSpc>
                <a:spcPct val="100000"/>
              </a:lnSpc>
              <a:spcBef>
                <a:spcPts val="0"/>
              </a:spcBef>
              <a:buNone/>
            </a:pPr>
            <a:r>
              <a:rPr lang="it-IT" sz="1750" b="1" dirty="0">
                <a:solidFill>
                  <a:srgbClr val="FF0000"/>
                </a:solidFill>
                <a:effectLst/>
                <a:ea typeface="Calibri" panose="020F0502020204030204" pitchFamily="34" charset="0"/>
              </a:rPr>
              <a:t>5-bis.</a:t>
            </a:r>
            <a:r>
              <a:rPr lang="it-IT" sz="1750" dirty="0">
                <a:solidFill>
                  <a:srgbClr val="FF0000"/>
                </a:solidFill>
                <a:effectLst/>
                <a:ea typeface="Calibri" panose="020F0502020204030204" pitchFamily="34" charset="0"/>
              </a:rPr>
              <a:t> Le disposizioni di cui al comma 1, non si applicano ai contratti stipulati dalle pubbliche amministrazioni nonché ai contratti di lavoro a tempo determinato stipulati dalle università private, incluse le filiazioni di università straniere, istituti pubblici di ricerca, società pubbliche che promuovono la ricerca e l’innovazione ovvero enti privati di ricerca e lavoratori chiamati a svolgere attività di insegnamento, di ricerca scientifica o tecnologica, di trasferimento di know-how, di supporto all’innovazione, di assistenza tecnica alla stessa o di coordinamento e direzione della stessa, ai quali continuano ad applicarsi le disposizioni vigenti anteriormente alla data di entrata in vigore del decreto-legge 12 luglio 2018, n. 87 convertito, con modificazioni, dalla legge 9 agosto 2018, n. 96.</a:t>
            </a:r>
            <a:endParaRPr lang="it-IT" sz="1750" b="1" i="1" dirty="0">
              <a:effectLst/>
              <a:ea typeface="Calibri" panose="020F0502020204030204" pitchFamily="34" charset="0"/>
              <a:cs typeface="Times New Roman" panose="02020603050405020304"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Contratto a termine</a:t>
            </a:r>
            <a:endParaRPr lang="it-IT" sz="2800" b="1" dirty="0"/>
          </a:p>
        </p:txBody>
      </p:sp>
    </p:spTree>
    <p:extLst>
      <p:ext uri="{BB962C8B-B14F-4D97-AF65-F5344CB8AC3E}">
        <p14:creationId xmlns:p14="http://schemas.microsoft.com/office/powerpoint/2010/main" val="4454189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86958"/>
            <a:ext cx="10515600" cy="5524655"/>
          </a:xfrm>
          <a:noFill/>
          <a:ln>
            <a:noFill/>
          </a:ln>
        </p:spPr>
        <p:txBody>
          <a:bodyPr/>
          <a:lstStyle/>
          <a:p>
            <a:pPr marL="0" indent="0" algn="just">
              <a:lnSpc>
                <a:spcPct val="100000"/>
              </a:lnSpc>
              <a:spcBef>
                <a:spcPts val="0"/>
              </a:spcBef>
              <a:buNone/>
            </a:pPr>
            <a:r>
              <a:rPr lang="it-IT" sz="2400" b="1" dirty="0">
                <a:effectLst/>
                <a:ea typeface="Times New Roman" panose="02020603050405020304" pitchFamily="18" charset="0"/>
              </a:rPr>
              <a:t>Art. </a:t>
            </a:r>
            <a:r>
              <a:rPr lang="it-IT" sz="2400" b="1" dirty="0">
                <a:ea typeface="Times New Roman" panose="02020603050405020304" pitchFamily="18" charset="0"/>
              </a:rPr>
              <a:t>39</a:t>
            </a:r>
            <a:r>
              <a:rPr lang="it-IT" sz="2400" b="1" dirty="0">
                <a:effectLst/>
                <a:ea typeface="Times New Roman" panose="02020603050405020304" pitchFamily="18" charset="0"/>
              </a:rPr>
              <a:t> D.L. 48/2023</a:t>
            </a:r>
          </a:p>
          <a:p>
            <a:pPr marL="0" indent="0" algn="just">
              <a:lnSpc>
                <a:spcPct val="100000"/>
              </a:lnSpc>
              <a:spcBef>
                <a:spcPts val="0"/>
              </a:spcBef>
              <a:buNone/>
            </a:pPr>
            <a:r>
              <a:rPr lang="it-IT" sz="1800" b="1" dirty="0">
                <a:effectLst/>
                <a:ea typeface="Garamond" panose="02020404030301010803" pitchFamily="18" charset="0"/>
              </a:rPr>
              <a:t>1. </a:t>
            </a:r>
            <a:r>
              <a:rPr lang="it-IT" sz="1800" dirty="0">
                <a:effectLst/>
                <a:ea typeface="Garamond" panose="02020404030301010803" pitchFamily="18" charset="0"/>
              </a:rPr>
              <a:t>Per i periodi di paga dal 1°luglio 2023 al 31 dicembre 2023 l’esonero sulla quota dei contributi previdenziali per l’invalidità, la vecchiaia e i superstiti a carico del lavoratore, determinato ai sensi dall’articolo 1, comma 281, della legge 29 dicembre 2022, n.197 è incrementato di 4 punti percentuali, senza ulteriori effetti sul rateo di tredicesima. Resta ferma l’aliquota di computo delle prestazioni pensionistiche.</a:t>
            </a:r>
          </a:p>
          <a:p>
            <a:pPr marL="0" indent="0" algn="just">
              <a:lnSpc>
                <a:spcPct val="100000"/>
              </a:lnSpc>
              <a:spcBef>
                <a:spcPts val="0"/>
              </a:spcBef>
              <a:buNone/>
            </a:pPr>
            <a:r>
              <a:rPr lang="it-IT" sz="1800" b="1" dirty="0">
                <a:effectLst/>
                <a:ea typeface="Garamond" panose="02020404030301010803" pitchFamily="18" charset="0"/>
              </a:rPr>
              <a:t>2. </a:t>
            </a:r>
            <a:r>
              <a:rPr lang="it-IT" sz="1800" dirty="0">
                <a:effectLst/>
                <a:ea typeface="Garamond" panose="02020404030301010803" pitchFamily="18" charset="0"/>
              </a:rPr>
              <a:t>Agli oneri derivanti dal comma 1, valutati in 4.064 milioni di euro per l’anno 2023 e in 992 milioni di euro per l’anno 2024, che aumentano, ai fini della compensazione degli effetti in termini di indebitamento netto, a 4.876 milioni di euro per l’anno 2023, si provvede (…)</a:t>
            </a:r>
          </a:p>
          <a:p>
            <a:pPr marL="0" indent="0" algn="just">
              <a:lnSpc>
                <a:spcPct val="100000"/>
              </a:lnSpc>
              <a:spcBef>
                <a:spcPts val="0"/>
              </a:spcBef>
              <a:buNone/>
            </a:pPr>
            <a:endParaRPr lang="it-IT" sz="1800" dirty="0">
              <a:effectLst/>
              <a:ea typeface="Garamond" panose="02020404030301010803" pitchFamily="18" charset="0"/>
            </a:endParaRPr>
          </a:p>
          <a:p>
            <a:pPr marL="0" indent="0" algn="just">
              <a:lnSpc>
                <a:spcPct val="100000"/>
              </a:lnSpc>
              <a:spcBef>
                <a:spcPts val="0"/>
              </a:spcBef>
              <a:buNone/>
            </a:pPr>
            <a:r>
              <a:rPr lang="it-IT" sz="1800" b="1" dirty="0">
                <a:effectLst/>
                <a:ea typeface="Garamond" panose="02020404030301010803" pitchFamily="18" charset="0"/>
              </a:rPr>
              <a:t>Art. 1 c. 281 L. 197/2022 – </a:t>
            </a:r>
            <a:r>
              <a:rPr lang="it-IT" sz="1800" b="1" u="sng" dirty="0">
                <a:effectLst/>
                <a:ea typeface="Garamond" panose="02020404030301010803" pitchFamily="18" charset="0"/>
              </a:rPr>
              <a:t>TESTO COORDINATO CON DL LAVORO</a:t>
            </a:r>
          </a:p>
          <a:p>
            <a:pPr marL="0" indent="0" algn="just">
              <a:lnSpc>
                <a:spcPct val="100000"/>
              </a:lnSpc>
              <a:spcBef>
                <a:spcPts val="0"/>
              </a:spcBef>
              <a:buNone/>
            </a:pPr>
            <a:r>
              <a:rPr lang="it-IT" sz="1800" b="1" dirty="0">
                <a:effectLst/>
                <a:ea typeface="Calibri" panose="020F0502020204030204" pitchFamily="34" charset="0"/>
              </a:rPr>
              <a:t>1.</a:t>
            </a:r>
            <a:r>
              <a:rPr lang="it-IT" sz="1800" dirty="0">
                <a:effectLst/>
                <a:ea typeface="Calibri" panose="020F0502020204030204" pitchFamily="34" charset="0"/>
              </a:rPr>
              <a:t> In via eccezionale, per i periodi di paga dal 1° gennaio 2023 al 31 dicembre 2023, l'esonero sulla quota dei contributi previdenziali per l’invalidità, la vecchiaia e i superstiti a carico del lavoratore, previsto dall'articolo 1, comma 121, della legge 30 dicembre 2021, n. 234, è riconosciuto nella misura di 2 punti percentuali con i medesimi criteri e modalità di cui al citato articolo 1, comma 121, della legge n. 234 del 2021 ed è incrementato di un ulteriore punto percentuale, a condizione che la retribuzione imponibile, parametrata su base mensile per tredici mensilità, non ecceda l'importo mensile di 1.923 euro, maggiorato, per la competenza del mese di dicembre, del rateo di tredicesima.</a:t>
            </a:r>
            <a:r>
              <a:rPr lang="it-IT" sz="1800" b="1" dirty="0">
                <a:solidFill>
                  <a:srgbClr val="FF0000"/>
                </a:solidFill>
                <a:effectLst/>
                <a:ea typeface="Calibri" panose="020F0502020204030204" pitchFamily="34" charset="0"/>
              </a:rPr>
              <a:t> </a:t>
            </a:r>
            <a:r>
              <a:rPr lang="it-IT" sz="1800" b="1" dirty="0">
                <a:solidFill>
                  <a:srgbClr val="FF0000"/>
                </a:solidFill>
                <a:effectLst/>
                <a:ea typeface="Garamond" panose="02020404030301010803" pitchFamily="18" charset="0"/>
              </a:rPr>
              <a:t>Per i periodi di paga dal 1° luglio 2023 al 31 dicembre 2023, senza ulteriori effetti sul rateo di tredicesima, la misura dell’esonero stabilita dal primo periodo in due punti percentuali è elevata a sei punti percentuali, fermi restando l’ulteriore incremento di un punto percentuale dell’esonero disciplinato dal medesimo primo periodo e quanto previsto dal secondo periodo del presente comma.</a:t>
            </a:r>
            <a:r>
              <a:rPr lang="it-IT" sz="1800" dirty="0">
                <a:solidFill>
                  <a:srgbClr val="FF0000"/>
                </a:solidFill>
                <a:effectLst/>
                <a:ea typeface="Garamond" panose="02020404030301010803" pitchFamily="18" charset="0"/>
              </a:rPr>
              <a:t> </a:t>
            </a:r>
            <a:r>
              <a:rPr lang="it-IT" sz="1800" dirty="0">
                <a:effectLst/>
                <a:ea typeface="Calibri" panose="020F0502020204030204" pitchFamily="34" charset="0"/>
              </a:rPr>
              <a:t>Resta ferma l'aliquota di computo delle prestazioni pensionistiche.</a:t>
            </a:r>
            <a:endParaRPr lang="it-IT" sz="1800" dirty="0">
              <a:effectLst/>
              <a:ea typeface="Garamond" panose="02020404030301010803"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Esonero contributivo a carico dei lavoratori</a:t>
            </a:r>
            <a:endParaRPr lang="it-IT" sz="2800" b="1" dirty="0"/>
          </a:p>
        </p:txBody>
      </p:sp>
    </p:spTree>
    <p:extLst>
      <p:ext uri="{BB962C8B-B14F-4D97-AF65-F5344CB8AC3E}">
        <p14:creationId xmlns:p14="http://schemas.microsoft.com/office/powerpoint/2010/main" val="14023399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86958"/>
            <a:ext cx="10515600" cy="5524655"/>
          </a:xfrm>
          <a:noFill/>
          <a:ln>
            <a:noFill/>
          </a:ln>
        </p:spPr>
        <p:txBody>
          <a:bodyPr/>
          <a:lstStyle/>
          <a:p>
            <a:pPr marL="0" indent="0" algn="just">
              <a:lnSpc>
                <a:spcPct val="100000"/>
              </a:lnSpc>
              <a:spcBef>
                <a:spcPts val="0"/>
              </a:spcBef>
              <a:buNone/>
            </a:pPr>
            <a:r>
              <a:rPr lang="it-IT" sz="2400" b="1" dirty="0">
                <a:effectLst/>
                <a:ea typeface="Times New Roman" panose="02020603050405020304" pitchFamily="18" charset="0"/>
              </a:rPr>
              <a:t>INPS msg. 1932 del 24 maggio 2023</a:t>
            </a:r>
          </a:p>
          <a:p>
            <a:pPr marL="0" indent="0" algn="just">
              <a:lnSpc>
                <a:spcPct val="100000"/>
              </a:lnSpc>
              <a:spcBef>
                <a:spcPts val="0"/>
              </a:spcBef>
              <a:buNone/>
            </a:pPr>
            <a:r>
              <a:rPr lang="it-IT" sz="1800" dirty="0">
                <a:effectLst/>
                <a:ea typeface="Garamond" panose="02020404030301010803" pitchFamily="18" charset="0"/>
              </a:rPr>
              <a:t>Esonero elevato:</a:t>
            </a:r>
          </a:p>
          <a:p>
            <a:pPr marL="0" indent="0" algn="just">
              <a:lnSpc>
                <a:spcPct val="100000"/>
              </a:lnSpc>
              <a:spcBef>
                <a:spcPts val="0"/>
              </a:spcBef>
              <a:buNone/>
            </a:pPr>
            <a:r>
              <a:rPr lang="it-IT" sz="1800" dirty="0">
                <a:effectLst/>
                <a:ea typeface="Garamond" panose="02020404030301010803" pitchFamily="18" charset="0"/>
              </a:rPr>
              <a:t>- dal 2% al 6% se la retribuzione imponibile non eccede l’importo mensile di € 2.692;</a:t>
            </a:r>
          </a:p>
          <a:p>
            <a:pPr algn="just">
              <a:lnSpc>
                <a:spcPct val="100000"/>
              </a:lnSpc>
              <a:spcBef>
                <a:spcPts val="0"/>
              </a:spcBef>
              <a:buFontTx/>
              <a:buChar char="-"/>
            </a:pPr>
            <a:r>
              <a:rPr lang="it-IT" sz="1800" dirty="0">
                <a:effectLst/>
                <a:ea typeface="Garamond" panose="02020404030301010803" pitchFamily="18" charset="0"/>
              </a:rPr>
              <a:t>dal 3% al 7% se la medesima retribuzione non eccede l’importo mensile di € 1.923.</a:t>
            </a:r>
          </a:p>
          <a:p>
            <a:pPr algn="just">
              <a:lnSpc>
                <a:spcPct val="100000"/>
              </a:lnSpc>
              <a:spcBef>
                <a:spcPts val="0"/>
              </a:spcBef>
              <a:buFontTx/>
              <a:buChar char="-"/>
            </a:pPr>
            <a:endParaRPr lang="it-IT" sz="1800" dirty="0">
              <a:effectLst/>
              <a:ea typeface="Garamond" panose="02020404030301010803" pitchFamily="18" charset="0"/>
            </a:endParaRPr>
          </a:p>
          <a:p>
            <a:pPr marL="0" indent="0" algn="just">
              <a:lnSpc>
                <a:spcPct val="100000"/>
              </a:lnSpc>
              <a:spcBef>
                <a:spcPts val="0"/>
              </a:spcBef>
              <a:buNone/>
            </a:pPr>
            <a:r>
              <a:rPr lang="it-IT" sz="1800" dirty="0">
                <a:effectLst/>
                <a:ea typeface="Garamond" panose="02020404030301010803" pitchFamily="18" charset="0"/>
              </a:rPr>
              <a:t>Per gli altri periodi di paga ricadenti nel 2023 la misura di tale esonero è pari al 2% e al 3%.</a:t>
            </a:r>
          </a:p>
          <a:p>
            <a:pPr marL="0" indent="0" algn="just">
              <a:lnSpc>
                <a:spcPct val="100000"/>
              </a:lnSpc>
              <a:spcBef>
                <a:spcPts val="0"/>
              </a:spcBef>
              <a:buNone/>
            </a:pPr>
            <a:r>
              <a:rPr lang="it-IT" sz="1800" dirty="0">
                <a:effectLst/>
                <a:ea typeface="Garamond" panose="02020404030301010803" pitchFamily="18" charset="0"/>
              </a:rPr>
              <a:t>La disposizione precisa che l’incremento della percentuale di esonero </a:t>
            </a:r>
            <a:r>
              <a:rPr lang="it-IT" sz="1800" b="1" dirty="0">
                <a:effectLst/>
                <a:ea typeface="Garamond" panose="02020404030301010803" pitchFamily="18" charset="0"/>
              </a:rPr>
              <a:t>non produce ulteriori effetti sul rateo di tredicesima</a:t>
            </a:r>
            <a:r>
              <a:rPr lang="it-IT" sz="1800" dirty="0">
                <a:effectLst/>
                <a:ea typeface="Garamond" panose="02020404030301010803" pitchFamily="18" charset="0"/>
              </a:rPr>
              <a:t>, con la conseguenza che:</a:t>
            </a:r>
          </a:p>
          <a:p>
            <a:pPr marL="0" indent="0" algn="just">
              <a:lnSpc>
                <a:spcPct val="100000"/>
              </a:lnSpc>
              <a:spcBef>
                <a:spcPts val="0"/>
              </a:spcBef>
              <a:buNone/>
            </a:pPr>
            <a:endParaRPr lang="it-IT" sz="1800" dirty="0">
              <a:effectLst/>
              <a:ea typeface="Garamond" panose="02020404030301010803" pitchFamily="18" charset="0"/>
            </a:endParaRPr>
          </a:p>
          <a:p>
            <a:pPr algn="just">
              <a:lnSpc>
                <a:spcPct val="100000"/>
              </a:lnSpc>
              <a:spcBef>
                <a:spcPts val="0"/>
              </a:spcBef>
              <a:buFont typeface="Wingdings" panose="05000000000000000000" pitchFamily="2" charset="2"/>
              <a:buChar char="§"/>
            </a:pPr>
            <a:r>
              <a:rPr lang="it-IT" sz="1800" dirty="0">
                <a:effectLst/>
                <a:ea typeface="Garamond" panose="02020404030301010803" pitchFamily="18" charset="0"/>
              </a:rPr>
              <a:t>la riduzione della quota contributiva a carico del lavoratore su tale somma resta pari alle percentuali già vigenti (</a:t>
            </a:r>
            <a:r>
              <a:rPr lang="it-IT" sz="1800" b="1" dirty="0">
                <a:effectLst/>
                <a:ea typeface="Garamond" panose="02020404030301010803" pitchFamily="18" charset="0"/>
              </a:rPr>
              <a:t>2% </a:t>
            </a:r>
            <a:r>
              <a:rPr lang="it-IT" sz="1800" dirty="0">
                <a:effectLst/>
                <a:ea typeface="Garamond" panose="02020404030301010803" pitchFamily="18" charset="0"/>
              </a:rPr>
              <a:t>se la tredicesima non eccede l’importo di € 2.692 o il singolo rateo non eccede l’importo di € 224; </a:t>
            </a:r>
            <a:r>
              <a:rPr lang="it-IT" sz="1800" b="1" dirty="0">
                <a:effectLst/>
                <a:ea typeface="Garamond" panose="02020404030301010803" pitchFamily="18" charset="0"/>
              </a:rPr>
              <a:t>3% </a:t>
            </a:r>
            <a:r>
              <a:rPr lang="it-IT" sz="1800" dirty="0">
                <a:effectLst/>
                <a:ea typeface="Garamond" panose="02020404030301010803" pitchFamily="18" charset="0"/>
              </a:rPr>
              <a:t>se la tredicesima non eccede l’importo di € 1.923 o il singolo rateo non eccede l’importo di € 160);</a:t>
            </a:r>
          </a:p>
          <a:p>
            <a:pPr algn="just">
              <a:lnSpc>
                <a:spcPct val="100000"/>
              </a:lnSpc>
              <a:spcBef>
                <a:spcPts val="0"/>
              </a:spcBef>
              <a:buFont typeface="Wingdings" panose="05000000000000000000" pitchFamily="2" charset="2"/>
              <a:buChar char="§"/>
            </a:pPr>
            <a:r>
              <a:rPr lang="it-IT" sz="1800" dirty="0">
                <a:effectLst/>
                <a:ea typeface="Garamond" panose="02020404030301010803" pitchFamily="18" charset="0"/>
              </a:rPr>
              <a:t>la verifica del rispetto delle soglie retributive deve essere effettuata in maniera distinta sulla retribuzione mensile e sui ratei di tredicesima. </a:t>
            </a:r>
          </a:p>
          <a:p>
            <a:pPr algn="just">
              <a:lnSpc>
                <a:spcPct val="100000"/>
              </a:lnSpc>
              <a:spcBef>
                <a:spcPts val="0"/>
              </a:spcBef>
              <a:buFont typeface="Wingdings" panose="05000000000000000000" pitchFamily="2" charset="2"/>
              <a:buChar char="§"/>
            </a:pPr>
            <a:r>
              <a:rPr lang="it-IT" sz="1800" dirty="0">
                <a:effectLst/>
                <a:ea typeface="Garamond" panose="02020404030301010803" pitchFamily="18" charset="0"/>
              </a:rPr>
              <a:t>Pertanto, la riduzione della quota contributiva a carico del lavoratore, per il periodo di paga da luglio 2023 a dicembre 2023, potrà operare distintamente sia sulla retribuzione corrisposta nel mese – nella misura del 6% o del 7% a seconda del suo ammontare –, sia sull’importo della tredicesima mensilità corrisposta a dicembre 2023 o dei suoi ratei mensili – nella misura del 2% o del 3% a seconda del suo ammontare. </a:t>
            </a:r>
          </a:p>
          <a:p>
            <a:pPr marL="0" indent="0" algn="just">
              <a:lnSpc>
                <a:spcPct val="100000"/>
              </a:lnSpc>
              <a:spcBef>
                <a:spcPts val="0"/>
              </a:spcBef>
              <a:buNone/>
            </a:pPr>
            <a:endParaRPr lang="it-IT" sz="1800" dirty="0">
              <a:effectLst/>
              <a:ea typeface="Garamond" panose="02020404030301010803"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Esonero contributivo a carico dei lavoratori</a:t>
            </a:r>
            <a:endParaRPr lang="it-IT" sz="2800" b="1" dirty="0"/>
          </a:p>
        </p:txBody>
      </p:sp>
    </p:spTree>
    <p:extLst>
      <p:ext uri="{BB962C8B-B14F-4D97-AF65-F5344CB8AC3E}">
        <p14:creationId xmlns:p14="http://schemas.microsoft.com/office/powerpoint/2010/main" val="8181078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Esonero contributivo a carico dei lavoratori</a:t>
            </a:r>
            <a:endParaRPr lang="it-IT" sz="2800" b="1" dirty="0"/>
          </a:p>
        </p:txBody>
      </p:sp>
      <p:pic>
        <p:nvPicPr>
          <p:cNvPr id="6" name="Immagine 5">
            <a:extLst>
              <a:ext uri="{FF2B5EF4-FFF2-40B4-BE49-F238E27FC236}">
                <a16:creationId xmlns:a16="http://schemas.microsoft.com/office/drawing/2014/main" id="{9C86BF0C-A49B-EC75-BB7D-16C1564487E1}"/>
              </a:ext>
            </a:extLst>
          </p:cNvPr>
          <p:cNvPicPr>
            <a:picLocks noChangeAspect="1"/>
          </p:cNvPicPr>
          <p:nvPr/>
        </p:nvPicPr>
        <p:blipFill>
          <a:blip r:embed="rId2"/>
          <a:stretch>
            <a:fillRect/>
          </a:stretch>
        </p:blipFill>
        <p:spPr>
          <a:xfrm>
            <a:off x="378425" y="1597596"/>
            <a:ext cx="11435150" cy="3391498"/>
          </a:xfrm>
          <a:prstGeom prst="rect">
            <a:avLst/>
          </a:prstGeom>
        </p:spPr>
      </p:pic>
    </p:spTree>
    <p:extLst>
      <p:ext uri="{BB962C8B-B14F-4D97-AF65-F5344CB8AC3E}">
        <p14:creationId xmlns:p14="http://schemas.microsoft.com/office/powerpoint/2010/main" val="394239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86958"/>
            <a:ext cx="10515600" cy="5524655"/>
          </a:xfrm>
          <a:noFill/>
          <a:ln>
            <a:noFill/>
          </a:ln>
        </p:spPr>
        <p:txBody>
          <a:bodyPr/>
          <a:lstStyle/>
          <a:p>
            <a:pPr marL="0" indent="0" algn="just">
              <a:buNone/>
            </a:pPr>
            <a:r>
              <a:rPr lang="it-IT" sz="2400" b="1" dirty="0">
                <a:effectLst/>
                <a:ea typeface="Times New Roman" panose="02020603050405020304" pitchFamily="18" charset="0"/>
              </a:rPr>
              <a:t>Art. </a:t>
            </a:r>
            <a:r>
              <a:rPr lang="it-IT" sz="2400" b="1" dirty="0">
                <a:ea typeface="Times New Roman" panose="02020603050405020304" pitchFamily="18" charset="0"/>
              </a:rPr>
              <a:t>30</a:t>
            </a:r>
            <a:r>
              <a:rPr lang="it-IT" sz="2400" b="1" dirty="0">
                <a:effectLst/>
                <a:ea typeface="Times New Roman" panose="02020603050405020304" pitchFamily="18" charset="0"/>
              </a:rPr>
              <a:t> D.L. 48/2023</a:t>
            </a:r>
          </a:p>
          <a:p>
            <a:pPr marL="0" indent="0" algn="just">
              <a:lnSpc>
                <a:spcPct val="100000"/>
              </a:lnSpc>
              <a:spcBef>
                <a:spcPts val="0"/>
              </a:spcBef>
              <a:buNone/>
            </a:pPr>
            <a:r>
              <a:rPr lang="it-IT" sz="1800" b="1" dirty="0">
                <a:effectLst/>
                <a:ea typeface="Garamond" panose="02020404030301010803" pitchFamily="18" charset="0"/>
              </a:rPr>
              <a:t>1</a:t>
            </a:r>
            <a:r>
              <a:rPr lang="it-IT" sz="1800" dirty="0">
                <a:effectLst/>
                <a:ea typeface="Garamond" panose="02020404030301010803" pitchFamily="18" charset="0"/>
              </a:rPr>
              <a:t>. Per le aziende che abbiano dovuto fronteggiare situazioni di perdurante crisi aziendale e di riorganizzazione e che non siano riuscite a dare completa attuazione, nel corso del 2022, ai piani di riorganizzazione e ristrutturazione originariamente previsti per prolungata indisponibilità dei locali aziendali, per cause non imputabili al datore di lavoro, su domanda dell’azienda, anche qualora si trovi in stato di liquidazione, il Ministero del lavoro e delle politiche sociali può autorizzare, con proprio decreto, in via eccezionale e in deroga agli articoli 4 e 22 del decreto legislativo14 settembre 2015, n.148, </a:t>
            </a:r>
            <a:r>
              <a:rPr lang="it-IT" sz="1800" b="1" dirty="0">
                <a:effectLst/>
                <a:ea typeface="Garamond" panose="02020404030301010803" pitchFamily="18" charset="0"/>
              </a:rPr>
              <a:t>un ulteriore periodo</a:t>
            </a:r>
            <a:r>
              <a:rPr lang="it-IT" sz="1800" dirty="0">
                <a:effectLst/>
                <a:ea typeface="Garamond" panose="02020404030301010803" pitchFamily="18" charset="0"/>
              </a:rPr>
              <a:t>, in continuità di tutele già autorizzate, di cassa integrazione salariale straordinaria </a:t>
            </a:r>
            <a:r>
              <a:rPr lang="it-IT" sz="1800" b="1" dirty="0">
                <a:effectLst/>
                <a:ea typeface="Garamond" panose="02020404030301010803" pitchFamily="18" charset="0"/>
              </a:rPr>
              <a:t>fino al 31 dicembre 2023</a:t>
            </a:r>
            <a:r>
              <a:rPr lang="it-IT" sz="1800" dirty="0">
                <a:effectLst/>
                <a:ea typeface="Garamond" panose="02020404030301010803" pitchFamily="18" charset="0"/>
              </a:rPr>
              <a:t>, al fine di salvaguardare il livello occupazionale e il patrimonio di competenze acquisito dai lavoratori dipendenti. Alle fattispecie di cui al presente comma non si applicano le procedure e i termini di cui agli articoli 24 e 25 del decreto legislativo 14 settembre 2015, n.148.</a:t>
            </a:r>
          </a:p>
          <a:p>
            <a:pPr marL="0" indent="0" algn="just">
              <a:lnSpc>
                <a:spcPct val="100000"/>
              </a:lnSpc>
              <a:spcBef>
                <a:spcPts val="0"/>
              </a:spcBef>
              <a:buNone/>
            </a:pPr>
            <a:r>
              <a:rPr lang="it-IT" sz="1800" b="1" dirty="0">
                <a:effectLst/>
                <a:ea typeface="Garamond" panose="02020404030301010803" pitchFamily="18" charset="0"/>
              </a:rPr>
              <a:t>2. </a:t>
            </a:r>
            <a:r>
              <a:rPr lang="it-IT" sz="1800" dirty="0">
                <a:effectLst/>
                <a:ea typeface="Garamond" panose="02020404030301010803" pitchFamily="18" charset="0"/>
              </a:rPr>
              <a:t>I trattamenti di cui al comma 1 sono riconosciuti </a:t>
            </a:r>
            <a:r>
              <a:rPr lang="it-IT" sz="1800" b="1" dirty="0">
                <a:effectLst/>
                <a:ea typeface="Garamond" panose="02020404030301010803" pitchFamily="18" charset="0"/>
              </a:rPr>
              <a:t>nel limite di spesa di 13 milioni di euro per l’anno 2023 e di 0,9 milioni di euro per l’anno 2024</a:t>
            </a:r>
            <a:r>
              <a:rPr lang="it-IT" sz="1800" dirty="0">
                <a:effectLst/>
                <a:ea typeface="Garamond" panose="02020404030301010803" pitchFamily="18" charset="0"/>
              </a:rPr>
              <a:t>. L’INPS provvede al monitoraggio della relativa spesa, informando con cadenza periodica il Ministero del lavoro e delle politiche sociali. Qualora dal monitoraggio emerga, anche in via prospettica, il raggiungimento del limite di spesa di cui al primo periodo, non potranno essere più accolte ulteriori domande. Alla copertura degli oneri di cui al primo periodo, pari a 13 milioni di euro per l’anno 2023 e a 0,9 milioni di euro per l’anno 2024, si provvede a valere sulle risorse del Fondo sociale per occupazione e formazione di cui all’articolo 18, comma 1, lettera a), del decreto-legge 29 novembre 2008, n. 185, convertito, con modificazioni, dalla legge 28 gennaio 2009, n. 2.</a:t>
            </a: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CIGS in deroga</a:t>
            </a:r>
            <a:endParaRPr lang="it-IT" sz="2800" b="1" dirty="0"/>
          </a:p>
        </p:txBody>
      </p:sp>
    </p:spTree>
    <p:extLst>
      <p:ext uri="{BB962C8B-B14F-4D97-AF65-F5344CB8AC3E}">
        <p14:creationId xmlns:p14="http://schemas.microsoft.com/office/powerpoint/2010/main" val="34716361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86958"/>
            <a:ext cx="10515600" cy="5524655"/>
          </a:xfrm>
          <a:noFill/>
          <a:ln>
            <a:noFill/>
          </a:ln>
        </p:spPr>
        <p:txBody>
          <a:bodyPr/>
          <a:lstStyle/>
          <a:p>
            <a:pPr marL="0" indent="0" algn="just">
              <a:buNone/>
            </a:pPr>
            <a:r>
              <a:rPr lang="it-IT" sz="2400" b="1" dirty="0">
                <a:ea typeface="Garamond" panose="02020404030301010803" pitchFamily="18" charset="0"/>
              </a:rPr>
              <a:t>INPS, msg. 2512 del 4.7.2023</a:t>
            </a:r>
          </a:p>
          <a:p>
            <a:pPr algn="just">
              <a:buFont typeface="Wingdings" panose="05000000000000000000" pitchFamily="2" charset="2"/>
              <a:buChar char="§"/>
            </a:pPr>
            <a:r>
              <a:rPr lang="it-IT" sz="2000" dirty="0">
                <a:effectLst/>
                <a:ea typeface="Garamond" panose="02020404030301010803" pitchFamily="18" charset="0"/>
              </a:rPr>
              <a:t>Si rammenta che, in forza di quanto disposto dall’articolo 7, comma 5-bis, del </a:t>
            </a:r>
            <a:r>
              <a:rPr lang="it-IT" sz="2000" dirty="0" err="1">
                <a:effectLst/>
                <a:ea typeface="Garamond" panose="02020404030301010803" pitchFamily="18" charset="0"/>
              </a:rPr>
              <a:t>D.lgs</a:t>
            </a:r>
            <a:r>
              <a:rPr lang="it-IT" sz="2000" dirty="0">
                <a:effectLst/>
                <a:ea typeface="Garamond" panose="02020404030301010803" pitchFamily="18" charset="0"/>
              </a:rPr>
              <a:t> n. 148/2015, in caso di pagamento diretto delle prestazioni, il datore di lavoro è tenuto, a pena di decadenza, a inviare all'INPS tutti i dati necessari per il pagamento dell'integrazione salariale entro la fine del secondo mese successivo a quello in cui è collocato il periodo di integrazione salariale o, se posteriore, entro il termine di 60 giorni dalla comunicazione del provvedimento di autorizzazione.</a:t>
            </a:r>
          </a:p>
          <a:p>
            <a:pPr algn="just">
              <a:buFont typeface="Wingdings" panose="05000000000000000000" pitchFamily="2" charset="2"/>
              <a:buChar char="§"/>
            </a:pPr>
            <a:r>
              <a:rPr lang="it-IT" sz="2000" dirty="0">
                <a:effectLst/>
                <a:ea typeface="Garamond" panose="02020404030301010803" pitchFamily="18" charset="0"/>
              </a:rPr>
              <a:t>Trascorsi inutilmente tali termini, il pagamento della prestazione e gli oneri a essa connessi rimangono a carico del datore di lavoro inadempiente.</a:t>
            </a:r>
          </a:p>
          <a:p>
            <a:pPr algn="just">
              <a:buFont typeface="Wingdings" panose="05000000000000000000" pitchFamily="2" charset="2"/>
              <a:buChar char="§"/>
            </a:pPr>
            <a:r>
              <a:rPr lang="it-IT" sz="2000" dirty="0">
                <a:effectLst/>
                <a:ea typeface="Garamond" panose="02020404030301010803" pitchFamily="18" charset="0"/>
              </a:rPr>
              <a:t>In “Sistema UNICO”, nell’ambito del codice intervento “333”, è stato istituito il nuovo apposito codice evento: 147 situazioni di perdurante crisi e difficoltà - art. 30 D.L. 48/23.</a:t>
            </a: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CIGS in deroga</a:t>
            </a:r>
            <a:endParaRPr lang="it-IT" sz="2800" b="1" dirty="0"/>
          </a:p>
        </p:txBody>
      </p:sp>
    </p:spTree>
    <p:extLst>
      <p:ext uri="{BB962C8B-B14F-4D97-AF65-F5344CB8AC3E}">
        <p14:creationId xmlns:p14="http://schemas.microsoft.com/office/powerpoint/2010/main" val="4908260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66672"/>
            <a:ext cx="10515600" cy="5524655"/>
          </a:xfrm>
          <a:noFill/>
          <a:ln>
            <a:noFill/>
          </a:ln>
        </p:spPr>
        <p:txBody>
          <a:bodyPr/>
          <a:lstStyle/>
          <a:p>
            <a:pPr marL="0" indent="0" algn="just">
              <a:buNone/>
            </a:pPr>
            <a:r>
              <a:rPr lang="it-IT" sz="2400" b="1" dirty="0">
                <a:effectLst/>
                <a:ea typeface="Times New Roman" panose="02020603050405020304" pitchFamily="18" charset="0"/>
              </a:rPr>
              <a:t>Art. </a:t>
            </a:r>
            <a:r>
              <a:rPr lang="it-IT" sz="2400" b="1" dirty="0">
                <a:ea typeface="Times New Roman" panose="02020603050405020304" pitchFamily="18" charset="0"/>
              </a:rPr>
              <a:t>19</a:t>
            </a:r>
            <a:r>
              <a:rPr lang="it-IT" sz="2400" b="1" dirty="0">
                <a:effectLst/>
                <a:ea typeface="Times New Roman" panose="02020603050405020304" pitchFamily="18" charset="0"/>
              </a:rPr>
              <a:t> D.L. 48/2023</a:t>
            </a:r>
          </a:p>
          <a:p>
            <a:pPr marL="0" indent="0" algn="just">
              <a:buNone/>
            </a:pPr>
            <a:r>
              <a:rPr lang="it-IT" sz="1800" b="1" dirty="0">
                <a:effectLst/>
                <a:ea typeface="Garamond" panose="02020404030301010803" pitchFamily="18" charset="0"/>
              </a:rPr>
              <a:t>1.</a:t>
            </a:r>
            <a:r>
              <a:rPr lang="it-IT" sz="1800" dirty="0">
                <a:effectLst/>
                <a:ea typeface="Garamond" panose="02020404030301010803" pitchFamily="18" charset="0"/>
              </a:rPr>
              <a:t> Il </a:t>
            </a:r>
            <a:r>
              <a:rPr lang="it-IT" sz="1800" b="1" dirty="0">
                <a:effectLst/>
                <a:ea typeface="Garamond" panose="02020404030301010803" pitchFamily="18" charset="0"/>
              </a:rPr>
              <a:t>Fondo nuove competenze</a:t>
            </a:r>
            <a:r>
              <a:rPr lang="it-IT" sz="1800" dirty="0">
                <a:effectLst/>
                <a:ea typeface="Garamond" panose="02020404030301010803" pitchFamily="18" charset="0"/>
              </a:rPr>
              <a:t>, di cui all’articolo 88 del decreto-legge19 maggio 2020, n.34, convertito, con modificazioni, dalla legge 17 luglio 2020, n.77, </a:t>
            </a:r>
            <a:r>
              <a:rPr lang="it-IT" sz="1800" b="1" dirty="0">
                <a:effectLst/>
                <a:ea typeface="Garamond" panose="02020404030301010803" pitchFamily="18" charset="0"/>
              </a:rPr>
              <a:t>è incrementato, nel periodo di programmazione 2021-2027 della politica di coesione europea, dalle risorse rivenienti dal Programma nazionale Giovani, donne e lavoro, cofinanziato dal Fondo sociale europeo Plus</a:t>
            </a:r>
            <a:r>
              <a:rPr lang="it-IT" sz="1800" dirty="0">
                <a:effectLst/>
                <a:ea typeface="Garamond" panose="02020404030301010803" pitchFamily="18" charset="0"/>
              </a:rPr>
              <a:t>, identificate in sede di programmazione. Al finanziamento del Fondo possono concorrere, altresì, le risorse del Programma operativo complementare Sistemi di politiche attive per l'occupazione (POC SPAO), nei limiti della relativa dotazione finanziaria e nel rispetto delle proprie modalità di gestione e controllo.</a:t>
            </a:r>
            <a:endParaRPr lang="it-IT" sz="2800" dirty="0">
              <a:effectLst/>
              <a:ea typeface="Calibri" panose="020F0502020204030204" pitchFamily="34" charset="0"/>
            </a:endParaRPr>
          </a:p>
          <a:p>
            <a:pPr marL="0" indent="0" algn="just">
              <a:buNone/>
            </a:pPr>
            <a:r>
              <a:rPr lang="it-IT" sz="1800" b="1" dirty="0">
                <a:effectLst/>
                <a:ea typeface="Garamond" panose="02020404030301010803" pitchFamily="18" charset="0"/>
              </a:rPr>
              <a:t>2.</a:t>
            </a:r>
            <a:r>
              <a:rPr lang="it-IT" sz="1800" dirty="0">
                <a:effectLst/>
                <a:ea typeface="Garamond" panose="02020404030301010803" pitchFamily="18" charset="0"/>
              </a:rPr>
              <a:t> Mediante le risorse del Fondo di cui al comma 1 </a:t>
            </a:r>
            <a:r>
              <a:rPr lang="it-IT" sz="1800" b="1" dirty="0">
                <a:effectLst/>
                <a:ea typeface="Garamond" panose="02020404030301010803" pitchFamily="18" charset="0"/>
              </a:rPr>
              <a:t>sono finanziate le intese sottoscritte a decorrere dal 2023</a:t>
            </a:r>
            <a:r>
              <a:rPr lang="it-IT" sz="1800" dirty="0">
                <a:effectLst/>
                <a:ea typeface="Garamond" panose="02020404030301010803" pitchFamily="18" charset="0"/>
              </a:rPr>
              <a:t>, ai sensi del comma 1 del citato articolo 88 del decreto-legge n.34 del 2020. </a:t>
            </a:r>
            <a:r>
              <a:rPr lang="it-IT" sz="1800" b="1" dirty="0">
                <a:effectLst/>
                <a:ea typeface="Garamond" panose="02020404030301010803" pitchFamily="18" charset="0"/>
              </a:rPr>
              <a:t>Le intese sono volte a favorire l’aggiornamento della professionalità dei lavoratori a seguito della transizione digitale ed ecologica</a:t>
            </a:r>
            <a:r>
              <a:rPr lang="it-IT" sz="1800" dirty="0">
                <a:effectLst/>
                <a:ea typeface="Garamond" panose="02020404030301010803" pitchFamily="18" charset="0"/>
              </a:rPr>
              <a:t>. Con le risorse del Fondo sono finanziati parte della retribuzione oraria, nonché gli oneri relativi ai contributi previdenziali e assistenziali delle ore di lavoro destinate ai percorsi formativi, secondo quanto previsto dal decreto del Ministro del lavoro e delle politiche sociali di cui all’articolo 11-</a:t>
            </a:r>
            <a:r>
              <a:rPr lang="it-IT" sz="1800" i="1" dirty="0">
                <a:effectLst/>
                <a:ea typeface="Garamond" panose="02020404030301010803" pitchFamily="18" charset="0"/>
              </a:rPr>
              <a:t>ter</a:t>
            </a:r>
            <a:r>
              <a:rPr lang="it-IT" sz="1800" dirty="0">
                <a:effectLst/>
                <a:ea typeface="Garamond" panose="02020404030301010803" pitchFamily="18" charset="0"/>
              </a:rPr>
              <a:t>, comma 2, del decreto-legge 21ottobre 2021, n.146, convertito, con modificazioni, dalla legge 17 dicembre 2021, n.215.</a:t>
            </a:r>
            <a:endParaRPr lang="it-IT" sz="2800" b="1" i="1" dirty="0">
              <a:effectLst/>
              <a:ea typeface="Calibri" panose="020F0502020204030204" pitchFamily="34"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Fondo Nuove Competenze</a:t>
            </a:r>
            <a:endParaRPr lang="it-IT" sz="2800" b="1" dirty="0"/>
          </a:p>
        </p:txBody>
      </p:sp>
    </p:spTree>
    <p:extLst>
      <p:ext uri="{BB962C8B-B14F-4D97-AF65-F5344CB8AC3E}">
        <p14:creationId xmlns:p14="http://schemas.microsoft.com/office/powerpoint/2010/main" val="2936435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647888"/>
            <a:ext cx="10515600" cy="6055539"/>
          </a:xfrm>
        </p:spPr>
        <p:txBody>
          <a:bodyPr/>
          <a:lstStyle/>
          <a:p>
            <a:pPr marL="0" indent="0" algn="just">
              <a:buNone/>
            </a:pPr>
            <a:r>
              <a:rPr lang="it-IT" sz="2400" b="1" dirty="0">
                <a:effectLst/>
                <a:ea typeface="Times New Roman" panose="02020603050405020304" pitchFamily="18" charset="0"/>
              </a:rPr>
              <a:t>Art. 21</a:t>
            </a:r>
            <a:r>
              <a:rPr lang="it-IT" sz="2400" b="1" dirty="0">
                <a:ea typeface="Times New Roman" panose="02020603050405020304" pitchFamily="18" charset="0"/>
              </a:rPr>
              <a:t> </a:t>
            </a:r>
            <a:r>
              <a:rPr lang="it-IT" sz="2400" b="1" dirty="0">
                <a:effectLst/>
                <a:ea typeface="Times New Roman" panose="02020603050405020304" pitchFamily="18" charset="0"/>
              </a:rPr>
              <a:t>D.LGS. 81/2015 – </a:t>
            </a:r>
            <a:r>
              <a:rPr lang="it-IT" sz="2400" b="1" u="sng" dirty="0">
                <a:effectLst/>
                <a:ea typeface="Times New Roman" panose="02020603050405020304" pitchFamily="18" charset="0"/>
              </a:rPr>
              <a:t>TESTO INTEGRATO CON DL LAVORO</a:t>
            </a:r>
          </a:p>
          <a:p>
            <a:pPr marL="0" indent="0" algn="just">
              <a:buNone/>
            </a:pPr>
            <a:r>
              <a:rPr lang="it-IT" sz="1700" b="1" dirty="0">
                <a:effectLst/>
                <a:ea typeface="Calibri" panose="020F0502020204030204" pitchFamily="34" charset="0"/>
              </a:rPr>
              <a:t>01.</a:t>
            </a:r>
            <a:r>
              <a:rPr lang="it-IT" sz="1700" dirty="0">
                <a:effectLst/>
                <a:ea typeface="Calibri" panose="020F0502020204030204" pitchFamily="34" charset="0"/>
              </a:rPr>
              <a:t> </a:t>
            </a:r>
            <a:r>
              <a:rPr lang="it-IT" sz="1700" strike="sngStrike" dirty="0">
                <a:effectLst/>
                <a:highlight>
                  <a:srgbClr val="FFFF00"/>
                </a:highlight>
                <a:ea typeface="Calibri" panose="020F0502020204030204" pitchFamily="34" charset="0"/>
              </a:rPr>
              <a:t>Il contratto può essere rinnovato solo a fronte delle condizioni di cui all'articolo 19, comma 1. Il contratto può essere prorogato liberamente nei primi dodici mesi e, successivamente, solo in presenza delle condizioni di cui all'articolo 19, comma 1</a:t>
            </a:r>
            <a:r>
              <a:rPr lang="it-IT" sz="1700" strike="sngStrike" dirty="0">
                <a:effectLst/>
                <a:ea typeface="Calibri" panose="020F0502020204030204" pitchFamily="34" charset="0"/>
              </a:rPr>
              <a:t>.</a:t>
            </a:r>
            <a:r>
              <a:rPr lang="it-IT" sz="1700" dirty="0">
                <a:effectLst/>
                <a:ea typeface="Calibri" panose="020F0502020204030204" pitchFamily="34" charset="0"/>
              </a:rPr>
              <a:t> </a:t>
            </a:r>
            <a:r>
              <a:rPr lang="it-IT" sz="1700" dirty="0">
                <a:solidFill>
                  <a:srgbClr val="FF0000"/>
                </a:solidFill>
                <a:effectLst/>
                <a:highlight>
                  <a:srgbClr val="FFFF00"/>
                </a:highlight>
                <a:ea typeface="Calibri" panose="020F0502020204030204" pitchFamily="34" charset="0"/>
              </a:rPr>
              <a:t>Il contratto può essere prorogato e rinnovato liberamente nei primi dodici mesi e, successivamente, solo in presenza delle condizioni di cui all'articolo 19, comma 1</a:t>
            </a:r>
            <a:r>
              <a:rPr lang="it-IT" sz="1700" dirty="0">
                <a:solidFill>
                  <a:srgbClr val="FF0000"/>
                </a:solidFill>
                <a:effectLst/>
                <a:ea typeface="Calibri" panose="020F0502020204030204" pitchFamily="34" charset="0"/>
              </a:rPr>
              <a:t>. </a:t>
            </a:r>
            <a:r>
              <a:rPr lang="it-IT" sz="1700" dirty="0">
                <a:effectLst/>
                <a:ea typeface="Calibri" panose="020F0502020204030204" pitchFamily="34" charset="0"/>
              </a:rPr>
              <a:t>In caso di violazione di quanto disposto dal primo </a:t>
            </a:r>
            <a:r>
              <a:rPr lang="it-IT" sz="1700" strike="sngStrike" dirty="0">
                <a:effectLst/>
                <a:highlight>
                  <a:srgbClr val="FFFF00"/>
                </a:highlight>
                <a:ea typeface="Calibri" panose="020F0502020204030204" pitchFamily="34" charset="0"/>
              </a:rPr>
              <a:t>e dal secondo</a:t>
            </a:r>
            <a:r>
              <a:rPr lang="it-IT" sz="1700" dirty="0">
                <a:effectLst/>
                <a:ea typeface="Calibri" panose="020F0502020204030204" pitchFamily="34" charset="0"/>
              </a:rPr>
              <a:t> periodo, il contratto si trasforma in contratto a tempo indeterminato. I contratti per attività stagionali, di cui al comma 2 del presente articolo, possono essere rinnovati o prorogati anche in assenza delle condizioni di cui all'articolo 19, comma 1.</a:t>
            </a:r>
          </a:p>
          <a:p>
            <a:pPr marL="0" indent="0" algn="just">
              <a:buNone/>
            </a:pPr>
            <a:r>
              <a:rPr lang="it-IT" sz="1700" b="1" dirty="0">
                <a:effectLst/>
                <a:ea typeface="Calibri" panose="020F0502020204030204" pitchFamily="34" charset="0"/>
              </a:rPr>
              <a:t>1.</a:t>
            </a:r>
            <a:r>
              <a:rPr lang="it-IT" sz="1700" dirty="0">
                <a:effectLst/>
                <a:ea typeface="Calibri" panose="020F0502020204030204" pitchFamily="34" charset="0"/>
              </a:rPr>
              <a:t> Il termine del contratto a tempo determinato può essere prorogato, con il consenso del lavoratore, solo quando la durata iniziale del contratto sia inferiore a ventiquattro mesi, e, comunque, per un massimo di quattro volte nell'arco di ventiquattro mesi a prescindere dal numero dei contratti. Qualora il numero delle proroghe sia superiore, il contratto si trasforma in contratto a tempo indeterminato dalla data di decorrenza della quinta proroga. </a:t>
            </a:r>
          </a:p>
          <a:p>
            <a:pPr marL="0" indent="0" algn="just">
              <a:buNone/>
            </a:pPr>
            <a:r>
              <a:rPr lang="it-IT" sz="1700" b="1" dirty="0">
                <a:effectLst/>
                <a:ea typeface="Calibri" panose="020F0502020204030204" pitchFamily="34" charset="0"/>
              </a:rPr>
              <a:t>2.</a:t>
            </a:r>
            <a:r>
              <a:rPr lang="it-IT" sz="1700" dirty="0">
                <a:effectLst/>
                <a:ea typeface="Calibri" panose="020F0502020204030204" pitchFamily="34" charset="0"/>
              </a:rPr>
              <a:t> Qualora il lavoratore sia riassunto a tempo determinato entro dieci giorni dalla data di scadenza di un contratto di durata fino a sei mesi, ovvero venti giorni dalla data di scadenza di un contratto di durata superiore a sei mesi, il secondo contratto si trasforma in contratto a tempo indeterminato. Le disposizioni di cui al presente comma non trovano applicazione nei confronti dei lavoratori impiegati nelle attività stagionali individuate con decreto del Ministero del lavoro e delle politiche sociali nonché' nelle ipotesi individuate dai contratti collettivi. Fino all'adozione del decreto di cui al secondo periodo continuano a trovare applicazione le disposizioni del decreto del Presidente della Repubblica 7 ottobre 1963, n. 1525.</a:t>
            </a:r>
          </a:p>
          <a:p>
            <a:pPr marL="0" indent="0" algn="just">
              <a:buNone/>
            </a:pPr>
            <a:r>
              <a:rPr lang="it-IT" sz="1700" b="1" dirty="0">
                <a:effectLst/>
                <a:ea typeface="Calibri" panose="020F0502020204030204" pitchFamily="34" charset="0"/>
              </a:rPr>
              <a:t>3.</a:t>
            </a:r>
            <a:r>
              <a:rPr lang="it-IT" sz="1700" dirty="0">
                <a:effectLst/>
                <a:ea typeface="Calibri" panose="020F0502020204030204" pitchFamily="34" charset="0"/>
              </a:rPr>
              <a:t> I limiti previsti dal presente articolo non si applicano alle imprese start-up innovative di cui di cui all'articolo 25, commi 2 e 3, del decreto-legge 18 ottobre 2012, n. 179, convertito, con modificazioni, dalla legge 17 dicembre 2012, n. 221, per il periodo di quattro anni dalla costituzione della società, ovvero per il più limitato periodo previsto dal comma 3 del suddetto articolo 25 per le società già costituite.</a:t>
            </a:r>
            <a:endParaRPr lang="it-IT" sz="1700" b="1" i="1" dirty="0">
              <a:effectLst/>
              <a:ea typeface="Calibri" panose="020F0502020204030204" pitchFamily="34" charset="0"/>
              <a:cs typeface="Times New Roman" panose="02020603050405020304"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Contratto a termine</a:t>
            </a:r>
            <a:endParaRPr lang="it-IT" sz="2800" b="1" dirty="0"/>
          </a:p>
        </p:txBody>
      </p:sp>
    </p:spTree>
    <p:extLst>
      <p:ext uri="{BB962C8B-B14F-4D97-AF65-F5344CB8AC3E}">
        <p14:creationId xmlns:p14="http://schemas.microsoft.com/office/powerpoint/2010/main" val="2116516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137642-E03C-C831-8575-6165F7D142E9}"/>
              </a:ext>
            </a:extLst>
          </p:cNvPr>
          <p:cNvSpPr>
            <a:spLocks noGrp="1"/>
          </p:cNvSpPr>
          <p:nvPr>
            <p:ph idx="1"/>
          </p:nvPr>
        </p:nvSpPr>
        <p:spPr>
          <a:xfrm>
            <a:off x="838200" y="802461"/>
            <a:ext cx="10515600" cy="6055539"/>
          </a:xfrm>
        </p:spPr>
        <p:txBody>
          <a:bodyPr/>
          <a:lstStyle/>
          <a:p>
            <a:pPr marL="0" indent="0" algn="just">
              <a:buNone/>
            </a:pPr>
            <a:r>
              <a:rPr lang="it-IT" sz="2400" b="1" dirty="0">
                <a:effectLst/>
                <a:ea typeface="Times New Roman" panose="02020603050405020304" pitchFamily="18" charset="0"/>
              </a:rPr>
              <a:t>Corte appello Roma sez. II, 20.07.2020, n. 1568</a:t>
            </a:r>
          </a:p>
          <a:p>
            <a:pPr marL="0" indent="0" algn="just">
              <a:buNone/>
            </a:pPr>
            <a:r>
              <a:rPr kumimoji="0" lang="it-IT" sz="1800" b="0" i="0" u="none" strike="noStrike" kern="1200" cap="none" spc="0" normalizeH="0" baseline="0" noProof="0" dirty="0">
                <a:ln>
                  <a:noFill/>
                </a:ln>
                <a:solidFill>
                  <a:prstClr val="black"/>
                </a:solidFill>
                <a:effectLst/>
                <a:uLnTx/>
                <a:uFillTx/>
                <a:ea typeface="+mn-ea"/>
                <a:cs typeface="+mn-cs"/>
              </a:rPr>
              <a:t>In tema di apposizione del termine al contratto di lavoro, il legislatore ha imposto, con l'art. 1, comma 2, del d.lgs. n. 368 del 2001, un onere di specificazione delle ragioni giustificatrici di carattere tecnico, produttivo, organizzativo o sostitutivo del termine finale, che </a:t>
            </a:r>
            <a:r>
              <a:rPr kumimoji="0" lang="it-IT" sz="1800" b="1" i="0" u="none" strike="noStrike" kern="1200" cap="none" spc="0" normalizeH="0" baseline="0" noProof="0" dirty="0">
                <a:ln>
                  <a:noFill/>
                </a:ln>
                <a:solidFill>
                  <a:prstClr val="black"/>
                </a:solidFill>
                <a:effectLst/>
                <a:uLnTx/>
                <a:uFillTx/>
                <a:ea typeface="+mn-ea"/>
                <a:cs typeface="+mn-cs"/>
              </a:rPr>
              <a:t>debbono essere sufficientemente particolareggiate così da rendere possibile la conoscenza della loro effettiva portata e il relativo controllo di effettività</a:t>
            </a:r>
            <a:r>
              <a:rPr kumimoji="0" lang="it-IT" sz="1800" b="0" i="0" u="none" strike="noStrike" kern="1200" cap="none" spc="0" normalizeH="0" baseline="0" noProof="0" dirty="0">
                <a:ln>
                  <a:noFill/>
                </a:ln>
                <a:solidFill>
                  <a:prstClr val="black"/>
                </a:solidFill>
                <a:effectLst/>
                <a:uLnTx/>
                <a:uFillTx/>
                <a:ea typeface="+mn-ea"/>
                <a:cs typeface="+mn-cs"/>
              </a:rPr>
              <a:t>. Consegue </a:t>
            </a:r>
            <a:r>
              <a:rPr kumimoji="0" lang="it-IT" sz="1800" b="0" i="0" u="sng" strike="noStrike" kern="1200" cap="none" spc="0" normalizeH="0" baseline="0" noProof="0" dirty="0">
                <a:ln>
                  <a:noFill/>
                </a:ln>
                <a:solidFill>
                  <a:prstClr val="black"/>
                </a:solidFill>
                <a:effectLst/>
                <a:uLnTx/>
                <a:uFillTx/>
                <a:ea typeface="+mn-ea"/>
                <a:cs typeface="+mn-cs"/>
              </a:rPr>
              <a:t>dalla mancata specificazione delle ragioni del termine finale indicato in contratto l'illegittimità e la nullità della clausola di apposizione del termine stesso e l'instaurarsi tra le parti di un rapporto di lavoro a tempo indeterminato</a:t>
            </a:r>
            <a:r>
              <a:rPr kumimoji="0" lang="it-IT" sz="1800" b="0" i="0" u="none" strike="noStrike" kern="1200" cap="none" spc="0" normalizeH="0" baseline="0" noProof="0" dirty="0">
                <a:ln>
                  <a:noFill/>
                </a:ln>
                <a:solidFill>
                  <a:prstClr val="black"/>
                </a:solidFill>
                <a:effectLst/>
                <a:uLnTx/>
                <a:uFillTx/>
                <a:ea typeface="+mn-ea"/>
                <a:cs typeface="+mn-cs"/>
              </a:rPr>
              <a:t> a far tempo dalla data di inizio del rapporto.</a:t>
            </a:r>
          </a:p>
          <a:p>
            <a:pPr marL="0" indent="0" algn="just">
              <a:buNone/>
            </a:pPr>
            <a:r>
              <a:rPr lang="it-IT" sz="1800" dirty="0"/>
              <a:t>L'apposizione di un termine al contratto di lavoro, consentita dal D.Lgs. 6 settembre 2001, n. 368, art. 1 a fronte di ragioni di carattere tecnico, produttivo, organizzativo o sostitutivo, che devono </a:t>
            </a:r>
            <a:r>
              <a:rPr lang="it-IT" sz="1800" b="1" dirty="0"/>
              <a:t>risultare specificate, a pena di inefficacia, in apposito atto scritto</a:t>
            </a:r>
            <a:r>
              <a:rPr lang="it-IT" sz="1800" dirty="0"/>
              <a:t>, impone al datore di lavoro, in consonanza con la direttiva 1999/70/CE, come interpretata dalla Corte di Giustizia, l'onere di indicare in </a:t>
            </a:r>
            <a:r>
              <a:rPr lang="it-IT" sz="1800" b="1" dirty="0"/>
              <a:t>modo circostanziato e puntuale</a:t>
            </a:r>
            <a:r>
              <a:rPr lang="it-IT" sz="1800" dirty="0"/>
              <a:t>, al fine di assicurare la </a:t>
            </a:r>
            <a:r>
              <a:rPr lang="it-IT" sz="1800" b="1" dirty="0"/>
              <a:t>trasparenza e la veridicità di tali ragioni, </a:t>
            </a:r>
            <a:r>
              <a:rPr lang="it-IT" sz="1800" b="1" dirty="0" err="1"/>
              <a:t>nonchè</a:t>
            </a:r>
            <a:r>
              <a:rPr lang="it-IT" sz="1800" b="1" dirty="0"/>
              <a:t> l'immodificabilità delle stesse nel corso del rapporto</a:t>
            </a:r>
            <a:r>
              <a:rPr lang="it-IT" sz="1800" dirty="0"/>
              <a:t>, le circostanze che contraddistinguono una particolare attività e che rendono conforme alle esigenze del datore di lavoro, nell'ambito di un determinato contesto aziendale, la prestazione a tempo determinato, sì </a:t>
            </a:r>
            <a:r>
              <a:rPr lang="it-IT" sz="1800" b="1" dirty="0"/>
              <a:t>da rendere evidente la specifica connessione tra la durata solo temporanea della prestazione e le esigenze produttive ed organizzative che la stessa sia chiamata a realizzare </a:t>
            </a:r>
            <a:r>
              <a:rPr lang="it-IT" sz="1800" dirty="0"/>
              <a:t>e </a:t>
            </a:r>
            <a:r>
              <a:rPr lang="it-IT" sz="1800" b="1" dirty="0"/>
              <a:t>l'utilizzazione del lavoratore assunto esclusivamente nell'ambito della specifica ragione indicata </a:t>
            </a:r>
            <a:r>
              <a:rPr lang="it-IT" sz="1800" dirty="0"/>
              <a:t>ed in stretto collegamento con la stessa.</a:t>
            </a:r>
          </a:p>
          <a:p>
            <a:pPr marL="0" indent="0" algn="just">
              <a:buNone/>
            </a:pPr>
            <a:endParaRPr kumimoji="0" lang="it-IT" sz="2200" b="0" i="0" u="none" strike="noStrike" kern="1200" cap="none" spc="0" normalizeH="0" baseline="0" noProof="0" dirty="0">
              <a:ln>
                <a:noFill/>
              </a:ln>
              <a:solidFill>
                <a:prstClr val="black"/>
              </a:solidFill>
              <a:effectLst/>
              <a:uLnTx/>
              <a:uFillTx/>
              <a:latin typeface="Calibri"/>
              <a:ea typeface="+mn-ea"/>
              <a:cs typeface="+mn-cs"/>
            </a:endParaRPr>
          </a:p>
          <a:p>
            <a:pPr marL="0" indent="0" algn="just">
              <a:buNone/>
            </a:pPr>
            <a:endParaRPr kumimoji="0" lang="it-IT" sz="2200" b="0" i="0" u="none" strike="noStrike" kern="1200" cap="none" spc="0" normalizeH="0" baseline="0" noProof="0" dirty="0">
              <a:ln>
                <a:noFill/>
              </a:ln>
              <a:solidFill>
                <a:prstClr val="black"/>
              </a:solidFill>
              <a:effectLst/>
              <a:uLnTx/>
              <a:uFillTx/>
              <a:latin typeface="Calibri"/>
              <a:ea typeface="+mn-ea"/>
              <a:cs typeface="+mn-cs"/>
            </a:endParaRPr>
          </a:p>
          <a:p>
            <a:pPr marL="0" indent="0" algn="just">
              <a:buNone/>
            </a:pPr>
            <a:endParaRPr lang="it-IT" sz="2400" b="1" u="sng" dirty="0">
              <a:effectLst/>
              <a:ea typeface="Times New Roman" panose="02020603050405020304" pitchFamily="18" charset="0"/>
            </a:endParaRPr>
          </a:p>
        </p:txBody>
      </p:sp>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Contratto a termine - giurisprudenza</a:t>
            </a:r>
            <a:endParaRPr lang="it-IT" sz="2800" b="1" dirty="0"/>
          </a:p>
        </p:txBody>
      </p:sp>
    </p:spTree>
    <p:extLst>
      <p:ext uri="{BB962C8B-B14F-4D97-AF65-F5344CB8AC3E}">
        <p14:creationId xmlns:p14="http://schemas.microsoft.com/office/powerpoint/2010/main" val="1493050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DEE61A05-D59F-8284-49DB-348795D1D4C1}"/>
              </a:ext>
            </a:extLst>
          </p:cNvPr>
          <p:cNvSpPr>
            <a:spLocks noGrp="1"/>
          </p:cNvSpPr>
          <p:nvPr>
            <p:ph type="title"/>
          </p:nvPr>
        </p:nvSpPr>
        <p:spPr>
          <a:xfrm>
            <a:off x="1481328" y="154573"/>
            <a:ext cx="8688298" cy="690041"/>
          </a:xfrm>
        </p:spPr>
        <p:txBody>
          <a:bodyPr/>
          <a:lstStyle/>
          <a:p>
            <a:pPr algn="ctr"/>
            <a:r>
              <a:rPr lang="it-IT" sz="3200" b="1" dirty="0">
                <a:cs typeface="Arial" panose="020B0604020202020204" pitchFamily="34" charset="0"/>
              </a:rPr>
              <a:t>Contratto a termine - giurisprudenza</a:t>
            </a:r>
            <a:endParaRPr lang="it-IT" sz="2800" b="1" dirty="0"/>
          </a:p>
        </p:txBody>
      </p:sp>
      <p:sp>
        <p:nvSpPr>
          <p:cNvPr id="7" name="Segnaposto contenuto 2">
            <a:extLst>
              <a:ext uri="{FF2B5EF4-FFF2-40B4-BE49-F238E27FC236}">
                <a16:creationId xmlns:a16="http://schemas.microsoft.com/office/drawing/2014/main" id="{5FB67773-BE94-CC5A-9CFE-1B9739841BC2}"/>
              </a:ext>
            </a:extLst>
          </p:cNvPr>
          <p:cNvSpPr txBox="1">
            <a:spLocks/>
          </p:cNvSpPr>
          <p:nvPr/>
        </p:nvSpPr>
        <p:spPr>
          <a:xfrm>
            <a:off x="813694" y="844614"/>
            <a:ext cx="10341986" cy="5397371"/>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it-IT" sz="9600" b="1" dirty="0">
                <a:solidFill>
                  <a:prstClr val="black"/>
                </a:solidFill>
                <a:ea typeface="Times New Roman" panose="02020603050405020304" pitchFamily="18" charset="0"/>
                <a:cs typeface="Arial" panose="020B0604020202020204" pitchFamily="34" charset="0"/>
              </a:rPr>
              <a:t>CASSAZIONE, sentenza n. 22188 del 12.9.2018, n. 1522 del 27.1.2016, n. 208 del 12.1.2015, n. 10033 del 27.4.2010</a:t>
            </a:r>
            <a:endParaRPr lang="it-IT" sz="9600" dirty="0">
              <a:ea typeface="Times New Roman" panose="02020603050405020304" pitchFamily="18" charset="0"/>
              <a:cs typeface="Arial" panose="020B0604020202020204" pitchFamily="34" charset="0"/>
            </a:endParaRPr>
          </a:p>
          <a:p>
            <a:pPr algn="just"/>
            <a:r>
              <a:rPr lang="it-IT" sz="8800" dirty="0">
                <a:ea typeface="Times New Roman" panose="02020603050405020304" pitchFamily="18" charset="0"/>
                <a:cs typeface="Arial" panose="020B0604020202020204" pitchFamily="34" charset="0"/>
              </a:rPr>
              <a:t>La causale, per essere considerata specifica, deve evidenziare il fatto che il lavoratore venga utilizzato </a:t>
            </a:r>
            <a:r>
              <a:rPr lang="it-IT" sz="8800" u="sng" dirty="0">
                <a:ea typeface="Times New Roman" panose="02020603050405020304" pitchFamily="18" charset="0"/>
                <a:cs typeface="Arial" panose="020B0604020202020204" pitchFamily="34" charset="0"/>
              </a:rPr>
              <a:t>esclusivamente</a:t>
            </a:r>
            <a:r>
              <a:rPr lang="it-IT" sz="8800" dirty="0">
                <a:ea typeface="Times New Roman" panose="02020603050405020304" pitchFamily="18" charset="0"/>
                <a:cs typeface="Arial" panose="020B0604020202020204" pitchFamily="34" charset="0"/>
              </a:rPr>
              <a:t> nell’esecuzione della ragione indicata e </a:t>
            </a:r>
            <a:r>
              <a:rPr lang="it-IT" sz="8800" u="sng" dirty="0">
                <a:ea typeface="Times New Roman" panose="02020603050405020304" pitchFamily="18" charset="0"/>
                <a:cs typeface="Arial" panose="020B0604020202020204" pitchFamily="34" charset="0"/>
              </a:rPr>
              <a:t>in stretto collegamento</a:t>
            </a:r>
            <a:r>
              <a:rPr lang="it-IT" sz="8800" dirty="0">
                <a:ea typeface="Times New Roman" panose="02020603050405020304" pitchFamily="18" charset="0"/>
                <a:cs typeface="Arial" panose="020B0604020202020204" pitchFamily="34" charset="0"/>
              </a:rPr>
              <a:t> con la stessa;</a:t>
            </a:r>
          </a:p>
          <a:p>
            <a:pPr algn="just"/>
            <a:r>
              <a:rPr lang="it-IT" sz="8800" dirty="0">
                <a:ea typeface="Times New Roman" panose="02020603050405020304" pitchFamily="18" charset="0"/>
                <a:cs typeface="Arial" panose="020B0604020202020204" pitchFamily="34" charset="0"/>
              </a:rPr>
              <a:t>il datore di lavoro ha l’onere di specificare, in apposito atto scritto, le ragioni oggettive, ossia le esigenze di carattere tecnico, produttivo, organizzativo che giustificano l’apposizione del termine;</a:t>
            </a:r>
          </a:p>
          <a:p>
            <a:pPr algn="just"/>
            <a:r>
              <a:rPr lang="it-IT" sz="8800" dirty="0">
                <a:ea typeface="Times New Roman" panose="02020603050405020304" pitchFamily="18" charset="0"/>
                <a:cs typeface="Arial" panose="020B0604020202020204" pitchFamily="34" charset="0"/>
              </a:rPr>
              <a:t>anche laddove tale obbligo di forma, ad evidente rilievo sostanziale, sia stato rispettato, graverà comunque sul datore di lavoro, in caso di contestazione, dimostrare la sussistenza delle ragioni temporanee di assunzione indicate nel contratto;</a:t>
            </a:r>
          </a:p>
          <a:p>
            <a:pPr algn="just"/>
            <a:r>
              <a:rPr lang="it-IT" sz="8800" dirty="0">
                <a:ea typeface="Times New Roman" panose="02020603050405020304" pitchFamily="18" charset="0"/>
                <a:cs typeface="Arial" panose="020B0604020202020204" pitchFamily="34" charset="0"/>
              </a:rPr>
              <a:t>il datore di lavoro ha l'onere di indicare </a:t>
            </a:r>
            <a:r>
              <a:rPr lang="it-IT" sz="8800" u="sng" dirty="0">
                <a:ea typeface="Times New Roman" panose="02020603050405020304" pitchFamily="18" charset="0"/>
                <a:cs typeface="Arial" panose="020B0604020202020204" pitchFamily="34" charset="0"/>
              </a:rPr>
              <a:t>in modo circostanziato e puntuale</a:t>
            </a:r>
            <a:r>
              <a:rPr lang="it-IT" sz="8800" dirty="0">
                <a:ea typeface="Times New Roman" panose="02020603050405020304" pitchFamily="18" charset="0"/>
                <a:cs typeface="Arial" panose="020B0604020202020204" pitchFamily="34" charset="0"/>
              </a:rPr>
              <a:t> - al fine di assicurare la trasparenza e la veridicità della "causale", nonché l'immodificabilità della stessa nel corso del rapporto - le circostanze che contraddistinguono una particolare attività e che rendono conforme alle esigenze datoriali la prestazione a tempo determinato;</a:t>
            </a:r>
          </a:p>
          <a:p>
            <a:pPr algn="just"/>
            <a:r>
              <a:rPr lang="it-IT" sz="8800" dirty="0">
                <a:ea typeface="Times New Roman" panose="02020603050405020304" pitchFamily="18" charset="0"/>
                <a:cs typeface="Arial" panose="020B0604020202020204" pitchFamily="34" charset="0"/>
              </a:rPr>
              <a:t>requisito di specificazione: a) </a:t>
            </a:r>
            <a:r>
              <a:rPr lang="it-IT" sz="8800" u="sng" dirty="0">
                <a:ea typeface="Times New Roman" panose="02020603050405020304" pitchFamily="18" charset="0"/>
                <a:cs typeface="Arial" panose="020B0604020202020204" pitchFamily="34" charset="0"/>
              </a:rPr>
              <a:t>evidenza</a:t>
            </a:r>
            <a:r>
              <a:rPr lang="it-IT" sz="8800" dirty="0">
                <a:ea typeface="Times New Roman" panose="02020603050405020304" pitchFamily="18" charset="0"/>
                <a:cs typeface="Arial" panose="020B0604020202020204" pitchFamily="34" charset="0"/>
              </a:rPr>
              <a:t> della specifica connessione tra temporaneità ed esigenze produttive e organizzative; b) </a:t>
            </a:r>
            <a:r>
              <a:rPr lang="it-IT" sz="8800" u="sng" dirty="0">
                <a:ea typeface="Times New Roman" panose="02020603050405020304" pitchFamily="18" charset="0"/>
                <a:cs typeface="Arial" panose="020B0604020202020204" pitchFamily="34" charset="0"/>
              </a:rPr>
              <a:t>effettiva utilizzazione</a:t>
            </a:r>
            <a:r>
              <a:rPr lang="it-IT" sz="8800" dirty="0">
                <a:ea typeface="Times New Roman" panose="02020603050405020304" pitchFamily="18" charset="0"/>
                <a:cs typeface="Arial" panose="020B0604020202020204" pitchFamily="34" charset="0"/>
              </a:rPr>
              <a:t> del lavoratore esclusivamente nell’ambito della specifica ragione indicata e in stretto collegamento con la stessa.</a:t>
            </a:r>
          </a:p>
        </p:txBody>
      </p:sp>
    </p:spTree>
    <p:extLst>
      <p:ext uri="{BB962C8B-B14F-4D97-AF65-F5344CB8AC3E}">
        <p14:creationId xmlns:p14="http://schemas.microsoft.com/office/powerpoint/2010/main" val="1487503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itolo 6">
            <a:extLst>
              <a:ext uri="{FF2B5EF4-FFF2-40B4-BE49-F238E27FC236}">
                <a16:creationId xmlns:a16="http://schemas.microsoft.com/office/drawing/2014/main" id="{F3AD9123-6819-D360-C3E9-09F9117F1A44}"/>
              </a:ext>
            </a:extLst>
          </p:cNvPr>
          <p:cNvSpPr>
            <a:spLocks noGrp="1"/>
          </p:cNvSpPr>
          <p:nvPr>
            <p:ph type="title"/>
          </p:nvPr>
        </p:nvSpPr>
        <p:spPr>
          <a:xfrm>
            <a:off x="865748" y="142552"/>
            <a:ext cx="10515600" cy="759124"/>
          </a:xfrm>
        </p:spPr>
        <p:txBody>
          <a:bodyPr/>
          <a:lstStyle/>
          <a:p>
            <a:pPr algn="ctr"/>
            <a:r>
              <a:rPr lang="it-IT" sz="3200" b="1" u="sng" cap="small" dirty="0">
                <a:effectLst>
                  <a:outerShdw blurRad="38100" dist="38100" dir="2700000" algn="tl">
                    <a:srgbClr val="000000">
                      <a:alpha val="43137"/>
                    </a:srgbClr>
                  </a:outerShdw>
                </a:effectLst>
              </a:rPr>
              <a:t>Esempi di possibili scenari tempo determinato</a:t>
            </a:r>
            <a:endParaRPr lang="it-IT" sz="3200" b="1" dirty="0"/>
          </a:p>
        </p:txBody>
      </p:sp>
      <p:graphicFrame>
        <p:nvGraphicFramePr>
          <p:cNvPr id="2" name="Tabella 4">
            <a:extLst>
              <a:ext uri="{FF2B5EF4-FFF2-40B4-BE49-F238E27FC236}">
                <a16:creationId xmlns:a16="http://schemas.microsoft.com/office/drawing/2014/main" id="{2058A97F-9EA5-993F-6160-B81EB7C0A8BD}"/>
              </a:ext>
            </a:extLst>
          </p:cNvPr>
          <p:cNvGraphicFramePr>
            <a:graphicFrameLocks noGrp="1"/>
          </p:cNvGraphicFramePr>
          <p:nvPr>
            <p:ph idx="1"/>
            <p:extLst>
              <p:ext uri="{D42A27DB-BD31-4B8C-83A1-F6EECF244321}">
                <p14:modId xmlns:p14="http://schemas.microsoft.com/office/powerpoint/2010/main" val="617431330"/>
              </p:ext>
            </p:extLst>
          </p:nvPr>
        </p:nvGraphicFramePr>
        <p:xfrm>
          <a:off x="1171734" y="1816711"/>
          <a:ext cx="4560648" cy="369332"/>
        </p:xfrm>
        <a:graphic>
          <a:graphicData uri="http://schemas.openxmlformats.org/drawingml/2006/table">
            <a:tbl>
              <a:tblPr firstRow="1" bandRow="1">
                <a:tableStyleId>{5C22544A-7EE6-4342-B048-85BDC9FD1C3A}</a:tableStyleId>
              </a:tblPr>
              <a:tblGrid>
                <a:gridCol w="2280324">
                  <a:extLst>
                    <a:ext uri="{9D8B030D-6E8A-4147-A177-3AD203B41FA5}">
                      <a16:colId xmlns:a16="http://schemas.microsoft.com/office/drawing/2014/main" val="2854526967"/>
                    </a:ext>
                  </a:extLst>
                </a:gridCol>
                <a:gridCol w="2280324">
                  <a:extLst>
                    <a:ext uri="{9D8B030D-6E8A-4147-A177-3AD203B41FA5}">
                      <a16:colId xmlns:a16="http://schemas.microsoft.com/office/drawing/2014/main" val="2547146692"/>
                    </a:ext>
                  </a:extLst>
                </a:gridCol>
              </a:tblGrid>
              <a:tr h="369332">
                <a:tc>
                  <a:txBody>
                    <a:bodyPr/>
                    <a:lstStyle/>
                    <a:p>
                      <a:r>
                        <a:rPr lang="it-IT" dirty="0">
                          <a:solidFill>
                            <a:schemeClr val="tx1"/>
                          </a:solidFill>
                        </a:rPr>
                        <a:t>12 mesi </a:t>
                      </a:r>
                      <a:r>
                        <a:rPr lang="it-IT" dirty="0" err="1">
                          <a:solidFill>
                            <a:schemeClr val="tx1"/>
                          </a:solidFill>
                        </a:rPr>
                        <a:t>acausale</a:t>
                      </a:r>
                      <a:endParaRPr lang="it-IT" dirty="0">
                        <a:solidFill>
                          <a:schemeClr val="tx1"/>
                        </a:solidFill>
                      </a:endParaRPr>
                    </a:p>
                  </a:txBody>
                  <a:tcPr>
                    <a:solidFill>
                      <a:schemeClr val="bg1">
                        <a:lumMod val="75000"/>
                      </a:schemeClr>
                    </a:solidFill>
                  </a:tcPr>
                </a:tc>
                <a:tc>
                  <a:txBody>
                    <a:bodyPr/>
                    <a:lstStyle/>
                    <a:p>
                      <a:r>
                        <a:rPr lang="it-IT" dirty="0">
                          <a:solidFill>
                            <a:schemeClr val="tx1"/>
                          </a:solidFill>
                        </a:rPr>
                        <a:t>12 mesi con causale</a:t>
                      </a:r>
                    </a:p>
                  </a:txBody>
                  <a:tcPr>
                    <a:solidFill>
                      <a:schemeClr val="bg1">
                        <a:lumMod val="75000"/>
                      </a:schemeClr>
                    </a:solidFill>
                  </a:tcPr>
                </a:tc>
                <a:extLst>
                  <a:ext uri="{0D108BD9-81ED-4DB2-BD59-A6C34878D82A}">
                    <a16:rowId xmlns:a16="http://schemas.microsoft.com/office/drawing/2014/main" val="914089991"/>
                  </a:ext>
                </a:extLst>
              </a:tr>
            </a:tbl>
          </a:graphicData>
        </a:graphic>
      </p:graphicFrame>
      <p:sp>
        <p:nvSpPr>
          <p:cNvPr id="3" name="CasellaDiTesto 2">
            <a:extLst>
              <a:ext uri="{FF2B5EF4-FFF2-40B4-BE49-F238E27FC236}">
                <a16:creationId xmlns:a16="http://schemas.microsoft.com/office/drawing/2014/main" id="{9D9CDBAB-D47E-42D6-4D16-D027314C43F4}"/>
              </a:ext>
            </a:extLst>
          </p:cNvPr>
          <p:cNvSpPr txBox="1"/>
          <p:nvPr/>
        </p:nvSpPr>
        <p:spPr>
          <a:xfrm>
            <a:off x="5313317" y="745612"/>
            <a:ext cx="1565365" cy="369332"/>
          </a:xfrm>
          <a:prstGeom prst="rect">
            <a:avLst/>
          </a:prstGeom>
          <a:noFill/>
        </p:spPr>
        <p:txBody>
          <a:bodyPr wrap="none" rtlCol="0">
            <a:spAutoFit/>
          </a:bodyPr>
          <a:lstStyle/>
          <a:p>
            <a:r>
              <a:rPr lang="it-IT" dirty="0"/>
              <a:t>5 maggio 2023</a:t>
            </a:r>
          </a:p>
        </p:txBody>
      </p:sp>
      <p:cxnSp>
        <p:nvCxnSpPr>
          <p:cNvPr id="4" name="Connettore 2 3">
            <a:extLst>
              <a:ext uri="{FF2B5EF4-FFF2-40B4-BE49-F238E27FC236}">
                <a16:creationId xmlns:a16="http://schemas.microsoft.com/office/drawing/2014/main" id="{E850A054-2F8A-E203-C63A-2A01F9AC6956}"/>
              </a:ext>
            </a:extLst>
          </p:cNvPr>
          <p:cNvCxnSpPr>
            <a:cxnSpLocks/>
            <a:stCxn id="3" idx="2"/>
          </p:cNvCxnSpPr>
          <p:nvPr/>
        </p:nvCxnSpPr>
        <p:spPr>
          <a:xfrm>
            <a:off x="6096000" y="1114944"/>
            <a:ext cx="25490" cy="52578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ella 9">
            <a:extLst>
              <a:ext uri="{FF2B5EF4-FFF2-40B4-BE49-F238E27FC236}">
                <a16:creationId xmlns:a16="http://schemas.microsoft.com/office/drawing/2014/main" id="{C1C89871-77DC-DA2A-5B3B-56A3DF26E59A}"/>
              </a:ext>
            </a:extLst>
          </p:cNvPr>
          <p:cNvGraphicFramePr>
            <a:graphicFrameLocks noGrp="1"/>
          </p:cNvGraphicFramePr>
          <p:nvPr>
            <p:extLst>
              <p:ext uri="{D42A27DB-BD31-4B8C-83A1-F6EECF244321}">
                <p14:modId xmlns:p14="http://schemas.microsoft.com/office/powerpoint/2010/main" val="2680557253"/>
              </p:ext>
            </p:extLst>
          </p:nvPr>
        </p:nvGraphicFramePr>
        <p:xfrm>
          <a:off x="3446388" y="2464989"/>
          <a:ext cx="2280323" cy="370840"/>
        </p:xfrm>
        <a:graphic>
          <a:graphicData uri="http://schemas.openxmlformats.org/drawingml/2006/table">
            <a:tbl>
              <a:tblPr firstRow="1" bandRow="1">
                <a:tableStyleId>{5C22544A-7EE6-4342-B048-85BDC9FD1C3A}</a:tableStyleId>
              </a:tblPr>
              <a:tblGrid>
                <a:gridCol w="2280323">
                  <a:extLst>
                    <a:ext uri="{9D8B030D-6E8A-4147-A177-3AD203B41FA5}">
                      <a16:colId xmlns:a16="http://schemas.microsoft.com/office/drawing/2014/main" val="1022609073"/>
                    </a:ext>
                  </a:extLst>
                </a:gridCol>
              </a:tblGrid>
              <a:tr h="370840">
                <a:tc>
                  <a:txBody>
                    <a:bodyPr/>
                    <a:lstStyle/>
                    <a:p>
                      <a:r>
                        <a:rPr lang="it-IT" dirty="0">
                          <a:solidFill>
                            <a:schemeClr val="tx1"/>
                          </a:solidFill>
                        </a:rPr>
                        <a:t>+ 12 mesi </a:t>
                      </a:r>
                      <a:r>
                        <a:rPr lang="it-IT" dirty="0" err="1">
                          <a:solidFill>
                            <a:schemeClr val="tx1"/>
                          </a:solidFill>
                        </a:rPr>
                        <a:t>acausale</a:t>
                      </a:r>
                      <a:endParaRPr lang="it-IT" dirty="0">
                        <a:solidFill>
                          <a:schemeClr val="tx1"/>
                        </a:solidFill>
                      </a:endParaRPr>
                    </a:p>
                  </a:txBody>
                  <a:tcPr>
                    <a:solidFill>
                      <a:schemeClr val="bg1">
                        <a:lumMod val="75000"/>
                      </a:schemeClr>
                    </a:solidFill>
                  </a:tcPr>
                </a:tc>
                <a:extLst>
                  <a:ext uri="{0D108BD9-81ED-4DB2-BD59-A6C34878D82A}">
                    <a16:rowId xmlns:a16="http://schemas.microsoft.com/office/drawing/2014/main" val="1009027743"/>
                  </a:ext>
                </a:extLst>
              </a:tr>
            </a:tbl>
          </a:graphicData>
        </a:graphic>
      </p:graphicFrame>
      <p:graphicFrame>
        <p:nvGraphicFramePr>
          <p:cNvPr id="6" name="Tabella 9">
            <a:extLst>
              <a:ext uri="{FF2B5EF4-FFF2-40B4-BE49-F238E27FC236}">
                <a16:creationId xmlns:a16="http://schemas.microsoft.com/office/drawing/2014/main" id="{17195810-C5B1-B440-5874-678E3B1451CC}"/>
              </a:ext>
            </a:extLst>
          </p:cNvPr>
          <p:cNvGraphicFramePr>
            <a:graphicFrameLocks noGrp="1"/>
          </p:cNvGraphicFramePr>
          <p:nvPr>
            <p:extLst>
              <p:ext uri="{D42A27DB-BD31-4B8C-83A1-F6EECF244321}">
                <p14:modId xmlns:p14="http://schemas.microsoft.com/office/powerpoint/2010/main" val="2853627072"/>
              </p:ext>
            </p:extLst>
          </p:nvPr>
        </p:nvGraphicFramePr>
        <p:xfrm>
          <a:off x="6429534" y="2462802"/>
          <a:ext cx="2588638" cy="370840"/>
        </p:xfrm>
        <a:graphic>
          <a:graphicData uri="http://schemas.openxmlformats.org/drawingml/2006/table">
            <a:tbl>
              <a:tblPr firstRow="1" bandRow="1">
                <a:tableStyleId>{5C22544A-7EE6-4342-B048-85BDC9FD1C3A}</a:tableStyleId>
              </a:tblPr>
              <a:tblGrid>
                <a:gridCol w="2588638">
                  <a:extLst>
                    <a:ext uri="{9D8B030D-6E8A-4147-A177-3AD203B41FA5}">
                      <a16:colId xmlns:a16="http://schemas.microsoft.com/office/drawing/2014/main" val="1022609073"/>
                    </a:ext>
                  </a:extLst>
                </a:gridCol>
              </a:tblGrid>
              <a:tr h="370840">
                <a:tc>
                  <a:txBody>
                    <a:bodyPr/>
                    <a:lstStyle/>
                    <a:p>
                      <a:r>
                        <a:rPr lang="it-IT" dirty="0">
                          <a:solidFill>
                            <a:schemeClr val="tx1"/>
                          </a:solidFill>
                        </a:rPr>
                        <a:t>+ 12 mesi </a:t>
                      </a:r>
                      <a:r>
                        <a:rPr lang="it-IT" dirty="0" err="1">
                          <a:solidFill>
                            <a:schemeClr val="tx1"/>
                          </a:solidFill>
                        </a:rPr>
                        <a:t>acausale</a:t>
                      </a:r>
                      <a:endParaRPr lang="it-IT" dirty="0">
                        <a:solidFill>
                          <a:schemeClr val="tx1"/>
                        </a:solidFill>
                      </a:endParaRPr>
                    </a:p>
                  </a:txBody>
                  <a:tcPr>
                    <a:solidFill>
                      <a:schemeClr val="accent6"/>
                    </a:solidFill>
                  </a:tcPr>
                </a:tc>
                <a:extLst>
                  <a:ext uri="{0D108BD9-81ED-4DB2-BD59-A6C34878D82A}">
                    <a16:rowId xmlns:a16="http://schemas.microsoft.com/office/drawing/2014/main" val="1009027743"/>
                  </a:ext>
                </a:extLst>
              </a:tr>
            </a:tbl>
          </a:graphicData>
        </a:graphic>
      </p:graphicFrame>
      <p:graphicFrame>
        <p:nvGraphicFramePr>
          <p:cNvPr id="7" name="Tabella 9">
            <a:extLst>
              <a:ext uri="{FF2B5EF4-FFF2-40B4-BE49-F238E27FC236}">
                <a16:creationId xmlns:a16="http://schemas.microsoft.com/office/drawing/2014/main" id="{DEF6D2D5-5966-AEE6-37DD-9120BBE86717}"/>
              </a:ext>
            </a:extLst>
          </p:cNvPr>
          <p:cNvGraphicFramePr>
            <a:graphicFrameLocks noGrp="1"/>
          </p:cNvGraphicFramePr>
          <p:nvPr>
            <p:extLst>
              <p:ext uri="{D42A27DB-BD31-4B8C-83A1-F6EECF244321}">
                <p14:modId xmlns:p14="http://schemas.microsoft.com/office/powerpoint/2010/main" val="199762324"/>
              </p:ext>
            </p:extLst>
          </p:nvPr>
        </p:nvGraphicFramePr>
        <p:xfrm>
          <a:off x="9157601" y="2464989"/>
          <a:ext cx="2246008" cy="370840"/>
        </p:xfrm>
        <a:graphic>
          <a:graphicData uri="http://schemas.openxmlformats.org/drawingml/2006/table">
            <a:tbl>
              <a:tblPr firstRow="1" bandRow="1">
                <a:tableStyleId>{5C22544A-7EE6-4342-B048-85BDC9FD1C3A}</a:tableStyleId>
              </a:tblPr>
              <a:tblGrid>
                <a:gridCol w="2246008">
                  <a:extLst>
                    <a:ext uri="{9D8B030D-6E8A-4147-A177-3AD203B41FA5}">
                      <a16:colId xmlns:a16="http://schemas.microsoft.com/office/drawing/2014/main" val="1022609073"/>
                    </a:ext>
                  </a:extLst>
                </a:gridCol>
              </a:tblGrid>
              <a:tr h="370840">
                <a:tc>
                  <a:txBody>
                    <a:bodyPr/>
                    <a:lstStyle/>
                    <a:p>
                      <a:r>
                        <a:rPr lang="it-IT" dirty="0">
                          <a:solidFill>
                            <a:schemeClr val="tx1"/>
                          </a:solidFill>
                        </a:rPr>
                        <a:t>+ 12 mesi con causale</a:t>
                      </a:r>
                    </a:p>
                  </a:txBody>
                  <a:tcPr>
                    <a:solidFill>
                      <a:schemeClr val="accent6"/>
                    </a:solidFill>
                  </a:tcPr>
                </a:tc>
                <a:extLst>
                  <a:ext uri="{0D108BD9-81ED-4DB2-BD59-A6C34878D82A}">
                    <a16:rowId xmlns:a16="http://schemas.microsoft.com/office/drawing/2014/main" val="1009027743"/>
                  </a:ext>
                </a:extLst>
              </a:tr>
            </a:tbl>
          </a:graphicData>
        </a:graphic>
      </p:graphicFrame>
      <p:graphicFrame>
        <p:nvGraphicFramePr>
          <p:cNvPr id="8" name="Tabella 4">
            <a:extLst>
              <a:ext uri="{FF2B5EF4-FFF2-40B4-BE49-F238E27FC236}">
                <a16:creationId xmlns:a16="http://schemas.microsoft.com/office/drawing/2014/main" id="{4A53F66F-1E2D-6629-BF8D-EE64F3EEB5BE}"/>
              </a:ext>
            </a:extLst>
          </p:cNvPr>
          <p:cNvGraphicFramePr>
            <a:graphicFrameLocks/>
          </p:cNvGraphicFramePr>
          <p:nvPr>
            <p:extLst>
              <p:ext uri="{D42A27DB-BD31-4B8C-83A1-F6EECF244321}">
                <p14:modId xmlns:p14="http://schemas.microsoft.com/office/powerpoint/2010/main" val="4041523923"/>
              </p:ext>
            </p:extLst>
          </p:nvPr>
        </p:nvGraphicFramePr>
        <p:xfrm>
          <a:off x="1155916" y="3210785"/>
          <a:ext cx="4560648" cy="369332"/>
        </p:xfrm>
        <a:graphic>
          <a:graphicData uri="http://schemas.openxmlformats.org/drawingml/2006/table">
            <a:tbl>
              <a:tblPr firstRow="1" bandRow="1">
                <a:tableStyleId>{5C22544A-7EE6-4342-B048-85BDC9FD1C3A}</a:tableStyleId>
              </a:tblPr>
              <a:tblGrid>
                <a:gridCol w="2280324">
                  <a:extLst>
                    <a:ext uri="{9D8B030D-6E8A-4147-A177-3AD203B41FA5}">
                      <a16:colId xmlns:a16="http://schemas.microsoft.com/office/drawing/2014/main" val="2854526967"/>
                    </a:ext>
                  </a:extLst>
                </a:gridCol>
                <a:gridCol w="2280324">
                  <a:extLst>
                    <a:ext uri="{9D8B030D-6E8A-4147-A177-3AD203B41FA5}">
                      <a16:colId xmlns:a16="http://schemas.microsoft.com/office/drawing/2014/main" val="2547146692"/>
                    </a:ext>
                  </a:extLst>
                </a:gridCol>
              </a:tblGrid>
              <a:tr h="369332">
                <a:tc>
                  <a:txBody>
                    <a:bodyPr/>
                    <a:lstStyle/>
                    <a:p>
                      <a:r>
                        <a:rPr lang="it-IT" dirty="0">
                          <a:solidFill>
                            <a:schemeClr val="tx1"/>
                          </a:solidFill>
                        </a:rPr>
                        <a:t>12 mesi </a:t>
                      </a:r>
                      <a:r>
                        <a:rPr lang="it-IT" dirty="0" err="1">
                          <a:solidFill>
                            <a:schemeClr val="tx1"/>
                          </a:solidFill>
                        </a:rPr>
                        <a:t>acausale</a:t>
                      </a:r>
                      <a:endParaRPr lang="it-IT" dirty="0">
                        <a:solidFill>
                          <a:schemeClr val="tx1"/>
                        </a:solidFill>
                      </a:endParaRPr>
                    </a:p>
                  </a:txBody>
                  <a:tcPr>
                    <a:solidFill>
                      <a:schemeClr val="bg1">
                        <a:lumMod val="75000"/>
                      </a:schemeClr>
                    </a:solidFill>
                  </a:tcPr>
                </a:tc>
                <a:tc>
                  <a:txBody>
                    <a:bodyPr/>
                    <a:lstStyle/>
                    <a:p>
                      <a:r>
                        <a:rPr lang="it-IT" dirty="0">
                          <a:solidFill>
                            <a:schemeClr val="tx1"/>
                          </a:solidFill>
                        </a:rPr>
                        <a:t>6 mesi con causale</a:t>
                      </a:r>
                    </a:p>
                  </a:txBody>
                  <a:tcPr>
                    <a:solidFill>
                      <a:schemeClr val="bg1">
                        <a:lumMod val="75000"/>
                      </a:schemeClr>
                    </a:solidFill>
                  </a:tcPr>
                </a:tc>
                <a:extLst>
                  <a:ext uri="{0D108BD9-81ED-4DB2-BD59-A6C34878D82A}">
                    <a16:rowId xmlns:a16="http://schemas.microsoft.com/office/drawing/2014/main" val="914089991"/>
                  </a:ext>
                </a:extLst>
              </a:tr>
            </a:tbl>
          </a:graphicData>
        </a:graphic>
      </p:graphicFrame>
      <p:graphicFrame>
        <p:nvGraphicFramePr>
          <p:cNvPr id="9" name="Tabella 9">
            <a:extLst>
              <a:ext uri="{FF2B5EF4-FFF2-40B4-BE49-F238E27FC236}">
                <a16:creationId xmlns:a16="http://schemas.microsoft.com/office/drawing/2014/main" id="{4384872A-14A4-234B-12DA-95D7C77A0021}"/>
              </a:ext>
            </a:extLst>
          </p:cNvPr>
          <p:cNvGraphicFramePr>
            <a:graphicFrameLocks noGrp="1"/>
          </p:cNvGraphicFramePr>
          <p:nvPr>
            <p:extLst>
              <p:ext uri="{D42A27DB-BD31-4B8C-83A1-F6EECF244321}">
                <p14:modId xmlns:p14="http://schemas.microsoft.com/office/powerpoint/2010/main" val="1320278758"/>
              </p:ext>
            </p:extLst>
          </p:nvPr>
        </p:nvGraphicFramePr>
        <p:xfrm>
          <a:off x="6471681" y="3189276"/>
          <a:ext cx="2588638" cy="370840"/>
        </p:xfrm>
        <a:graphic>
          <a:graphicData uri="http://schemas.openxmlformats.org/drawingml/2006/table">
            <a:tbl>
              <a:tblPr firstRow="1" bandRow="1">
                <a:tableStyleId>{5C22544A-7EE6-4342-B048-85BDC9FD1C3A}</a:tableStyleId>
              </a:tblPr>
              <a:tblGrid>
                <a:gridCol w="2588638">
                  <a:extLst>
                    <a:ext uri="{9D8B030D-6E8A-4147-A177-3AD203B41FA5}">
                      <a16:colId xmlns:a16="http://schemas.microsoft.com/office/drawing/2014/main" val="1022609073"/>
                    </a:ext>
                  </a:extLst>
                </a:gridCol>
              </a:tblGrid>
              <a:tr h="370840">
                <a:tc>
                  <a:txBody>
                    <a:bodyPr/>
                    <a:lstStyle/>
                    <a:p>
                      <a:r>
                        <a:rPr lang="it-IT" dirty="0">
                          <a:solidFill>
                            <a:schemeClr val="tx1"/>
                          </a:solidFill>
                        </a:rPr>
                        <a:t>+ 12 mesi </a:t>
                      </a:r>
                      <a:r>
                        <a:rPr lang="it-IT" dirty="0" err="1">
                          <a:solidFill>
                            <a:schemeClr val="tx1"/>
                          </a:solidFill>
                        </a:rPr>
                        <a:t>acausale</a:t>
                      </a:r>
                      <a:endParaRPr lang="it-IT" dirty="0">
                        <a:solidFill>
                          <a:schemeClr val="tx1"/>
                        </a:solidFill>
                      </a:endParaRPr>
                    </a:p>
                  </a:txBody>
                  <a:tcPr>
                    <a:solidFill>
                      <a:schemeClr val="accent6"/>
                    </a:solidFill>
                  </a:tcPr>
                </a:tc>
                <a:extLst>
                  <a:ext uri="{0D108BD9-81ED-4DB2-BD59-A6C34878D82A}">
                    <a16:rowId xmlns:a16="http://schemas.microsoft.com/office/drawing/2014/main" val="1009027743"/>
                  </a:ext>
                </a:extLst>
              </a:tr>
            </a:tbl>
          </a:graphicData>
        </a:graphic>
      </p:graphicFrame>
      <p:graphicFrame>
        <p:nvGraphicFramePr>
          <p:cNvPr id="10" name="Tabella 9">
            <a:extLst>
              <a:ext uri="{FF2B5EF4-FFF2-40B4-BE49-F238E27FC236}">
                <a16:creationId xmlns:a16="http://schemas.microsoft.com/office/drawing/2014/main" id="{44080489-7692-D188-3B3C-896E9EA28D2A}"/>
              </a:ext>
            </a:extLst>
          </p:cNvPr>
          <p:cNvGraphicFramePr>
            <a:graphicFrameLocks noGrp="1"/>
          </p:cNvGraphicFramePr>
          <p:nvPr>
            <p:extLst>
              <p:ext uri="{D42A27DB-BD31-4B8C-83A1-F6EECF244321}">
                <p14:modId xmlns:p14="http://schemas.microsoft.com/office/powerpoint/2010/main" val="951212591"/>
              </p:ext>
            </p:extLst>
          </p:nvPr>
        </p:nvGraphicFramePr>
        <p:xfrm>
          <a:off x="9157601" y="3189276"/>
          <a:ext cx="2317613" cy="370840"/>
        </p:xfrm>
        <a:graphic>
          <a:graphicData uri="http://schemas.openxmlformats.org/drawingml/2006/table">
            <a:tbl>
              <a:tblPr firstRow="1" bandRow="1">
                <a:tableStyleId>{5C22544A-7EE6-4342-B048-85BDC9FD1C3A}</a:tableStyleId>
              </a:tblPr>
              <a:tblGrid>
                <a:gridCol w="2317613">
                  <a:extLst>
                    <a:ext uri="{9D8B030D-6E8A-4147-A177-3AD203B41FA5}">
                      <a16:colId xmlns:a16="http://schemas.microsoft.com/office/drawing/2014/main" val="1022609073"/>
                    </a:ext>
                  </a:extLst>
                </a:gridCol>
              </a:tblGrid>
              <a:tr h="370840">
                <a:tc>
                  <a:txBody>
                    <a:bodyPr/>
                    <a:lstStyle/>
                    <a:p>
                      <a:r>
                        <a:rPr lang="it-IT" dirty="0">
                          <a:solidFill>
                            <a:schemeClr val="tx1"/>
                          </a:solidFill>
                        </a:rPr>
                        <a:t>+ 6 mesi con causale</a:t>
                      </a:r>
                    </a:p>
                  </a:txBody>
                  <a:tcPr>
                    <a:solidFill>
                      <a:schemeClr val="accent6"/>
                    </a:solidFill>
                  </a:tcPr>
                </a:tc>
                <a:extLst>
                  <a:ext uri="{0D108BD9-81ED-4DB2-BD59-A6C34878D82A}">
                    <a16:rowId xmlns:a16="http://schemas.microsoft.com/office/drawing/2014/main" val="1009027743"/>
                  </a:ext>
                </a:extLst>
              </a:tr>
            </a:tbl>
          </a:graphicData>
        </a:graphic>
      </p:graphicFrame>
      <p:sp>
        <p:nvSpPr>
          <p:cNvPr id="11" name="CasellaDiTesto 10">
            <a:extLst>
              <a:ext uri="{FF2B5EF4-FFF2-40B4-BE49-F238E27FC236}">
                <a16:creationId xmlns:a16="http://schemas.microsoft.com/office/drawing/2014/main" id="{2DCAD065-0161-E097-45EE-E10A55E3B581}"/>
              </a:ext>
            </a:extLst>
          </p:cNvPr>
          <p:cNvSpPr txBox="1"/>
          <p:nvPr/>
        </p:nvSpPr>
        <p:spPr>
          <a:xfrm>
            <a:off x="438944" y="1816711"/>
            <a:ext cx="317716" cy="369332"/>
          </a:xfrm>
          <a:prstGeom prst="rect">
            <a:avLst/>
          </a:prstGeom>
          <a:noFill/>
        </p:spPr>
        <p:txBody>
          <a:bodyPr wrap="square" rtlCol="0">
            <a:spAutoFit/>
          </a:bodyPr>
          <a:lstStyle/>
          <a:p>
            <a:r>
              <a:rPr lang="it-IT" dirty="0"/>
              <a:t>A</a:t>
            </a:r>
          </a:p>
        </p:txBody>
      </p:sp>
      <p:sp>
        <p:nvSpPr>
          <p:cNvPr id="12" name="CasellaDiTesto 11">
            <a:extLst>
              <a:ext uri="{FF2B5EF4-FFF2-40B4-BE49-F238E27FC236}">
                <a16:creationId xmlns:a16="http://schemas.microsoft.com/office/drawing/2014/main" id="{C40B7F9D-4784-88A7-1B96-C28021334C59}"/>
              </a:ext>
            </a:extLst>
          </p:cNvPr>
          <p:cNvSpPr txBox="1"/>
          <p:nvPr/>
        </p:nvSpPr>
        <p:spPr>
          <a:xfrm>
            <a:off x="438944" y="2464310"/>
            <a:ext cx="317716" cy="369332"/>
          </a:xfrm>
          <a:prstGeom prst="rect">
            <a:avLst/>
          </a:prstGeom>
          <a:noFill/>
        </p:spPr>
        <p:txBody>
          <a:bodyPr wrap="square" rtlCol="0">
            <a:spAutoFit/>
          </a:bodyPr>
          <a:lstStyle/>
          <a:p>
            <a:r>
              <a:rPr lang="it-IT" dirty="0"/>
              <a:t>B</a:t>
            </a:r>
          </a:p>
        </p:txBody>
      </p:sp>
      <p:sp>
        <p:nvSpPr>
          <p:cNvPr id="13" name="CasellaDiTesto 12">
            <a:extLst>
              <a:ext uri="{FF2B5EF4-FFF2-40B4-BE49-F238E27FC236}">
                <a16:creationId xmlns:a16="http://schemas.microsoft.com/office/drawing/2014/main" id="{77F4358F-5359-D01B-7B10-3CAC40E5F251}"/>
              </a:ext>
            </a:extLst>
          </p:cNvPr>
          <p:cNvSpPr txBox="1"/>
          <p:nvPr/>
        </p:nvSpPr>
        <p:spPr>
          <a:xfrm>
            <a:off x="450051" y="3303724"/>
            <a:ext cx="317716" cy="369332"/>
          </a:xfrm>
          <a:prstGeom prst="rect">
            <a:avLst/>
          </a:prstGeom>
          <a:noFill/>
        </p:spPr>
        <p:txBody>
          <a:bodyPr wrap="square" rtlCol="0">
            <a:spAutoFit/>
          </a:bodyPr>
          <a:lstStyle/>
          <a:p>
            <a:r>
              <a:rPr lang="it-IT" dirty="0"/>
              <a:t>C</a:t>
            </a:r>
          </a:p>
        </p:txBody>
      </p:sp>
      <p:graphicFrame>
        <p:nvGraphicFramePr>
          <p:cNvPr id="14" name="Tabella 9">
            <a:extLst>
              <a:ext uri="{FF2B5EF4-FFF2-40B4-BE49-F238E27FC236}">
                <a16:creationId xmlns:a16="http://schemas.microsoft.com/office/drawing/2014/main" id="{27EB0E2C-AAFC-03B0-7C38-823F283C2DBF}"/>
              </a:ext>
            </a:extLst>
          </p:cNvPr>
          <p:cNvGraphicFramePr>
            <a:graphicFrameLocks noGrp="1"/>
          </p:cNvGraphicFramePr>
          <p:nvPr>
            <p:extLst>
              <p:ext uri="{D42A27DB-BD31-4B8C-83A1-F6EECF244321}">
                <p14:modId xmlns:p14="http://schemas.microsoft.com/office/powerpoint/2010/main" val="884330331"/>
              </p:ext>
            </p:extLst>
          </p:nvPr>
        </p:nvGraphicFramePr>
        <p:xfrm>
          <a:off x="6429534" y="1838513"/>
          <a:ext cx="2588638" cy="370840"/>
        </p:xfrm>
        <a:graphic>
          <a:graphicData uri="http://schemas.openxmlformats.org/drawingml/2006/table">
            <a:tbl>
              <a:tblPr firstRow="1" bandRow="1">
                <a:tableStyleId>{5C22544A-7EE6-4342-B048-85BDC9FD1C3A}</a:tableStyleId>
              </a:tblPr>
              <a:tblGrid>
                <a:gridCol w="2588638">
                  <a:extLst>
                    <a:ext uri="{9D8B030D-6E8A-4147-A177-3AD203B41FA5}">
                      <a16:colId xmlns:a16="http://schemas.microsoft.com/office/drawing/2014/main" val="1022609073"/>
                    </a:ext>
                  </a:extLst>
                </a:gridCol>
              </a:tblGrid>
              <a:tr h="370840">
                <a:tc>
                  <a:txBody>
                    <a:bodyPr/>
                    <a:lstStyle/>
                    <a:p>
                      <a:r>
                        <a:rPr lang="it-IT" dirty="0">
                          <a:solidFill>
                            <a:schemeClr val="tx1"/>
                          </a:solidFill>
                        </a:rPr>
                        <a:t>+ 12 mesi </a:t>
                      </a:r>
                      <a:r>
                        <a:rPr lang="it-IT" dirty="0" err="1">
                          <a:solidFill>
                            <a:schemeClr val="tx1"/>
                          </a:solidFill>
                        </a:rPr>
                        <a:t>acausale</a:t>
                      </a:r>
                      <a:endParaRPr lang="it-IT" dirty="0">
                        <a:solidFill>
                          <a:schemeClr val="tx1"/>
                        </a:solidFill>
                      </a:endParaRPr>
                    </a:p>
                  </a:txBody>
                  <a:tcPr>
                    <a:solidFill>
                      <a:schemeClr val="accent6"/>
                    </a:solidFill>
                  </a:tcPr>
                </a:tc>
                <a:extLst>
                  <a:ext uri="{0D108BD9-81ED-4DB2-BD59-A6C34878D82A}">
                    <a16:rowId xmlns:a16="http://schemas.microsoft.com/office/drawing/2014/main" val="1009027743"/>
                  </a:ext>
                </a:extLst>
              </a:tr>
            </a:tbl>
          </a:graphicData>
        </a:graphic>
      </p:graphicFrame>
      <p:cxnSp>
        <p:nvCxnSpPr>
          <p:cNvPr id="15" name="Connettore diritto 14">
            <a:extLst>
              <a:ext uri="{FF2B5EF4-FFF2-40B4-BE49-F238E27FC236}">
                <a16:creationId xmlns:a16="http://schemas.microsoft.com/office/drawing/2014/main" id="{F44C5438-2B23-E6C9-5C44-A4A8D1F1C567}"/>
              </a:ext>
            </a:extLst>
          </p:cNvPr>
          <p:cNvCxnSpPr/>
          <p:nvPr/>
        </p:nvCxnSpPr>
        <p:spPr>
          <a:xfrm>
            <a:off x="450051" y="3911704"/>
            <a:ext cx="11196751"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7" name="Tabella 4">
            <a:extLst>
              <a:ext uri="{FF2B5EF4-FFF2-40B4-BE49-F238E27FC236}">
                <a16:creationId xmlns:a16="http://schemas.microsoft.com/office/drawing/2014/main" id="{5EE57D82-EBA2-E484-24AF-3182C5A1C3CA}"/>
              </a:ext>
            </a:extLst>
          </p:cNvPr>
          <p:cNvGraphicFramePr>
            <a:graphicFrameLocks/>
          </p:cNvGraphicFramePr>
          <p:nvPr>
            <p:extLst>
              <p:ext uri="{D42A27DB-BD31-4B8C-83A1-F6EECF244321}">
                <p14:modId xmlns:p14="http://schemas.microsoft.com/office/powerpoint/2010/main" val="2984739938"/>
              </p:ext>
            </p:extLst>
          </p:nvPr>
        </p:nvGraphicFramePr>
        <p:xfrm>
          <a:off x="1187552" y="4494256"/>
          <a:ext cx="4560648" cy="369332"/>
        </p:xfrm>
        <a:graphic>
          <a:graphicData uri="http://schemas.openxmlformats.org/drawingml/2006/table">
            <a:tbl>
              <a:tblPr firstRow="1" bandRow="1">
                <a:tableStyleId>{5C22544A-7EE6-4342-B048-85BDC9FD1C3A}</a:tableStyleId>
              </a:tblPr>
              <a:tblGrid>
                <a:gridCol w="2280324">
                  <a:extLst>
                    <a:ext uri="{9D8B030D-6E8A-4147-A177-3AD203B41FA5}">
                      <a16:colId xmlns:a16="http://schemas.microsoft.com/office/drawing/2014/main" val="2854526967"/>
                    </a:ext>
                  </a:extLst>
                </a:gridCol>
                <a:gridCol w="2280324">
                  <a:extLst>
                    <a:ext uri="{9D8B030D-6E8A-4147-A177-3AD203B41FA5}">
                      <a16:colId xmlns:a16="http://schemas.microsoft.com/office/drawing/2014/main" val="2547146692"/>
                    </a:ext>
                  </a:extLst>
                </a:gridCol>
              </a:tblGrid>
              <a:tr h="369332">
                <a:tc>
                  <a:txBody>
                    <a:bodyPr/>
                    <a:lstStyle/>
                    <a:p>
                      <a:r>
                        <a:rPr lang="it-IT" dirty="0">
                          <a:solidFill>
                            <a:schemeClr val="tx1"/>
                          </a:solidFill>
                        </a:rPr>
                        <a:t>12 mesi </a:t>
                      </a:r>
                      <a:r>
                        <a:rPr lang="it-IT" dirty="0" err="1">
                          <a:solidFill>
                            <a:schemeClr val="tx1"/>
                          </a:solidFill>
                        </a:rPr>
                        <a:t>acausale</a:t>
                      </a:r>
                      <a:endParaRPr lang="it-IT" dirty="0">
                        <a:solidFill>
                          <a:schemeClr val="tx1"/>
                        </a:solidFill>
                      </a:endParaRPr>
                    </a:p>
                  </a:txBody>
                  <a:tcPr>
                    <a:solidFill>
                      <a:schemeClr val="bg1">
                        <a:lumMod val="75000"/>
                      </a:schemeClr>
                    </a:solidFill>
                  </a:tcPr>
                </a:tc>
                <a:tc>
                  <a:txBody>
                    <a:bodyPr/>
                    <a:lstStyle/>
                    <a:p>
                      <a:r>
                        <a:rPr lang="it-IT" dirty="0">
                          <a:solidFill>
                            <a:schemeClr val="tx1"/>
                          </a:solidFill>
                        </a:rPr>
                        <a:t>12 mesi con causale</a:t>
                      </a:r>
                    </a:p>
                  </a:txBody>
                  <a:tcPr>
                    <a:solidFill>
                      <a:schemeClr val="bg1">
                        <a:lumMod val="75000"/>
                      </a:schemeClr>
                    </a:solidFill>
                  </a:tcPr>
                </a:tc>
                <a:extLst>
                  <a:ext uri="{0D108BD9-81ED-4DB2-BD59-A6C34878D82A}">
                    <a16:rowId xmlns:a16="http://schemas.microsoft.com/office/drawing/2014/main" val="914089991"/>
                  </a:ext>
                </a:extLst>
              </a:tr>
            </a:tbl>
          </a:graphicData>
        </a:graphic>
      </p:graphicFrame>
      <p:graphicFrame>
        <p:nvGraphicFramePr>
          <p:cNvPr id="18" name="Tabella 9">
            <a:extLst>
              <a:ext uri="{FF2B5EF4-FFF2-40B4-BE49-F238E27FC236}">
                <a16:creationId xmlns:a16="http://schemas.microsoft.com/office/drawing/2014/main" id="{971A1858-BB24-D877-6425-543827415DD0}"/>
              </a:ext>
            </a:extLst>
          </p:cNvPr>
          <p:cNvGraphicFramePr>
            <a:graphicFrameLocks noGrp="1"/>
          </p:cNvGraphicFramePr>
          <p:nvPr>
            <p:extLst>
              <p:ext uri="{D42A27DB-BD31-4B8C-83A1-F6EECF244321}">
                <p14:modId xmlns:p14="http://schemas.microsoft.com/office/powerpoint/2010/main" val="592514305"/>
              </p:ext>
            </p:extLst>
          </p:nvPr>
        </p:nvGraphicFramePr>
        <p:xfrm>
          <a:off x="3462206" y="5297806"/>
          <a:ext cx="2280323" cy="370840"/>
        </p:xfrm>
        <a:graphic>
          <a:graphicData uri="http://schemas.openxmlformats.org/drawingml/2006/table">
            <a:tbl>
              <a:tblPr firstRow="1" bandRow="1">
                <a:tableStyleId>{5C22544A-7EE6-4342-B048-85BDC9FD1C3A}</a:tableStyleId>
              </a:tblPr>
              <a:tblGrid>
                <a:gridCol w="2280323">
                  <a:extLst>
                    <a:ext uri="{9D8B030D-6E8A-4147-A177-3AD203B41FA5}">
                      <a16:colId xmlns:a16="http://schemas.microsoft.com/office/drawing/2014/main" val="1022609073"/>
                    </a:ext>
                  </a:extLst>
                </a:gridCol>
              </a:tblGrid>
              <a:tr h="370840">
                <a:tc>
                  <a:txBody>
                    <a:bodyPr/>
                    <a:lstStyle/>
                    <a:p>
                      <a:r>
                        <a:rPr lang="it-IT" dirty="0">
                          <a:solidFill>
                            <a:schemeClr val="tx1"/>
                          </a:solidFill>
                        </a:rPr>
                        <a:t>+ 12 mesi </a:t>
                      </a:r>
                      <a:r>
                        <a:rPr lang="it-IT" dirty="0" err="1">
                          <a:solidFill>
                            <a:schemeClr val="tx1"/>
                          </a:solidFill>
                        </a:rPr>
                        <a:t>acausale</a:t>
                      </a:r>
                      <a:endParaRPr lang="it-IT" dirty="0">
                        <a:solidFill>
                          <a:schemeClr val="tx1"/>
                        </a:solidFill>
                      </a:endParaRPr>
                    </a:p>
                  </a:txBody>
                  <a:tcPr>
                    <a:solidFill>
                      <a:schemeClr val="bg1">
                        <a:lumMod val="75000"/>
                      </a:schemeClr>
                    </a:solidFill>
                  </a:tcPr>
                </a:tc>
                <a:extLst>
                  <a:ext uri="{0D108BD9-81ED-4DB2-BD59-A6C34878D82A}">
                    <a16:rowId xmlns:a16="http://schemas.microsoft.com/office/drawing/2014/main" val="1009027743"/>
                  </a:ext>
                </a:extLst>
              </a:tr>
            </a:tbl>
          </a:graphicData>
        </a:graphic>
      </p:graphicFrame>
      <p:graphicFrame>
        <p:nvGraphicFramePr>
          <p:cNvPr id="19" name="Tabella 9">
            <a:extLst>
              <a:ext uri="{FF2B5EF4-FFF2-40B4-BE49-F238E27FC236}">
                <a16:creationId xmlns:a16="http://schemas.microsoft.com/office/drawing/2014/main" id="{519C8B5D-87A8-023A-5277-EF612042F6CD}"/>
              </a:ext>
            </a:extLst>
          </p:cNvPr>
          <p:cNvGraphicFramePr>
            <a:graphicFrameLocks noGrp="1"/>
          </p:cNvGraphicFramePr>
          <p:nvPr>
            <p:extLst>
              <p:ext uri="{D42A27DB-BD31-4B8C-83A1-F6EECF244321}">
                <p14:modId xmlns:p14="http://schemas.microsoft.com/office/powerpoint/2010/main" val="2192470528"/>
              </p:ext>
            </p:extLst>
          </p:nvPr>
        </p:nvGraphicFramePr>
        <p:xfrm>
          <a:off x="6445352" y="5295619"/>
          <a:ext cx="2588638" cy="370840"/>
        </p:xfrm>
        <a:graphic>
          <a:graphicData uri="http://schemas.openxmlformats.org/drawingml/2006/table">
            <a:tbl>
              <a:tblPr firstRow="1" bandRow="1">
                <a:tableStyleId>{5C22544A-7EE6-4342-B048-85BDC9FD1C3A}</a:tableStyleId>
              </a:tblPr>
              <a:tblGrid>
                <a:gridCol w="2588638">
                  <a:extLst>
                    <a:ext uri="{9D8B030D-6E8A-4147-A177-3AD203B41FA5}">
                      <a16:colId xmlns:a16="http://schemas.microsoft.com/office/drawing/2014/main" val="1022609073"/>
                    </a:ext>
                  </a:extLst>
                </a:gridCol>
              </a:tblGrid>
              <a:tr h="370840">
                <a:tc>
                  <a:txBody>
                    <a:bodyPr/>
                    <a:lstStyle/>
                    <a:p>
                      <a:r>
                        <a:rPr lang="it-IT" dirty="0">
                          <a:solidFill>
                            <a:schemeClr val="tx1"/>
                          </a:solidFill>
                        </a:rPr>
                        <a:t>+ 12 mesi </a:t>
                      </a:r>
                      <a:r>
                        <a:rPr lang="it-IT" dirty="0" err="1">
                          <a:solidFill>
                            <a:schemeClr val="tx1"/>
                          </a:solidFill>
                        </a:rPr>
                        <a:t>acausale</a:t>
                      </a:r>
                      <a:endParaRPr lang="it-IT" dirty="0">
                        <a:solidFill>
                          <a:schemeClr val="tx1"/>
                        </a:solidFill>
                      </a:endParaRPr>
                    </a:p>
                  </a:txBody>
                  <a:tcPr>
                    <a:solidFill>
                      <a:schemeClr val="accent6"/>
                    </a:solidFill>
                  </a:tcPr>
                </a:tc>
                <a:extLst>
                  <a:ext uri="{0D108BD9-81ED-4DB2-BD59-A6C34878D82A}">
                    <a16:rowId xmlns:a16="http://schemas.microsoft.com/office/drawing/2014/main" val="1009027743"/>
                  </a:ext>
                </a:extLst>
              </a:tr>
            </a:tbl>
          </a:graphicData>
        </a:graphic>
      </p:graphicFrame>
      <p:graphicFrame>
        <p:nvGraphicFramePr>
          <p:cNvPr id="20" name="Tabella 4">
            <a:extLst>
              <a:ext uri="{FF2B5EF4-FFF2-40B4-BE49-F238E27FC236}">
                <a16:creationId xmlns:a16="http://schemas.microsoft.com/office/drawing/2014/main" id="{1F4DFB97-F218-5167-060B-B75D4223FA11}"/>
              </a:ext>
            </a:extLst>
          </p:cNvPr>
          <p:cNvGraphicFramePr>
            <a:graphicFrameLocks/>
          </p:cNvGraphicFramePr>
          <p:nvPr>
            <p:extLst>
              <p:ext uri="{D42A27DB-BD31-4B8C-83A1-F6EECF244321}">
                <p14:modId xmlns:p14="http://schemas.microsoft.com/office/powerpoint/2010/main" val="3491917696"/>
              </p:ext>
            </p:extLst>
          </p:nvPr>
        </p:nvGraphicFramePr>
        <p:xfrm>
          <a:off x="1171734" y="6043602"/>
          <a:ext cx="4560648" cy="369332"/>
        </p:xfrm>
        <a:graphic>
          <a:graphicData uri="http://schemas.openxmlformats.org/drawingml/2006/table">
            <a:tbl>
              <a:tblPr firstRow="1" bandRow="1">
                <a:tableStyleId>{5C22544A-7EE6-4342-B048-85BDC9FD1C3A}</a:tableStyleId>
              </a:tblPr>
              <a:tblGrid>
                <a:gridCol w="2280324">
                  <a:extLst>
                    <a:ext uri="{9D8B030D-6E8A-4147-A177-3AD203B41FA5}">
                      <a16:colId xmlns:a16="http://schemas.microsoft.com/office/drawing/2014/main" val="2854526967"/>
                    </a:ext>
                  </a:extLst>
                </a:gridCol>
                <a:gridCol w="2280324">
                  <a:extLst>
                    <a:ext uri="{9D8B030D-6E8A-4147-A177-3AD203B41FA5}">
                      <a16:colId xmlns:a16="http://schemas.microsoft.com/office/drawing/2014/main" val="2547146692"/>
                    </a:ext>
                  </a:extLst>
                </a:gridCol>
              </a:tblGrid>
              <a:tr h="369332">
                <a:tc>
                  <a:txBody>
                    <a:bodyPr/>
                    <a:lstStyle/>
                    <a:p>
                      <a:r>
                        <a:rPr lang="it-IT" dirty="0">
                          <a:solidFill>
                            <a:schemeClr val="tx1"/>
                          </a:solidFill>
                        </a:rPr>
                        <a:t>12 mesi </a:t>
                      </a:r>
                      <a:r>
                        <a:rPr lang="it-IT" dirty="0" err="1">
                          <a:solidFill>
                            <a:schemeClr val="tx1"/>
                          </a:solidFill>
                        </a:rPr>
                        <a:t>acausale</a:t>
                      </a:r>
                      <a:endParaRPr lang="it-IT" dirty="0">
                        <a:solidFill>
                          <a:schemeClr val="tx1"/>
                        </a:solidFill>
                      </a:endParaRPr>
                    </a:p>
                  </a:txBody>
                  <a:tcPr>
                    <a:solidFill>
                      <a:schemeClr val="bg1">
                        <a:lumMod val="75000"/>
                      </a:schemeClr>
                    </a:solidFill>
                  </a:tcPr>
                </a:tc>
                <a:tc>
                  <a:txBody>
                    <a:bodyPr/>
                    <a:lstStyle/>
                    <a:p>
                      <a:r>
                        <a:rPr lang="it-IT" dirty="0">
                          <a:solidFill>
                            <a:schemeClr val="tx1"/>
                          </a:solidFill>
                        </a:rPr>
                        <a:t>6 mesi con causale</a:t>
                      </a:r>
                    </a:p>
                  </a:txBody>
                  <a:tcPr>
                    <a:solidFill>
                      <a:schemeClr val="bg1">
                        <a:lumMod val="75000"/>
                      </a:schemeClr>
                    </a:solidFill>
                  </a:tcPr>
                </a:tc>
                <a:extLst>
                  <a:ext uri="{0D108BD9-81ED-4DB2-BD59-A6C34878D82A}">
                    <a16:rowId xmlns:a16="http://schemas.microsoft.com/office/drawing/2014/main" val="914089991"/>
                  </a:ext>
                </a:extLst>
              </a:tr>
            </a:tbl>
          </a:graphicData>
        </a:graphic>
      </p:graphicFrame>
      <p:graphicFrame>
        <p:nvGraphicFramePr>
          <p:cNvPr id="21" name="Tabella 9">
            <a:extLst>
              <a:ext uri="{FF2B5EF4-FFF2-40B4-BE49-F238E27FC236}">
                <a16:creationId xmlns:a16="http://schemas.microsoft.com/office/drawing/2014/main" id="{C60DCD8C-F12D-C154-1883-017AC807DB2A}"/>
              </a:ext>
            </a:extLst>
          </p:cNvPr>
          <p:cNvGraphicFramePr>
            <a:graphicFrameLocks noGrp="1"/>
          </p:cNvGraphicFramePr>
          <p:nvPr>
            <p:extLst>
              <p:ext uri="{D42A27DB-BD31-4B8C-83A1-F6EECF244321}">
                <p14:modId xmlns:p14="http://schemas.microsoft.com/office/powerpoint/2010/main" val="803262147"/>
              </p:ext>
            </p:extLst>
          </p:nvPr>
        </p:nvGraphicFramePr>
        <p:xfrm>
          <a:off x="6445352" y="6012284"/>
          <a:ext cx="2572815" cy="370840"/>
        </p:xfrm>
        <a:graphic>
          <a:graphicData uri="http://schemas.openxmlformats.org/drawingml/2006/table">
            <a:tbl>
              <a:tblPr firstRow="1" bandRow="1">
                <a:tableStyleId>{5C22544A-7EE6-4342-B048-85BDC9FD1C3A}</a:tableStyleId>
              </a:tblPr>
              <a:tblGrid>
                <a:gridCol w="2572815">
                  <a:extLst>
                    <a:ext uri="{9D8B030D-6E8A-4147-A177-3AD203B41FA5}">
                      <a16:colId xmlns:a16="http://schemas.microsoft.com/office/drawing/2014/main" val="1022609073"/>
                    </a:ext>
                  </a:extLst>
                </a:gridCol>
              </a:tblGrid>
              <a:tr h="370840">
                <a:tc>
                  <a:txBody>
                    <a:bodyPr/>
                    <a:lstStyle/>
                    <a:p>
                      <a:r>
                        <a:rPr lang="it-IT" dirty="0">
                          <a:solidFill>
                            <a:schemeClr val="tx1"/>
                          </a:solidFill>
                        </a:rPr>
                        <a:t>+ 6 mesi </a:t>
                      </a:r>
                      <a:r>
                        <a:rPr lang="it-IT">
                          <a:solidFill>
                            <a:schemeClr val="tx1"/>
                          </a:solidFill>
                        </a:rPr>
                        <a:t>acausale</a:t>
                      </a:r>
                      <a:endParaRPr lang="it-IT" dirty="0">
                        <a:solidFill>
                          <a:schemeClr val="tx1"/>
                        </a:solidFill>
                      </a:endParaRPr>
                    </a:p>
                  </a:txBody>
                  <a:tcPr>
                    <a:solidFill>
                      <a:schemeClr val="accent6"/>
                    </a:solidFill>
                  </a:tcPr>
                </a:tc>
                <a:extLst>
                  <a:ext uri="{0D108BD9-81ED-4DB2-BD59-A6C34878D82A}">
                    <a16:rowId xmlns:a16="http://schemas.microsoft.com/office/drawing/2014/main" val="1009027743"/>
                  </a:ext>
                </a:extLst>
              </a:tr>
            </a:tbl>
          </a:graphicData>
        </a:graphic>
      </p:graphicFrame>
      <p:sp>
        <p:nvSpPr>
          <p:cNvPr id="22" name="CasellaDiTesto 21">
            <a:extLst>
              <a:ext uri="{FF2B5EF4-FFF2-40B4-BE49-F238E27FC236}">
                <a16:creationId xmlns:a16="http://schemas.microsoft.com/office/drawing/2014/main" id="{26A8F274-6B86-38E9-28CA-C18523952ACB}"/>
              </a:ext>
            </a:extLst>
          </p:cNvPr>
          <p:cNvSpPr txBox="1"/>
          <p:nvPr/>
        </p:nvSpPr>
        <p:spPr>
          <a:xfrm>
            <a:off x="454762" y="4494256"/>
            <a:ext cx="317716" cy="369332"/>
          </a:xfrm>
          <a:prstGeom prst="rect">
            <a:avLst/>
          </a:prstGeom>
          <a:noFill/>
        </p:spPr>
        <p:txBody>
          <a:bodyPr wrap="square" rtlCol="0">
            <a:spAutoFit/>
          </a:bodyPr>
          <a:lstStyle/>
          <a:p>
            <a:r>
              <a:rPr lang="it-IT" dirty="0"/>
              <a:t>A</a:t>
            </a:r>
          </a:p>
        </p:txBody>
      </p:sp>
      <p:sp>
        <p:nvSpPr>
          <p:cNvPr id="23" name="CasellaDiTesto 22">
            <a:extLst>
              <a:ext uri="{FF2B5EF4-FFF2-40B4-BE49-F238E27FC236}">
                <a16:creationId xmlns:a16="http://schemas.microsoft.com/office/drawing/2014/main" id="{C4C4873D-B5F3-94A7-B193-952638ED09D9}"/>
              </a:ext>
            </a:extLst>
          </p:cNvPr>
          <p:cNvSpPr txBox="1"/>
          <p:nvPr/>
        </p:nvSpPr>
        <p:spPr>
          <a:xfrm>
            <a:off x="454762" y="5297127"/>
            <a:ext cx="317716" cy="369332"/>
          </a:xfrm>
          <a:prstGeom prst="rect">
            <a:avLst/>
          </a:prstGeom>
          <a:noFill/>
        </p:spPr>
        <p:txBody>
          <a:bodyPr wrap="square" rtlCol="0">
            <a:spAutoFit/>
          </a:bodyPr>
          <a:lstStyle/>
          <a:p>
            <a:r>
              <a:rPr lang="it-IT" dirty="0"/>
              <a:t>B</a:t>
            </a:r>
          </a:p>
        </p:txBody>
      </p:sp>
      <p:sp>
        <p:nvSpPr>
          <p:cNvPr id="24" name="CasellaDiTesto 23">
            <a:extLst>
              <a:ext uri="{FF2B5EF4-FFF2-40B4-BE49-F238E27FC236}">
                <a16:creationId xmlns:a16="http://schemas.microsoft.com/office/drawing/2014/main" id="{1C32479E-A86F-B3B3-46E8-11743053FDFB}"/>
              </a:ext>
            </a:extLst>
          </p:cNvPr>
          <p:cNvSpPr txBox="1"/>
          <p:nvPr/>
        </p:nvSpPr>
        <p:spPr>
          <a:xfrm>
            <a:off x="465869" y="6136541"/>
            <a:ext cx="317716" cy="369332"/>
          </a:xfrm>
          <a:prstGeom prst="rect">
            <a:avLst/>
          </a:prstGeom>
          <a:noFill/>
        </p:spPr>
        <p:txBody>
          <a:bodyPr wrap="square" rtlCol="0">
            <a:spAutoFit/>
          </a:bodyPr>
          <a:lstStyle/>
          <a:p>
            <a:r>
              <a:rPr lang="it-IT" dirty="0"/>
              <a:t>C</a:t>
            </a:r>
          </a:p>
        </p:txBody>
      </p:sp>
      <p:graphicFrame>
        <p:nvGraphicFramePr>
          <p:cNvPr id="25" name="Tabella 9">
            <a:extLst>
              <a:ext uri="{FF2B5EF4-FFF2-40B4-BE49-F238E27FC236}">
                <a16:creationId xmlns:a16="http://schemas.microsoft.com/office/drawing/2014/main" id="{BD378398-4C80-DA6E-0EC7-52CDA368DF62}"/>
              </a:ext>
            </a:extLst>
          </p:cNvPr>
          <p:cNvGraphicFramePr>
            <a:graphicFrameLocks noGrp="1"/>
          </p:cNvGraphicFramePr>
          <p:nvPr>
            <p:extLst>
              <p:ext uri="{D42A27DB-BD31-4B8C-83A1-F6EECF244321}">
                <p14:modId xmlns:p14="http://schemas.microsoft.com/office/powerpoint/2010/main" val="421581244"/>
              </p:ext>
            </p:extLst>
          </p:nvPr>
        </p:nvGraphicFramePr>
        <p:xfrm>
          <a:off x="6445352" y="4516058"/>
          <a:ext cx="2588638" cy="370840"/>
        </p:xfrm>
        <a:graphic>
          <a:graphicData uri="http://schemas.openxmlformats.org/drawingml/2006/table">
            <a:tbl>
              <a:tblPr firstRow="1" bandRow="1">
                <a:tableStyleId>{5C22544A-7EE6-4342-B048-85BDC9FD1C3A}</a:tableStyleId>
              </a:tblPr>
              <a:tblGrid>
                <a:gridCol w="2588638">
                  <a:extLst>
                    <a:ext uri="{9D8B030D-6E8A-4147-A177-3AD203B41FA5}">
                      <a16:colId xmlns:a16="http://schemas.microsoft.com/office/drawing/2014/main" val="1022609073"/>
                    </a:ext>
                  </a:extLst>
                </a:gridCol>
              </a:tblGrid>
              <a:tr h="370840">
                <a:tc>
                  <a:txBody>
                    <a:bodyPr/>
                    <a:lstStyle/>
                    <a:p>
                      <a:pPr algn="ctr"/>
                      <a:r>
                        <a:rPr lang="it-IT" dirty="0">
                          <a:solidFill>
                            <a:schemeClr val="tx1"/>
                          </a:solidFill>
                        </a:rPr>
                        <a:t>NO</a:t>
                      </a:r>
                    </a:p>
                  </a:txBody>
                  <a:tcPr>
                    <a:solidFill>
                      <a:schemeClr val="accent6"/>
                    </a:solidFill>
                  </a:tcPr>
                </a:tc>
                <a:extLst>
                  <a:ext uri="{0D108BD9-81ED-4DB2-BD59-A6C34878D82A}">
                    <a16:rowId xmlns:a16="http://schemas.microsoft.com/office/drawing/2014/main" val="1009027743"/>
                  </a:ext>
                </a:extLst>
              </a:tr>
            </a:tbl>
          </a:graphicData>
        </a:graphic>
      </p:graphicFrame>
      <p:sp>
        <p:nvSpPr>
          <p:cNvPr id="16" name="CasellaDiTesto 15">
            <a:extLst>
              <a:ext uri="{FF2B5EF4-FFF2-40B4-BE49-F238E27FC236}">
                <a16:creationId xmlns:a16="http://schemas.microsoft.com/office/drawing/2014/main" id="{67BF456B-C67D-8B9A-6BA8-2939D0807917}"/>
              </a:ext>
            </a:extLst>
          </p:cNvPr>
          <p:cNvSpPr txBox="1"/>
          <p:nvPr/>
        </p:nvSpPr>
        <p:spPr>
          <a:xfrm>
            <a:off x="5003424" y="1317536"/>
            <a:ext cx="2185150" cy="369332"/>
          </a:xfrm>
          <a:prstGeom prst="rect">
            <a:avLst/>
          </a:prstGeom>
          <a:solidFill>
            <a:schemeClr val="bg1"/>
          </a:solidFill>
          <a:ln>
            <a:solidFill>
              <a:schemeClr val="tx1"/>
            </a:solidFill>
          </a:ln>
        </p:spPr>
        <p:txBody>
          <a:bodyPr wrap="none" rtlCol="0">
            <a:spAutoFit/>
          </a:bodyPr>
          <a:lstStyle/>
          <a:p>
            <a:r>
              <a:rPr lang="it-IT" dirty="0"/>
              <a:t>VERSIONE ESTENSIVA</a:t>
            </a:r>
          </a:p>
        </p:txBody>
      </p:sp>
      <p:sp>
        <p:nvSpPr>
          <p:cNvPr id="50" name="CasellaDiTesto 49">
            <a:extLst>
              <a:ext uri="{FF2B5EF4-FFF2-40B4-BE49-F238E27FC236}">
                <a16:creationId xmlns:a16="http://schemas.microsoft.com/office/drawing/2014/main" id="{DAD46E62-543B-A2E4-D31E-188232C7FDAD}"/>
              </a:ext>
            </a:extLst>
          </p:cNvPr>
          <p:cNvSpPr txBox="1"/>
          <p:nvPr/>
        </p:nvSpPr>
        <p:spPr>
          <a:xfrm>
            <a:off x="4879707" y="4042405"/>
            <a:ext cx="2483565" cy="369332"/>
          </a:xfrm>
          <a:prstGeom prst="rect">
            <a:avLst/>
          </a:prstGeom>
          <a:solidFill>
            <a:schemeClr val="bg1"/>
          </a:solidFill>
          <a:ln>
            <a:solidFill>
              <a:schemeClr val="tx1"/>
            </a:solidFill>
          </a:ln>
        </p:spPr>
        <p:txBody>
          <a:bodyPr wrap="none" rtlCol="0">
            <a:spAutoFit/>
          </a:bodyPr>
          <a:lstStyle/>
          <a:p>
            <a:r>
              <a:rPr lang="it-IT" dirty="0"/>
              <a:t>VERSIONE PRUDENZIALE</a:t>
            </a:r>
          </a:p>
        </p:txBody>
      </p:sp>
    </p:spTree>
    <p:extLst>
      <p:ext uri="{BB962C8B-B14F-4D97-AF65-F5344CB8AC3E}">
        <p14:creationId xmlns:p14="http://schemas.microsoft.com/office/powerpoint/2010/main" val="169835838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 NUOVA 3" id="{8662061B-8661-8842-B53F-5AFC0F6375C8}" vid="{ACA4A9AB-ACFD-8747-BAA7-5A2797F8F76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8266</TotalTime>
  <Words>13614</Words>
  <Application>Microsoft Office PowerPoint</Application>
  <PresentationFormat>Widescreen</PresentationFormat>
  <Paragraphs>425</Paragraphs>
  <Slides>55</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55</vt:i4>
      </vt:variant>
    </vt:vector>
  </HeadingPairs>
  <TitlesOfParts>
    <vt:vector size="61" baseType="lpstr">
      <vt:lpstr>Arial</vt:lpstr>
      <vt:lpstr>Calibri</vt:lpstr>
      <vt:lpstr>Calibri  </vt:lpstr>
      <vt:lpstr>Calibri Light</vt:lpstr>
      <vt:lpstr>Wingdings</vt:lpstr>
      <vt:lpstr>Tema di Office</vt:lpstr>
      <vt:lpstr>Presentazione standard di PowerPoint</vt:lpstr>
      <vt:lpstr>Contratto a termine</vt:lpstr>
      <vt:lpstr>Contratto a termine</vt:lpstr>
      <vt:lpstr>Contratto a termine</vt:lpstr>
      <vt:lpstr>Contratto a termine</vt:lpstr>
      <vt:lpstr>Contratto a termine</vt:lpstr>
      <vt:lpstr>Contratto a termine - giurisprudenza</vt:lpstr>
      <vt:lpstr>Contratto a termine - giurisprudenza</vt:lpstr>
      <vt:lpstr>Esempi di possibili scenari tempo determinato</vt:lpstr>
      <vt:lpstr>Presentazione standard di PowerPoint</vt:lpstr>
      <vt:lpstr>Quota 103 – sintesi</vt:lpstr>
      <vt:lpstr>Trattenimento in servizio – riferimenti normativi</vt:lpstr>
      <vt:lpstr>Trattenimento in servizio – riferimenti normativi</vt:lpstr>
      <vt:lpstr>Trattenimento in servizio – riferimenti normativi</vt:lpstr>
      <vt:lpstr>Trattenimento in servizio – riferimenti normativi</vt:lpstr>
      <vt:lpstr>Trattenimento in servizio – riferimenti normativi</vt:lpstr>
      <vt:lpstr>Trattenimento in servizio – riferimenti normativi</vt:lpstr>
      <vt:lpstr>Trattenimento in servizio – riferimenti normativi</vt:lpstr>
      <vt:lpstr>Trattenimento in servizio – riferimenti normativi</vt:lpstr>
      <vt:lpstr>Trattenimento in servizio – riferimenti normativi</vt:lpstr>
      <vt:lpstr>Somministrazione</vt:lpstr>
      <vt:lpstr>Somministrazione</vt:lpstr>
      <vt:lpstr>Somministrazione</vt:lpstr>
      <vt:lpstr>CIRCOLARI INPS 2023: IL LIMITE DEL MASSIMALE  PER L’UTILIZZATORE  </vt:lpstr>
      <vt:lpstr>Proroghe Smart Working</vt:lpstr>
      <vt:lpstr>Proroghe Smart Working</vt:lpstr>
      <vt:lpstr>Welfare aziendale</vt:lpstr>
      <vt:lpstr>Welfare aziendale</vt:lpstr>
      <vt:lpstr>Welfare aziendale</vt:lpstr>
      <vt:lpstr>Welfare aziendale</vt:lpstr>
      <vt:lpstr>Detassazione notturno e festivi nel settore turistico</vt:lpstr>
      <vt:lpstr>Semplificazione Decreto Trasparenza</vt:lpstr>
      <vt:lpstr>Semplificazione Decreto Trasparenza</vt:lpstr>
      <vt:lpstr>Semplificazione Decreto Trasparenza</vt:lpstr>
      <vt:lpstr>Semplificazione Decreto Trasparenza</vt:lpstr>
      <vt:lpstr>Semplificazione Decreto Trasparenza</vt:lpstr>
      <vt:lpstr>Semplificazione Decreto Trasparenza</vt:lpstr>
      <vt:lpstr>Semplificazione Decreto Trasparenza</vt:lpstr>
      <vt:lpstr>Semplificazione Decreto Trasparenza</vt:lpstr>
      <vt:lpstr>Incentivi all’assunzione – Assegno di Inclusione</vt:lpstr>
      <vt:lpstr>Incentivi all’assunzione – Assegno di Inclusione</vt:lpstr>
      <vt:lpstr>Incentivi all’assunzione – NEET</vt:lpstr>
      <vt:lpstr>Incentivi all’assunzione – NEET</vt:lpstr>
      <vt:lpstr>Incentivi all’assunzione – NEET</vt:lpstr>
      <vt:lpstr>Incentivi all’assunzione – NEET</vt:lpstr>
      <vt:lpstr>Sanzione per omessi versamenti</vt:lpstr>
      <vt:lpstr>Sanzione per omessi versamenti</vt:lpstr>
      <vt:lpstr>Contratto di espansione</vt:lpstr>
      <vt:lpstr>Attività ispettiva</vt:lpstr>
      <vt:lpstr>Esonero contributivo a carico dei lavoratori</vt:lpstr>
      <vt:lpstr>Esonero contributivo a carico dei lavoratori</vt:lpstr>
      <vt:lpstr>Esonero contributivo a carico dei lavoratori</vt:lpstr>
      <vt:lpstr>CIGS in deroga</vt:lpstr>
      <vt:lpstr>CIGS in deroga</vt:lpstr>
      <vt:lpstr>Fondo Nuove Competenze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Carmelo Fazio</dc:creator>
  <cp:lastModifiedBy>Carmelo Fazio</cp:lastModifiedBy>
  <cp:revision>631</cp:revision>
  <cp:lastPrinted>2021-11-05T14:45:30Z</cp:lastPrinted>
  <dcterms:created xsi:type="dcterms:W3CDTF">2021-07-26T09:28:06Z</dcterms:created>
  <dcterms:modified xsi:type="dcterms:W3CDTF">2023-09-25T12:49:55Z</dcterms:modified>
</cp:coreProperties>
</file>