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4" r:id="rId4"/>
    <p:sldId id="318" r:id="rId5"/>
    <p:sldId id="259" r:id="rId6"/>
    <p:sldId id="315" r:id="rId7"/>
    <p:sldId id="316" r:id="rId8"/>
    <p:sldId id="317" r:id="rId9"/>
    <p:sldId id="320" r:id="rId10"/>
    <p:sldId id="319" r:id="rId11"/>
    <p:sldId id="335" r:id="rId12"/>
    <p:sldId id="321" r:id="rId13"/>
    <p:sldId id="322" r:id="rId14"/>
    <p:sldId id="323" r:id="rId15"/>
    <p:sldId id="324" r:id="rId16"/>
    <p:sldId id="325" r:id="rId17"/>
    <p:sldId id="326" r:id="rId18"/>
    <p:sldId id="328" r:id="rId19"/>
    <p:sldId id="329" r:id="rId20"/>
    <p:sldId id="327" r:id="rId21"/>
    <p:sldId id="330" r:id="rId22"/>
    <p:sldId id="331" r:id="rId23"/>
    <p:sldId id="332" r:id="rId24"/>
    <p:sldId id="333" r:id="rId25"/>
    <p:sldId id="336" r:id="rId26"/>
    <p:sldId id="337" r:id="rId27"/>
    <p:sldId id="338" r:id="rId28"/>
    <p:sldId id="339" r:id="rId29"/>
    <p:sldId id="334" r:id="rId3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92" autoAdjust="0"/>
    <p:restoredTop sz="94660"/>
  </p:normalViewPr>
  <p:slideViewPr>
    <p:cSldViewPr snapToGrid="0">
      <p:cViewPr varScale="1">
        <p:scale>
          <a:sx n="83" d="100"/>
          <a:sy n="83"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8B0C31-72E6-443D-8244-2363937BC53C}"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it-IT"/>
        </a:p>
      </dgm:t>
    </dgm:pt>
    <dgm:pt modelId="{79C7E534-4960-40F1-8506-2DE01472E1F6}">
      <dgm:prSet phldrT="[Testo]" custT="1"/>
      <dgm:spPr/>
      <dgm:t>
        <a:bodyPr/>
        <a:lstStyle/>
        <a:p>
          <a:r>
            <a:rPr lang="it-IT" sz="1800" b="1" dirty="0"/>
            <a:t>TESTO UNICO SICUREZZA SUL LAVORO</a:t>
          </a:r>
        </a:p>
      </dgm:t>
    </dgm:pt>
    <dgm:pt modelId="{CC152F39-4064-439E-915D-D080B105D402}" type="parTrans" cxnId="{D2FE062C-FFB5-4CD1-BF21-C702EB438DC2}">
      <dgm:prSet/>
      <dgm:spPr/>
      <dgm:t>
        <a:bodyPr/>
        <a:lstStyle/>
        <a:p>
          <a:endParaRPr lang="it-IT"/>
        </a:p>
      </dgm:t>
    </dgm:pt>
    <dgm:pt modelId="{3E3FAC24-C01F-4BA1-9C2A-2E8BA1E2A0B5}" type="sibTrans" cxnId="{D2FE062C-FFB5-4CD1-BF21-C702EB438DC2}">
      <dgm:prSet/>
      <dgm:spPr/>
      <dgm:t>
        <a:bodyPr/>
        <a:lstStyle/>
        <a:p>
          <a:endParaRPr lang="it-IT"/>
        </a:p>
      </dgm:t>
    </dgm:pt>
    <dgm:pt modelId="{8DA0D9EC-F3AA-42AC-A5F0-F20E90852716}">
      <dgm:prSet phldrT="[Testo]" custT="1"/>
      <dgm:spPr/>
      <dgm:t>
        <a:bodyPr/>
        <a:lstStyle/>
        <a:p>
          <a:r>
            <a:rPr lang="it-IT" sz="1800" b="1" dirty="0"/>
            <a:t>LEGGE 215/2021</a:t>
          </a:r>
        </a:p>
      </dgm:t>
    </dgm:pt>
    <dgm:pt modelId="{E166FE44-8DAB-411C-89C8-7BDC5A4D3076}" type="parTrans" cxnId="{AFC82321-9841-49B2-BAAC-681E00128097}">
      <dgm:prSet/>
      <dgm:spPr/>
      <dgm:t>
        <a:bodyPr/>
        <a:lstStyle/>
        <a:p>
          <a:endParaRPr lang="it-IT"/>
        </a:p>
      </dgm:t>
    </dgm:pt>
    <dgm:pt modelId="{675A9DE1-9423-4175-BD01-DEE859BED405}" type="sibTrans" cxnId="{AFC82321-9841-49B2-BAAC-681E00128097}">
      <dgm:prSet/>
      <dgm:spPr/>
      <dgm:t>
        <a:bodyPr/>
        <a:lstStyle/>
        <a:p>
          <a:endParaRPr lang="it-IT"/>
        </a:p>
      </dgm:t>
    </dgm:pt>
    <dgm:pt modelId="{3EE564FE-4C2F-4F63-9AAD-3CD85894EECC}">
      <dgm:prSet phldrT="[Testo]" custT="1"/>
      <dgm:spPr/>
      <dgm:t>
        <a:bodyPr/>
        <a:lstStyle/>
        <a:p>
          <a:r>
            <a:rPr lang="it-IT" sz="1800" b="1" dirty="0"/>
            <a:t>DECRETO LEGGE/ 48/2023 – LEGGE 85/2023</a:t>
          </a:r>
        </a:p>
      </dgm:t>
    </dgm:pt>
    <dgm:pt modelId="{7314985D-91FA-4470-8770-6E80937CA697}" type="parTrans" cxnId="{62B9C2C6-5FA5-4758-B1EF-7933E69FB805}">
      <dgm:prSet/>
      <dgm:spPr/>
      <dgm:t>
        <a:bodyPr/>
        <a:lstStyle/>
        <a:p>
          <a:endParaRPr lang="it-IT"/>
        </a:p>
      </dgm:t>
    </dgm:pt>
    <dgm:pt modelId="{98E79F38-6145-49FF-8378-D03CCFAAA3B0}" type="sibTrans" cxnId="{62B9C2C6-5FA5-4758-B1EF-7933E69FB805}">
      <dgm:prSet/>
      <dgm:spPr/>
      <dgm:t>
        <a:bodyPr/>
        <a:lstStyle/>
        <a:p>
          <a:endParaRPr lang="it-IT"/>
        </a:p>
      </dgm:t>
    </dgm:pt>
    <dgm:pt modelId="{5FE4F221-1765-4C7C-86A3-5C1643FC28CE}">
      <dgm:prSet phldrT="[Testo]" custT="1"/>
      <dgm:spPr/>
      <dgm:t>
        <a:bodyPr/>
        <a:lstStyle/>
        <a:p>
          <a:r>
            <a:rPr lang="it-IT" sz="1800" b="1" dirty="0"/>
            <a:t>PIANO NAZIONALE DELLA PREVENZIONE2020-2025</a:t>
          </a:r>
        </a:p>
      </dgm:t>
    </dgm:pt>
    <dgm:pt modelId="{A8662049-9731-4CFD-A8D7-DD633F0A45CE}" type="parTrans" cxnId="{C659A7C4-4B29-484B-B31A-D0FADFDDF146}">
      <dgm:prSet/>
      <dgm:spPr/>
      <dgm:t>
        <a:bodyPr/>
        <a:lstStyle/>
        <a:p>
          <a:endParaRPr lang="it-IT"/>
        </a:p>
      </dgm:t>
    </dgm:pt>
    <dgm:pt modelId="{73D4EA15-F85E-45BC-9FC5-CF99467D78CB}" type="sibTrans" cxnId="{C659A7C4-4B29-484B-B31A-D0FADFDDF146}">
      <dgm:prSet/>
      <dgm:spPr/>
      <dgm:t>
        <a:bodyPr/>
        <a:lstStyle/>
        <a:p>
          <a:endParaRPr lang="it-IT"/>
        </a:p>
      </dgm:t>
    </dgm:pt>
    <dgm:pt modelId="{E483CBCB-B91B-4D18-ACEE-1D6178DF0E5C}">
      <dgm:prSet custT="1"/>
      <dgm:spPr/>
      <dgm:t>
        <a:bodyPr/>
        <a:lstStyle/>
        <a:p>
          <a:pPr>
            <a:buFont typeface="Arial" panose="020B0604020202020204" pitchFamily="34" charset="0"/>
            <a:buChar char="•"/>
          </a:pPr>
          <a:r>
            <a:rPr lang="it-IT" sz="1600" b="1" dirty="0"/>
            <a:t>QUADRO </a:t>
          </a:r>
          <a:r>
            <a:rPr lang="it-IT" sz="1800" b="1" dirty="0"/>
            <a:t>STRATEGICO</a:t>
          </a:r>
          <a:r>
            <a:rPr lang="it-IT" sz="1600" b="1" dirty="0"/>
            <a:t> EUROPEO SSL 2021-2027</a:t>
          </a:r>
          <a:endParaRPr lang="it-IT" sz="1600" dirty="0"/>
        </a:p>
      </dgm:t>
    </dgm:pt>
    <dgm:pt modelId="{F7979C15-6A62-43FD-BBCA-B10EA91F5520}" type="parTrans" cxnId="{2E03667A-F202-4835-94FD-047F16DCF1CE}">
      <dgm:prSet/>
      <dgm:spPr/>
      <dgm:t>
        <a:bodyPr/>
        <a:lstStyle/>
        <a:p>
          <a:endParaRPr lang="it-IT"/>
        </a:p>
      </dgm:t>
    </dgm:pt>
    <dgm:pt modelId="{1E9BA4E4-BDAA-4EE8-A250-56CA62EF7EF4}" type="sibTrans" cxnId="{2E03667A-F202-4835-94FD-047F16DCF1CE}">
      <dgm:prSet/>
      <dgm:spPr/>
      <dgm:t>
        <a:bodyPr/>
        <a:lstStyle/>
        <a:p>
          <a:endParaRPr lang="it-IT"/>
        </a:p>
      </dgm:t>
    </dgm:pt>
    <dgm:pt modelId="{5748496A-124A-4EE0-8C94-D84C5EC3CED1}">
      <dgm:prSet phldrT="[Testo]" custFlipHor="1" custScaleX="141735"/>
      <dgm:spPr/>
      <dgm:t>
        <a:bodyPr/>
        <a:lstStyle/>
        <a:p>
          <a:endParaRPr lang="it-IT"/>
        </a:p>
      </dgm:t>
    </dgm:pt>
    <dgm:pt modelId="{B5ADA5EF-CE2D-4EDD-A875-8C22BA34043C}" type="parTrans" cxnId="{8D46C6BC-D341-45A3-B661-4712BD41F6C8}">
      <dgm:prSet/>
      <dgm:spPr/>
      <dgm:t>
        <a:bodyPr/>
        <a:lstStyle/>
        <a:p>
          <a:endParaRPr lang="it-IT"/>
        </a:p>
      </dgm:t>
    </dgm:pt>
    <dgm:pt modelId="{CEDAB889-33AB-4AD2-8FA0-11788A6F35D5}" type="sibTrans" cxnId="{8D46C6BC-D341-45A3-B661-4712BD41F6C8}">
      <dgm:prSet/>
      <dgm:spPr/>
      <dgm:t>
        <a:bodyPr/>
        <a:lstStyle/>
        <a:p>
          <a:endParaRPr lang="it-IT"/>
        </a:p>
      </dgm:t>
    </dgm:pt>
    <dgm:pt modelId="{CC851F51-3536-4EDB-822A-360FF9DD691E}">
      <dgm:prSet phldrT="[Testo]" custFlipHor="1" custScaleX="141735"/>
      <dgm:spPr/>
      <dgm:t>
        <a:bodyPr/>
        <a:lstStyle/>
        <a:p>
          <a:endParaRPr lang="it-IT"/>
        </a:p>
      </dgm:t>
    </dgm:pt>
    <dgm:pt modelId="{358A9368-F56B-4134-8E6C-B06E7E894ABF}" type="parTrans" cxnId="{76F63C3A-827E-44E6-AB4E-A7369046F07F}">
      <dgm:prSet/>
      <dgm:spPr/>
      <dgm:t>
        <a:bodyPr/>
        <a:lstStyle/>
        <a:p>
          <a:endParaRPr lang="it-IT"/>
        </a:p>
      </dgm:t>
    </dgm:pt>
    <dgm:pt modelId="{26DB234E-DA97-423B-8C6E-C7693540BFC7}" type="sibTrans" cxnId="{76F63C3A-827E-44E6-AB4E-A7369046F07F}">
      <dgm:prSet/>
      <dgm:spPr/>
      <dgm:t>
        <a:bodyPr/>
        <a:lstStyle/>
        <a:p>
          <a:endParaRPr lang="it-IT"/>
        </a:p>
      </dgm:t>
    </dgm:pt>
    <dgm:pt modelId="{FE03F660-BFFA-4F25-9950-45A06008C8A7}">
      <dgm:prSet custT="1"/>
      <dgm:spPr/>
      <dgm:t>
        <a:bodyPr/>
        <a:lstStyle/>
        <a:p>
          <a:r>
            <a:rPr lang="it-IT" sz="1800" b="1" dirty="0"/>
            <a:t>MOZIONE SENATO 13 SETTEMBRE 2023 PER ATTUAZIONE GOVERNO</a:t>
          </a:r>
        </a:p>
      </dgm:t>
    </dgm:pt>
    <dgm:pt modelId="{0E4A26DC-351D-47A5-9AC2-F5EFEBA8BF76}" type="parTrans" cxnId="{90269A01-BECE-427C-AC99-03C9E711380C}">
      <dgm:prSet/>
      <dgm:spPr/>
      <dgm:t>
        <a:bodyPr/>
        <a:lstStyle/>
        <a:p>
          <a:endParaRPr lang="it-IT"/>
        </a:p>
      </dgm:t>
    </dgm:pt>
    <dgm:pt modelId="{E001968E-00AC-4E57-8E66-AB5B9A27BAEB}" type="sibTrans" cxnId="{90269A01-BECE-427C-AC99-03C9E711380C}">
      <dgm:prSet/>
      <dgm:spPr/>
      <dgm:t>
        <a:bodyPr/>
        <a:lstStyle/>
        <a:p>
          <a:endParaRPr lang="it-IT"/>
        </a:p>
      </dgm:t>
    </dgm:pt>
    <dgm:pt modelId="{4988E1E7-2785-46E8-BC7D-8BC4298E9092}" type="pres">
      <dgm:prSet presAssocID="{C18B0C31-72E6-443D-8244-2363937BC53C}" presName="Name0" presStyleCnt="0">
        <dgm:presLayoutVars>
          <dgm:chMax val="1"/>
          <dgm:chPref val="1"/>
          <dgm:dir/>
          <dgm:animOne val="branch"/>
          <dgm:animLvl val="lvl"/>
        </dgm:presLayoutVars>
      </dgm:prSet>
      <dgm:spPr/>
    </dgm:pt>
    <dgm:pt modelId="{2AE39AAA-C50E-41BE-B30C-79338BF5D300}" type="pres">
      <dgm:prSet presAssocID="{79C7E534-4960-40F1-8506-2DE01472E1F6}" presName="singleCycle" presStyleCnt="0"/>
      <dgm:spPr/>
    </dgm:pt>
    <dgm:pt modelId="{EB1E18B2-470E-4A3B-B5DC-20373D8B2A68}" type="pres">
      <dgm:prSet presAssocID="{79C7E534-4960-40F1-8506-2DE01472E1F6}" presName="singleCenter" presStyleLbl="node1" presStyleIdx="0" presStyleCnt="6" custAng="0" custScaleX="104267" custScaleY="67358" custLinFactNeighborX="1182" custLinFactNeighborY="6401">
        <dgm:presLayoutVars>
          <dgm:chMax val="7"/>
          <dgm:chPref val="7"/>
        </dgm:presLayoutVars>
      </dgm:prSet>
      <dgm:spPr/>
    </dgm:pt>
    <dgm:pt modelId="{3B2487E4-B38C-47AF-9383-83A718C80973}" type="pres">
      <dgm:prSet presAssocID="{E166FE44-8DAB-411C-89C8-7BDC5A4D3076}" presName="Name56" presStyleLbl="parChTrans1D2" presStyleIdx="0" presStyleCnt="5"/>
      <dgm:spPr/>
    </dgm:pt>
    <dgm:pt modelId="{85708393-2697-4546-9625-5EC7936D3849}" type="pres">
      <dgm:prSet presAssocID="{8DA0D9EC-F3AA-42AC-A5F0-F20E90852716}" presName="text0" presStyleLbl="node1" presStyleIdx="1" presStyleCnt="6" custScaleX="137405" custScaleY="63228" custRadScaleRad="38153" custRadScaleInc="-19161">
        <dgm:presLayoutVars>
          <dgm:bulletEnabled val="1"/>
        </dgm:presLayoutVars>
      </dgm:prSet>
      <dgm:spPr/>
    </dgm:pt>
    <dgm:pt modelId="{C8E113B0-1443-45FE-824C-6DDB566EAA25}" type="pres">
      <dgm:prSet presAssocID="{7314985D-91FA-4470-8770-6E80937CA697}" presName="Name56" presStyleLbl="parChTrans1D2" presStyleIdx="1" presStyleCnt="5"/>
      <dgm:spPr/>
    </dgm:pt>
    <dgm:pt modelId="{239298B6-3774-484F-A0D9-A451BF474E90}" type="pres">
      <dgm:prSet presAssocID="{3EE564FE-4C2F-4F63-9AAD-3CD85894EECC}" presName="text0" presStyleLbl="node1" presStyleIdx="2" presStyleCnt="6" custFlipHor="1" custScaleX="190241">
        <dgm:presLayoutVars>
          <dgm:bulletEnabled val="1"/>
        </dgm:presLayoutVars>
      </dgm:prSet>
      <dgm:spPr/>
    </dgm:pt>
    <dgm:pt modelId="{97B4FD7B-F6E7-4574-947F-C6CA7C629383}" type="pres">
      <dgm:prSet presAssocID="{0E4A26DC-351D-47A5-9AC2-F5EFEBA8BF76}" presName="Name56" presStyleLbl="parChTrans1D2" presStyleIdx="2" presStyleCnt="5"/>
      <dgm:spPr/>
    </dgm:pt>
    <dgm:pt modelId="{7A305E97-9640-494D-883C-23B5ECAD0AE1}" type="pres">
      <dgm:prSet presAssocID="{FE03F660-BFFA-4F25-9950-45A06008C8A7}" presName="text0" presStyleLbl="node1" presStyleIdx="3" presStyleCnt="6" custScaleX="187913" custScaleY="125912" custRadScaleRad="103005" custRadScaleInc="-9230">
        <dgm:presLayoutVars>
          <dgm:bulletEnabled val="1"/>
        </dgm:presLayoutVars>
      </dgm:prSet>
      <dgm:spPr/>
    </dgm:pt>
    <dgm:pt modelId="{49BBD0D5-2840-4839-9EB7-25F424254BBD}" type="pres">
      <dgm:prSet presAssocID="{A8662049-9731-4CFD-A8D7-DD633F0A45CE}" presName="Name56" presStyleLbl="parChTrans1D2" presStyleIdx="3" presStyleCnt="5"/>
      <dgm:spPr/>
    </dgm:pt>
    <dgm:pt modelId="{86ED2B62-AF11-40C0-9CF6-EEF26438F0C5}" type="pres">
      <dgm:prSet presAssocID="{5FE4F221-1765-4C7C-86A3-5C1643FC28CE}" presName="text0" presStyleLbl="node1" presStyleIdx="4" presStyleCnt="6" custScaleX="258486" custRadScaleRad="88679" custRadScaleInc="-8585">
        <dgm:presLayoutVars>
          <dgm:bulletEnabled val="1"/>
        </dgm:presLayoutVars>
      </dgm:prSet>
      <dgm:spPr/>
    </dgm:pt>
    <dgm:pt modelId="{AA06AFCE-072A-4EBF-819E-E60E3F4F396A}" type="pres">
      <dgm:prSet presAssocID="{F7979C15-6A62-43FD-BBCA-B10EA91F5520}" presName="Name56" presStyleLbl="parChTrans1D2" presStyleIdx="4" presStyleCnt="5"/>
      <dgm:spPr/>
    </dgm:pt>
    <dgm:pt modelId="{AD5E1B9D-3F4E-4DA2-BF83-2050E7F5753E}" type="pres">
      <dgm:prSet presAssocID="{E483CBCB-B91B-4D18-ACEE-1D6178DF0E5C}" presName="text0" presStyleLbl="node1" presStyleIdx="5" presStyleCnt="6" custScaleX="187201" custRadScaleRad="100107" custRadScaleInc="-5886">
        <dgm:presLayoutVars>
          <dgm:bulletEnabled val="1"/>
        </dgm:presLayoutVars>
      </dgm:prSet>
      <dgm:spPr/>
    </dgm:pt>
  </dgm:ptLst>
  <dgm:cxnLst>
    <dgm:cxn modelId="{90269A01-BECE-427C-AC99-03C9E711380C}" srcId="{79C7E534-4960-40F1-8506-2DE01472E1F6}" destId="{FE03F660-BFFA-4F25-9950-45A06008C8A7}" srcOrd="2" destOrd="0" parTransId="{0E4A26DC-351D-47A5-9AC2-F5EFEBA8BF76}" sibTransId="{E001968E-00AC-4E57-8E66-AB5B9A27BAEB}"/>
    <dgm:cxn modelId="{AFC82321-9841-49B2-BAAC-681E00128097}" srcId="{79C7E534-4960-40F1-8506-2DE01472E1F6}" destId="{8DA0D9EC-F3AA-42AC-A5F0-F20E90852716}" srcOrd="0" destOrd="0" parTransId="{E166FE44-8DAB-411C-89C8-7BDC5A4D3076}" sibTransId="{675A9DE1-9423-4175-BD01-DEE859BED405}"/>
    <dgm:cxn modelId="{A17F6425-66AD-4307-83D4-C6CD387E7C9E}" type="presOf" srcId="{E483CBCB-B91B-4D18-ACEE-1D6178DF0E5C}" destId="{AD5E1B9D-3F4E-4DA2-BF83-2050E7F5753E}" srcOrd="0" destOrd="0" presId="urn:microsoft.com/office/officeart/2008/layout/RadialCluster"/>
    <dgm:cxn modelId="{D2FE062C-FFB5-4CD1-BF21-C702EB438DC2}" srcId="{C18B0C31-72E6-443D-8244-2363937BC53C}" destId="{79C7E534-4960-40F1-8506-2DE01472E1F6}" srcOrd="0" destOrd="0" parTransId="{CC152F39-4064-439E-915D-D080B105D402}" sibTransId="{3E3FAC24-C01F-4BA1-9C2A-2E8BA1E2A0B5}"/>
    <dgm:cxn modelId="{76F63C3A-827E-44E6-AB4E-A7369046F07F}" srcId="{C18B0C31-72E6-443D-8244-2363937BC53C}" destId="{CC851F51-3536-4EDB-822A-360FF9DD691E}" srcOrd="2" destOrd="0" parTransId="{358A9368-F56B-4134-8E6C-B06E7E894ABF}" sibTransId="{26DB234E-DA97-423B-8C6E-C7693540BFC7}"/>
    <dgm:cxn modelId="{D54C4067-1B92-4425-B088-148DED7FD5F6}" type="presOf" srcId="{E166FE44-8DAB-411C-89C8-7BDC5A4D3076}" destId="{3B2487E4-B38C-47AF-9383-83A718C80973}" srcOrd="0" destOrd="0" presId="urn:microsoft.com/office/officeart/2008/layout/RadialCluster"/>
    <dgm:cxn modelId="{BED8194E-445C-4D01-92F8-3DEB1D874C17}" type="presOf" srcId="{8DA0D9EC-F3AA-42AC-A5F0-F20E90852716}" destId="{85708393-2697-4546-9625-5EC7936D3849}" srcOrd="0" destOrd="0" presId="urn:microsoft.com/office/officeart/2008/layout/RadialCluster"/>
    <dgm:cxn modelId="{93C2E24E-BB7C-4CE4-BE73-EA38EC8FF5F2}" type="presOf" srcId="{F7979C15-6A62-43FD-BBCA-B10EA91F5520}" destId="{AA06AFCE-072A-4EBF-819E-E60E3F4F396A}" srcOrd="0" destOrd="0" presId="urn:microsoft.com/office/officeart/2008/layout/RadialCluster"/>
    <dgm:cxn modelId="{39C5F275-F4DF-4516-81CF-9B228EE2C694}" type="presOf" srcId="{0E4A26DC-351D-47A5-9AC2-F5EFEBA8BF76}" destId="{97B4FD7B-F6E7-4574-947F-C6CA7C629383}" srcOrd="0" destOrd="0" presId="urn:microsoft.com/office/officeart/2008/layout/RadialCluster"/>
    <dgm:cxn modelId="{2E03667A-F202-4835-94FD-047F16DCF1CE}" srcId="{79C7E534-4960-40F1-8506-2DE01472E1F6}" destId="{E483CBCB-B91B-4D18-ACEE-1D6178DF0E5C}" srcOrd="4" destOrd="0" parTransId="{F7979C15-6A62-43FD-BBCA-B10EA91F5520}" sibTransId="{1E9BA4E4-BDAA-4EE8-A250-56CA62EF7EF4}"/>
    <dgm:cxn modelId="{7EBC348C-11C9-4CCF-913E-C1E1057D3B7B}" type="presOf" srcId="{FE03F660-BFFA-4F25-9950-45A06008C8A7}" destId="{7A305E97-9640-494D-883C-23B5ECAD0AE1}" srcOrd="0" destOrd="0" presId="urn:microsoft.com/office/officeart/2008/layout/RadialCluster"/>
    <dgm:cxn modelId="{4305E2B7-546F-42D0-B825-F6A4A9259467}" type="presOf" srcId="{A8662049-9731-4CFD-A8D7-DD633F0A45CE}" destId="{49BBD0D5-2840-4839-9EB7-25F424254BBD}" srcOrd="0" destOrd="0" presId="urn:microsoft.com/office/officeart/2008/layout/RadialCluster"/>
    <dgm:cxn modelId="{8D46C6BC-D341-45A3-B661-4712BD41F6C8}" srcId="{C18B0C31-72E6-443D-8244-2363937BC53C}" destId="{5748496A-124A-4EE0-8C94-D84C5EC3CED1}" srcOrd="1" destOrd="0" parTransId="{B5ADA5EF-CE2D-4EDD-A875-8C22BA34043C}" sibTransId="{CEDAB889-33AB-4AD2-8FA0-11788A6F35D5}"/>
    <dgm:cxn modelId="{33BEFBBE-8FBD-45B7-8D21-905879964661}" type="presOf" srcId="{3EE564FE-4C2F-4F63-9AAD-3CD85894EECC}" destId="{239298B6-3774-484F-A0D9-A451BF474E90}" srcOrd="0" destOrd="0" presId="urn:microsoft.com/office/officeart/2008/layout/RadialCluster"/>
    <dgm:cxn modelId="{C659A7C4-4B29-484B-B31A-D0FADFDDF146}" srcId="{79C7E534-4960-40F1-8506-2DE01472E1F6}" destId="{5FE4F221-1765-4C7C-86A3-5C1643FC28CE}" srcOrd="3" destOrd="0" parTransId="{A8662049-9731-4CFD-A8D7-DD633F0A45CE}" sibTransId="{73D4EA15-F85E-45BC-9FC5-CF99467D78CB}"/>
    <dgm:cxn modelId="{62B9C2C6-5FA5-4758-B1EF-7933E69FB805}" srcId="{79C7E534-4960-40F1-8506-2DE01472E1F6}" destId="{3EE564FE-4C2F-4F63-9AAD-3CD85894EECC}" srcOrd="1" destOrd="0" parTransId="{7314985D-91FA-4470-8770-6E80937CA697}" sibTransId="{98E79F38-6145-49FF-8378-D03CCFAAA3B0}"/>
    <dgm:cxn modelId="{F88717C7-CB46-4A21-A349-32B3EEC141DC}" type="presOf" srcId="{7314985D-91FA-4470-8770-6E80937CA697}" destId="{C8E113B0-1443-45FE-824C-6DDB566EAA25}" srcOrd="0" destOrd="0" presId="urn:microsoft.com/office/officeart/2008/layout/RadialCluster"/>
    <dgm:cxn modelId="{4BF3DAD0-CCA2-459F-9ECF-D2A607E790D5}" type="presOf" srcId="{79C7E534-4960-40F1-8506-2DE01472E1F6}" destId="{EB1E18B2-470E-4A3B-B5DC-20373D8B2A68}" srcOrd="0" destOrd="0" presId="urn:microsoft.com/office/officeart/2008/layout/RadialCluster"/>
    <dgm:cxn modelId="{6DE6B6D6-8974-4F7C-9AED-B869D557ADAD}" type="presOf" srcId="{5FE4F221-1765-4C7C-86A3-5C1643FC28CE}" destId="{86ED2B62-AF11-40C0-9CF6-EEF26438F0C5}" srcOrd="0" destOrd="0" presId="urn:microsoft.com/office/officeart/2008/layout/RadialCluster"/>
    <dgm:cxn modelId="{873CC9E2-2DC3-4F92-BB9D-A2273AEBCBC1}" type="presOf" srcId="{C18B0C31-72E6-443D-8244-2363937BC53C}" destId="{4988E1E7-2785-46E8-BC7D-8BC4298E9092}" srcOrd="0" destOrd="0" presId="urn:microsoft.com/office/officeart/2008/layout/RadialCluster"/>
    <dgm:cxn modelId="{FC7A2FB3-8F82-424C-B417-06472121A4EA}" type="presParOf" srcId="{4988E1E7-2785-46E8-BC7D-8BC4298E9092}" destId="{2AE39AAA-C50E-41BE-B30C-79338BF5D300}" srcOrd="0" destOrd="0" presId="urn:microsoft.com/office/officeart/2008/layout/RadialCluster"/>
    <dgm:cxn modelId="{46382451-6AC7-4073-A5B8-7EFE702420F3}" type="presParOf" srcId="{2AE39AAA-C50E-41BE-B30C-79338BF5D300}" destId="{EB1E18B2-470E-4A3B-B5DC-20373D8B2A68}" srcOrd="0" destOrd="0" presId="urn:microsoft.com/office/officeart/2008/layout/RadialCluster"/>
    <dgm:cxn modelId="{F362B3B3-0C2F-4BA8-9766-219485CF01B1}" type="presParOf" srcId="{2AE39AAA-C50E-41BE-B30C-79338BF5D300}" destId="{3B2487E4-B38C-47AF-9383-83A718C80973}" srcOrd="1" destOrd="0" presId="urn:microsoft.com/office/officeart/2008/layout/RadialCluster"/>
    <dgm:cxn modelId="{6C29E12E-5D59-4F31-9612-187224F61FC8}" type="presParOf" srcId="{2AE39AAA-C50E-41BE-B30C-79338BF5D300}" destId="{85708393-2697-4546-9625-5EC7936D3849}" srcOrd="2" destOrd="0" presId="urn:microsoft.com/office/officeart/2008/layout/RadialCluster"/>
    <dgm:cxn modelId="{2EDC8A3F-0779-468A-BC25-3E9481E96552}" type="presParOf" srcId="{2AE39AAA-C50E-41BE-B30C-79338BF5D300}" destId="{C8E113B0-1443-45FE-824C-6DDB566EAA25}" srcOrd="3" destOrd="0" presId="urn:microsoft.com/office/officeart/2008/layout/RadialCluster"/>
    <dgm:cxn modelId="{9D051CFD-9BE8-40B5-B3E6-AC54130BC787}" type="presParOf" srcId="{2AE39AAA-C50E-41BE-B30C-79338BF5D300}" destId="{239298B6-3774-484F-A0D9-A451BF474E90}" srcOrd="4" destOrd="0" presId="urn:microsoft.com/office/officeart/2008/layout/RadialCluster"/>
    <dgm:cxn modelId="{0242B187-6E36-4841-9FB9-37D4C6551D36}" type="presParOf" srcId="{2AE39AAA-C50E-41BE-B30C-79338BF5D300}" destId="{97B4FD7B-F6E7-4574-947F-C6CA7C629383}" srcOrd="5" destOrd="0" presId="urn:microsoft.com/office/officeart/2008/layout/RadialCluster"/>
    <dgm:cxn modelId="{73299E54-CCC5-47AB-B9FB-2C91D0DEAA32}" type="presParOf" srcId="{2AE39AAA-C50E-41BE-B30C-79338BF5D300}" destId="{7A305E97-9640-494D-883C-23B5ECAD0AE1}" srcOrd="6" destOrd="0" presId="urn:microsoft.com/office/officeart/2008/layout/RadialCluster"/>
    <dgm:cxn modelId="{3FD0F0D7-D807-4B8F-8AD1-8B8D9803F8D6}" type="presParOf" srcId="{2AE39AAA-C50E-41BE-B30C-79338BF5D300}" destId="{49BBD0D5-2840-4839-9EB7-25F424254BBD}" srcOrd="7" destOrd="0" presId="urn:microsoft.com/office/officeart/2008/layout/RadialCluster"/>
    <dgm:cxn modelId="{E5D2F2D7-9059-4A5D-9AD5-C725D67270F4}" type="presParOf" srcId="{2AE39AAA-C50E-41BE-B30C-79338BF5D300}" destId="{86ED2B62-AF11-40C0-9CF6-EEF26438F0C5}" srcOrd="8" destOrd="0" presId="urn:microsoft.com/office/officeart/2008/layout/RadialCluster"/>
    <dgm:cxn modelId="{D1F0F6F2-79A6-4911-9C70-7FE047515817}" type="presParOf" srcId="{2AE39AAA-C50E-41BE-B30C-79338BF5D300}" destId="{AA06AFCE-072A-4EBF-819E-E60E3F4F396A}" srcOrd="9" destOrd="0" presId="urn:microsoft.com/office/officeart/2008/layout/RadialCluster"/>
    <dgm:cxn modelId="{F611CFB9-381F-44AB-8634-A113285C8F3F}" type="presParOf" srcId="{2AE39AAA-C50E-41BE-B30C-79338BF5D300}" destId="{AD5E1B9D-3F4E-4DA2-BF83-2050E7F5753E}"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5558AE-37DA-4A02-9333-D925E189F6AF}"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it-IT"/>
        </a:p>
      </dgm:t>
    </dgm:pt>
    <dgm:pt modelId="{CAEA5091-3F67-4F00-8E41-9BE58F42C557}">
      <dgm:prSet phldrT="[Testo]" custT="1"/>
      <dgm:spPr/>
      <dgm:t>
        <a:bodyPr/>
        <a:lstStyle/>
        <a:p>
          <a:r>
            <a:rPr lang="it-IT" sz="1800" b="1" dirty="0"/>
            <a:t>TESTO UNICO SICUREZZA SUL LAVORO</a:t>
          </a:r>
        </a:p>
      </dgm:t>
    </dgm:pt>
    <dgm:pt modelId="{EEEBB1D4-8FF4-4036-B2C7-A50F330CFD41}" type="parTrans" cxnId="{26CD9317-1415-4DB4-B0E8-6DEFC2466873}">
      <dgm:prSet/>
      <dgm:spPr/>
      <dgm:t>
        <a:bodyPr/>
        <a:lstStyle/>
        <a:p>
          <a:endParaRPr lang="it-IT"/>
        </a:p>
      </dgm:t>
    </dgm:pt>
    <dgm:pt modelId="{ECF27CBD-33B2-481B-B259-528562B4656D}" type="sibTrans" cxnId="{26CD9317-1415-4DB4-B0E8-6DEFC2466873}">
      <dgm:prSet/>
      <dgm:spPr/>
      <dgm:t>
        <a:bodyPr/>
        <a:lstStyle/>
        <a:p>
          <a:endParaRPr lang="it-IT"/>
        </a:p>
      </dgm:t>
    </dgm:pt>
    <dgm:pt modelId="{E4F51C15-6944-41FB-A48B-3603C1367055}">
      <dgm:prSet phldrT="[Testo]" custT="1"/>
      <dgm:spPr/>
      <dgm:t>
        <a:bodyPr/>
        <a:lstStyle/>
        <a:p>
          <a:r>
            <a:rPr lang="it-IT" sz="1800" b="1" dirty="0"/>
            <a:t>NUOVO CODICE APPALTI PUBBLICI</a:t>
          </a:r>
        </a:p>
      </dgm:t>
    </dgm:pt>
    <dgm:pt modelId="{9A2FE54B-32E1-4903-993D-CF61DCA3F184}" type="parTrans" cxnId="{472BB7FD-2C05-4CF2-BA11-E8F55A1FD566}">
      <dgm:prSet/>
      <dgm:spPr/>
      <dgm:t>
        <a:bodyPr/>
        <a:lstStyle/>
        <a:p>
          <a:endParaRPr lang="it-IT"/>
        </a:p>
      </dgm:t>
    </dgm:pt>
    <dgm:pt modelId="{0313EB68-98E2-4632-A1DC-FA880C193B32}" type="sibTrans" cxnId="{472BB7FD-2C05-4CF2-BA11-E8F55A1FD566}">
      <dgm:prSet/>
      <dgm:spPr/>
      <dgm:t>
        <a:bodyPr/>
        <a:lstStyle/>
        <a:p>
          <a:endParaRPr lang="it-IT"/>
        </a:p>
      </dgm:t>
    </dgm:pt>
    <dgm:pt modelId="{18E82B81-EFE4-4C5A-A95C-F20CA9274059}">
      <dgm:prSet phldrT="[Testo]" custT="1"/>
      <dgm:spPr/>
      <dgm:t>
        <a:bodyPr/>
        <a:lstStyle/>
        <a:p>
          <a:r>
            <a:rPr lang="it-IT" sz="1800" b="1" dirty="0"/>
            <a:t>CODICE DELLA PRVENZIONE INCENDI</a:t>
          </a:r>
        </a:p>
      </dgm:t>
    </dgm:pt>
    <dgm:pt modelId="{57E70926-8CD4-45C8-B48A-1691435F7D56}" type="parTrans" cxnId="{1A1139A2-A3D4-486D-B149-D12511D7CEA7}">
      <dgm:prSet/>
      <dgm:spPr/>
      <dgm:t>
        <a:bodyPr/>
        <a:lstStyle/>
        <a:p>
          <a:endParaRPr lang="it-IT"/>
        </a:p>
      </dgm:t>
    </dgm:pt>
    <dgm:pt modelId="{48A46CC6-5BCC-4C16-91EE-2A8DE719C3A9}" type="sibTrans" cxnId="{1A1139A2-A3D4-486D-B149-D12511D7CEA7}">
      <dgm:prSet/>
      <dgm:spPr/>
      <dgm:t>
        <a:bodyPr/>
        <a:lstStyle/>
        <a:p>
          <a:endParaRPr lang="it-IT"/>
        </a:p>
      </dgm:t>
    </dgm:pt>
    <dgm:pt modelId="{D369DB44-31EC-4503-8C2C-10AA2E435769}">
      <dgm:prSet phldrT="[Testo]" custT="1"/>
      <dgm:spPr/>
      <dgm:t>
        <a:bodyPr/>
        <a:lstStyle/>
        <a:p>
          <a:r>
            <a:rPr lang="it-IT" sz="1800" b="1" dirty="0"/>
            <a:t>CODICE CRISI DI IMPRESA </a:t>
          </a:r>
        </a:p>
        <a:p>
          <a:r>
            <a:rPr lang="it-IT" sz="1800" b="1" dirty="0"/>
            <a:t>E </a:t>
          </a:r>
        </a:p>
        <a:p>
          <a:r>
            <a:rPr lang="it-IT" sz="1800" b="1" dirty="0"/>
            <a:t>MOG231</a:t>
          </a:r>
        </a:p>
      </dgm:t>
    </dgm:pt>
    <dgm:pt modelId="{EE1C1A3B-CB0E-4168-A681-6B7E3DD027F2}" type="parTrans" cxnId="{CBDC5D13-833C-4D51-951E-29AC2BD77B68}">
      <dgm:prSet/>
      <dgm:spPr/>
      <dgm:t>
        <a:bodyPr/>
        <a:lstStyle/>
        <a:p>
          <a:endParaRPr lang="it-IT"/>
        </a:p>
      </dgm:t>
    </dgm:pt>
    <dgm:pt modelId="{B25E4FD0-30F2-4B83-BD81-E0C1A6AE8AE1}" type="sibTrans" cxnId="{CBDC5D13-833C-4D51-951E-29AC2BD77B68}">
      <dgm:prSet/>
      <dgm:spPr/>
      <dgm:t>
        <a:bodyPr/>
        <a:lstStyle/>
        <a:p>
          <a:endParaRPr lang="it-IT"/>
        </a:p>
      </dgm:t>
    </dgm:pt>
    <dgm:pt modelId="{407CD9CC-F2A2-434A-ACE7-50491C8637A2}">
      <dgm:prSet custT="1"/>
      <dgm:spPr/>
      <dgm:t>
        <a:bodyPr/>
        <a:lstStyle/>
        <a:p>
          <a:r>
            <a:rPr lang="it-IT" sz="1800" b="1" dirty="0"/>
            <a:t>ISO 45001</a:t>
          </a:r>
        </a:p>
      </dgm:t>
    </dgm:pt>
    <dgm:pt modelId="{D96CCF16-4CD9-4833-8A3B-CC1797B4AD1F}" type="parTrans" cxnId="{7F56C649-940D-47DB-ACF6-D2F790A76AEB}">
      <dgm:prSet/>
      <dgm:spPr/>
      <dgm:t>
        <a:bodyPr/>
        <a:lstStyle/>
        <a:p>
          <a:endParaRPr lang="it-IT"/>
        </a:p>
      </dgm:t>
    </dgm:pt>
    <dgm:pt modelId="{26A3FAA7-4B68-47A2-BFC0-E83463D84197}" type="sibTrans" cxnId="{7F56C649-940D-47DB-ACF6-D2F790A76AEB}">
      <dgm:prSet/>
      <dgm:spPr/>
      <dgm:t>
        <a:bodyPr/>
        <a:lstStyle/>
        <a:p>
          <a:endParaRPr lang="it-IT"/>
        </a:p>
      </dgm:t>
    </dgm:pt>
    <dgm:pt modelId="{EDBF0AB5-30FB-4DE9-9862-1DF3F20E0B10}">
      <dgm:prSet custT="1"/>
      <dgm:spPr/>
      <dgm:t>
        <a:bodyPr/>
        <a:lstStyle/>
        <a:p>
          <a:r>
            <a:rPr lang="it-IT" sz="1800" b="1" dirty="0"/>
            <a:t>CONTRATTI DI RETE- ALTRE NORME</a:t>
          </a:r>
        </a:p>
      </dgm:t>
    </dgm:pt>
    <dgm:pt modelId="{76FC5784-C929-41F0-9C0D-0AA7631B6EE2}" type="parTrans" cxnId="{58D2B8E9-FEB5-4620-9E9A-24FC6EF8771B}">
      <dgm:prSet/>
      <dgm:spPr/>
      <dgm:t>
        <a:bodyPr/>
        <a:lstStyle/>
        <a:p>
          <a:endParaRPr lang="it-IT"/>
        </a:p>
      </dgm:t>
    </dgm:pt>
    <dgm:pt modelId="{BFA483BA-B844-4DD0-A0F2-05242559A425}" type="sibTrans" cxnId="{58D2B8E9-FEB5-4620-9E9A-24FC6EF8771B}">
      <dgm:prSet/>
      <dgm:spPr/>
      <dgm:t>
        <a:bodyPr/>
        <a:lstStyle/>
        <a:p>
          <a:endParaRPr lang="it-IT"/>
        </a:p>
      </dgm:t>
    </dgm:pt>
    <dgm:pt modelId="{E91DB3F8-497F-409E-9F28-E397802FEA1A}">
      <dgm:prSet custT="1"/>
      <dgm:spPr/>
      <dgm:t>
        <a:bodyPr/>
        <a:lstStyle/>
        <a:p>
          <a:r>
            <a:rPr lang="it-IT" sz="1800" b="1" dirty="0"/>
            <a:t>WHISTLEBLOWING</a:t>
          </a:r>
        </a:p>
      </dgm:t>
    </dgm:pt>
    <dgm:pt modelId="{6D2FA681-E166-44F5-9738-572EE092A81D}" type="parTrans" cxnId="{801951FA-2453-489D-9CB8-4C18BA61C0E3}">
      <dgm:prSet/>
      <dgm:spPr/>
      <dgm:t>
        <a:bodyPr/>
        <a:lstStyle/>
        <a:p>
          <a:endParaRPr lang="it-IT"/>
        </a:p>
      </dgm:t>
    </dgm:pt>
    <dgm:pt modelId="{C15EC067-AC0C-40DB-9C90-AEB8569588D4}" type="sibTrans" cxnId="{801951FA-2453-489D-9CB8-4C18BA61C0E3}">
      <dgm:prSet/>
      <dgm:spPr/>
      <dgm:t>
        <a:bodyPr/>
        <a:lstStyle/>
        <a:p>
          <a:endParaRPr lang="it-IT"/>
        </a:p>
      </dgm:t>
    </dgm:pt>
    <dgm:pt modelId="{13AEB26B-6B97-4C1A-A400-CF42CB70FECD}" type="pres">
      <dgm:prSet presAssocID="{FB5558AE-37DA-4A02-9333-D925E189F6AF}" presName="Name0" presStyleCnt="0">
        <dgm:presLayoutVars>
          <dgm:chMax val="1"/>
          <dgm:chPref val="1"/>
          <dgm:dir/>
          <dgm:animOne val="branch"/>
          <dgm:animLvl val="lvl"/>
        </dgm:presLayoutVars>
      </dgm:prSet>
      <dgm:spPr/>
    </dgm:pt>
    <dgm:pt modelId="{74FF3140-AFB5-498D-8694-279A03861DAC}" type="pres">
      <dgm:prSet presAssocID="{CAEA5091-3F67-4F00-8E41-9BE58F42C557}" presName="singleCycle" presStyleCnt="0"/>
      <dgm:spPr/>
    </dgm:pt>
    <dgm:pt modelId="{06794F73-03B5-4D6B-AD61-B1F8B2AD4161}" type="pres">
      <dgm:prSet presAssocID="{CAEA5091-3F67-4F00-8E41-9BE58F42C557}" presName="singleCenter" presStyleLbl="node1" presStyleIdx="0" presStyleCnt="7" custScaleX="109091" custScaleY="62438" custLinFactNeighborX="5510" custLinFactNeighborY="13171">
        <dgm:presLayoutVars>
          <dgm:chMax val="7"/>
          <dgm:chPref val="7"/>
        </dgm:presLayoutVars>
      </dgm:prSet>
      <dgm:spPr/>
    </dgm:pt>
    <dgm:pt modelId="{C10FAA7C-2FC7-424B-95BF-E808AD76E0B5}" type="pres">
      <dgm:prSet presAssocID="{9A2FE54B-32E1-4903-993D-CF61DCA3F184}" presName="Name56" presStyleLbl="parChTrans1D2" presStyleIdx="0" presStyleCnt="6"/>
      <dgm:spPr/>
    </dgm:pt>
    <dgm:pt modelId="{A71400D6-E481-4F76-A23B-3DA9A4136A20}" type="pres">
      <dgm:prSet presAssocID="{E4F51C15-6944-41FB-A48B-3603C1367055}" presName="text0" presStyleLbl="node1" presStyleIdx="1" presStyleCnt="7" custFlipVert="0" custScaleX="187631" custScaleY="74943" custRadScaleRad="27336" custRadScaleInc="29734">
        <dgm:presLayoutVars>
          <dgm:bulletEnabled val="1"/>
        </dgm:presLayoutVars>
      </dgm:prSet>
      <dgm:spPr/>
    </dgm:pt>
    <dgm:pt modelId="{38A272C0-4F52-43E0-8DE9-AE529FD5275F}" type="pres">
      <dgm:prSet presAssocID="{57E70926-8CD4-45C8-B48A-1691435F7D56}" presName="Name56" presStyleLbl="parChTrans1D2" presStyleIdx="1" presStyleCnt="6"/>
      <dgm:spPr/>
    </dgm:pt>
    <dgm:pt modelId="{36F97C72-95A4-4234-8374-CBFF8EAEF411}" type="pres">
      <dgm:prSet presAssocID="{18E82B81-EFE4-4C5A-A95C-F20CA9274059}" presName="text0" presStyleLbl="node1" presStyleIdx="2" presStyleCnt="7" custScaleX="150281" custRadScaleRad="129389" custRadScaleInc="55492">
        <dgm:presLayoutVars>
          <dgm:bulletEnabled val="1"/>
        </dgm:presLayoutVars>
      </dgm:prSet>
      <dgm:spPr/>
    </dgm:pt>
    <dgm:pt modelId="{04F8C0D9-9E7A-4536-90A6-F91D39C0CC32}" type="pres">
      <dgm:prSet presAssocID="{EE1C1A3B-CB0E-4168-A681-6B7E3DD027F2}" presName="Name56" presStyleLbl="parChTrans1D2" presStyleIdx="2" presStyleCnt="6"/>
      <dgm:spPr/>
    </dgm:pt>
    <dgm:pt modelId="{249FF4CC-0AE9-4194-A55B-C4EBA9CE284E}" type="pres">
      <dgm:prSet presAssocID="{D369DB44-31EC-4503-8C2C-10AA2E435769}" presName="text0" presStyleLbl="node1" presStyleIdx="3" presStyleCnt="7" custScaleX="161661" custScaleY="127373" custRadScaleRad="117490" custRadScaleInc="-7771">
        <dgm:presLayoutVars>
          <dgm:bulletEnabled val="1"/>
        </dgm:presLayoutVars>
      </dgm:prSet>
      <dgm:spPr/>
    </dgm:pt>
    <dgm:pt modelId="{E675DA51-43E0-4BE8-AA8A-5B7F9A25230F}" type="pres">
      <dgm:prSet presAssocID="{D96CCF16-4CD9-4833-8A3B-CC1797B4AD1F}" presName="Name56" presStyleLbl="parChTrans1D2" presStyleIdx="3" presStyleCnt="6"/>
      <dgm:spPr/>
    </dgm:pt>
    <dgm:pt modelId="{6BA29F25-FC11-43AF-9405-6B1544021A65}" type="pres">
      <dgm:prSet presAssocID="{407CD9CC-F2A2-434A-ACE7-50491C8637A2}" presName="text0" presStyleLbl="node1" presStyleIdx="4" presStyleCnt="7" custScaleX="125261" custRadScaleRad="100390" custRadScaleInc="-11225">
        <dgm:presLayoutVars>
          <dgm:bulletEnabled val="1"/>
        </dgm:presLayoutVars>
      </dgm:prSet>
      <dgm:spPr/>
    </dgm:pt>
    <dgm:pt modelId="{2AD70C36-5427-4F03-9713-23D3CDE4D61A}" type="pres">
      <dgm:prSet presAssocID="{76FC5784-C929-41F0-9C0D-0AA7631B6EE2}" presName="Name56" presStyleLbl="parChTrans1D2" presStyleIdx="4" presStyleCnt="6"/>
      <dgm:spPr/>
    </dgm:pt>
    <dgm:pt modelId="{3A277989-D101-4BC8-83FA-D3EB10606F0B}" type="pres">
      <dgm:prSet presAssocID="{EDBF0AB5-30FB-4DE9-9862-1DF3F20E0B10}" presName="text0" presStyleLbl="node1" presStyleIdx="5" presStyleCnt="7" custScaleX="162621" custRadScaleRad="100443" custRadScaleInc="-20811">
        <dgm:presLayoutVars>
          <dgm:bulletEnabled val="1"/>
        </dgm:presLayoutVars>
      </dgm:prSet>
      <dgm:spPr/>
    </dgm:pt>
    <dgm:pt modelId="{BEEC7BC4-447F-4FB9-9A66-775D818F4E5F}" type="pres">
      <dgm:prSet presAssocID="{6D2FA681-E166-44F5-9738-572EE092A81D}" presName="Name56" presStyleLbl="parChTrans1D2" presStyleIdx="5" presStyleCnt="6"/>
      <dgm:spPr/>
    </dgm:pt>
    <dgm:pt modelId="{1DD67CEF-D6A9-4A91-ADE8-2E7CB8D1E237}" type="pres">
      <dgm:prSet presAssocID="{E91DB3F8-497F-409E-9F28-E397802FEA1A}" presName="text0" presStyleLbl="node1" presStyleIdx="6" presStyleCnt="7" custScaleX="134587" custRadScaleRad="110278" custRadScaleInc="-60611">
        <dgm:presLayoutVars>
          <dgm:bulletEnabled val="1"/>
        </dgm:presLayoutVars>
      </dgm:prSet>
      <dgm:spPr/>
    </dgm:pt>
  </dgm:ptLst>
  <dgm:cxnLst>
    <dgm:cxn modelId="{2AD87C11-45C1-43A8-800A-06A4ACB39578}" type="presOf" srcId="{9A2FE54B-32E1-4903-993D-CF61DCA3F184}" destId="{C10FAA7C-2FC7-424B-95BF-E808AD76E0B5}" srcOrd="0" destOrd="0" presId="urn:microsoft.com/office/officeart/2008/layout/RadialCluster"/>
    <dgm:cxn modelId="{CBDC5D13-833C-4D51-951E-29AC2BD77B68}" srcId="{CAEA5091-3F67-4F00-8E41-9BE58F42C557}" destId="{D369DB44-31EC-4503-8C2C-10AA2E435769}" srcOrd="2" destOrd="0" parTransId="{EE1C1A3B-CB0E-4168-A681-6B7E3DD027F2}" sibTransId="{B25E4FD0-30F2-4B83-BD81-E0C1A6AE8AE1}"/>
    <dgm:cxn modelId="{A268F115-3C30-423A-B0A3-58BCAE761E75}" type="presOf" srcId="{E4F51C15-6944-41FB-A48B-3603C1367055}" destId="{A71400D6-E481-4F76-A23B-3DA9A4136A20}" srcOrd="0" destOrd="0" presId="urn:microsoft.com/office/officeart/2008/layout/RadialCluster"/>
    <dgm:cxn modelId="{874AE216-27D2-4C7C-AFD8-E26D6372E7DA}" type="presOf" srcId="{E91DB3F8-497F-409E-9F28-E397802FEA1A}" destId="{1DD67CEF-D6A9-4A91-ADE8-2E7CB8D1E237}" srcOrd="0" destOrd="0" presId="urn:microsoft.com/office/officeart/2008/layout/RadialCluster"/>
    <dgm:cxn modelId="{26CD9317-1415-4DB4-B0E8-6DEFC2466873}" srcId="{FB5558AE-37DA-4A02-9333-D925E189F6AF}" destId="{CAEA5091-3F67-4F00-8E41-9BE58F42C557}" srcOrd="0" destOrd="0" parTransId="{EEEBB1D4-8FF4-4036-B2C7-A50F330CFD41}" sibTransId="{ECF27CBD-33B2-481B-B259-528562B4656D}"/>
    <dgm:cxn modelId="{47589B23-2577-4A9E-81C0-17BBD419FEBD}" type="presOf" srcId="{57E70926-8CD4-45C8-B48A-1691435F7D56}" destId="{38A272C0-4F52-43E0-8DE9-AE529FD5275F}" srcOrd="0" destOrd="0" presId="urn:microsoft.com/office/officeart/2008/layout/RadialCluster"/>
    <dgm:cxn modelId="{7F56C649-940D-47DB-ACF6-D2F790A76AEB}" srcId="{CAEA5091-3F67-4F00-8E41-9BE58F42C557}" destId="{407CD9CC-F2A2-434A-ACE7-50491C8637A2}" srcOrd="3" destOrd="0" parTransId="{D96CCF16-4CD9-4833-8A3B-CC1797B4AD1F}" sibTransId="{26A3FAA7-4B68-47A2-BFC0-E83463D84197}"/>
    <dgm:cxn modelId="{CD4F0F5A-98ED-410A-BB48-F7C8E9F0FF94}" type="presOf" srcId="{CAEA5091-3F67-4F00-8E41-9BE58F42C557}" destId="{06794F73-03B5-4D6B-AD61-B1F8B2AD4161}" srcOrd="0" destOrd="0" presId="urn:microsoft.com/office/officeart/2008/layout/RadialCluster"/>
    <dgm:cxn modelId="{A87CAF7F-16E8-4D5B-90A1-CFA2B2FDB790}" type="presOf" srcId="{76FC5784-C929-41F0-9C0D-0AA7631B6EE2}" destId="{2AD70C36-5427-4F03-9713-23D3CDE4D61A}" srcOrd="0" destOrd="0" presId="urn:microsoft.com/office/officeart/2008/layout/RadialCluster"/>
    <dgm:cxn modelId="{5A79CF89-75C6-45FD-A87A-DC7BA997B6A3}" type="presOf" srcId="{18E82B81-EFE4-4C5A-A95C-F20CA9274059}" destId="{36F97C72-95A4-4234-8374-CBFF8EAEF411}" srcOrd="0" destOrd="0" presId="urn:microsoft.com/office/officeart/2008/layout/RadialCluster"/>
    <dgm:cxn modelId="{0EEA9499-150A-40F3-A2D5-EBAC14726368}" type="presOf" srcId="{EE1C1A3B-CB0E-4168-A681-6B7E3DD027F2}" destId="{04F8C0D9-9E7A-4536-90A6-F91D39C0CC32}" srcOrd="0" destOrd="0" presId="urn:microsoft.com/office/officeart/2008/layout/RadialCluster"/>
    <dgm:cxn modelId="{1A1139A2-A3D4-486D-B149-D12511D7CEA7}" srcId="{CAEA5091-3F67-4F00-8E41-9BE58F42C557}" destId="{18E82B81-EFE4-4C5A-A95C-F20CA9274059}" srcOrd="1" destOrd="0" parTransId="{57E70926-8CD4-45C8-B48A-1691435F7D56}" sibTransId="{48A46CC6-5BCC-4C16-91EE-2A8DE719C3A9}"/>
    <dgm:cxn modelId="{A990CEA3-B05B-4BD2-AC7C-9C7135140789}" type="presOf" srcId="{407CD9CC-F2A2-434A-ACE7-50491C8637A2}" destId="{6BA29F25-FC11-43AF-9405-6B1544021A65}" srcOrd="0" destOrd="0" presId="urn:microsoft.com/office/officeart/2008/layout/RadialCluster"/>
    <dgm:cxn modelId="{BBF4D2BB-426C-4340-BDEE-F3BB2EEC012F}" type="presOf" srcId="{D369DB44-31EC-4503-8C2C-10AA2E435769}" destId="{249FF4CC-0AE9-4194-A55B-C4EBA9CE284E}" srcOrd="0" destOrd="0" presId="urn:microsoft.com/office/officeart/2008/layout/RadialCluster"/>
    <dgm:cxn modelId="{38E45CD0-D858-444C-9445-8C0C36758B23}" type="presOf" srcId="{FB5558AE-37DA-4A02-9333-D925E189F6AF}" destId="{13AEB26B-6B97-4C1A-A400-CF42CB70FECD}" srcOrd="0" destOrd="0" presId="urn:microsoft.com/office/officeart/2008/layout/RadialCluster"/>
    <dgm:cxn modelId="{2BD078D5-47B8-4F1A-B999-60C1E7B9D8D5}" type="presOf" srcId="{6D2FA681-E166-44F5-9738-572EE092A81D}" destId="{BEEC7BC4-447F-4FB9-9A66-775D818F4E5F}" srcOrd="0" destOrd="0" presId="urn:microsoft.com/office/officeart/2008/layout/RadialCluster"/>
    <dgm:cxn modelId="{379B76DF-B944-48A6-AAC9-1AC5B3FA16B9}" type="presOf" srcId="{EDBF0AB5-30FB-4DE9-9862-1DF3F20E0B10}" destId="{3A277989-D101-4BC8-83FA-D3EB10606F0B}" srcOrd="0" destOrd="0" presId="urn:microsoft.com/office/officeart/2008/layout/RadialCluster"/>
    <dgm:cxn modelId="{8B8A6EE8-74B3-4CB7-A845-CB947E38DAD2}" type="presOf" srcId="{D96CCF16-4CD9-4833-8A3B-CC1797B4AD1F}" destId="{E675DA51-43E0-4BE8-AA8A-5B7F9A25230F}" srcOrd="0" destOrd="0" presId="urn:microsoft.com/office/officeart/2008/layout/RadialCluster"/>
    <dgm:cxn modelId="{58D2B8E9-FEB5-4620-9E9A-24FC6EF8771B}" srcId="{CAEA5091-3F67-4F00-8E41-9BE58F42C557}" destId="{EDBF0AB5-30FB-4DE9-9862-1DF3F20E0B10}" srcOrd="4" destOrd="0" parTransId="{76FC5784-C929-41F0-9C0D-0AA7631B6EE2}" sibTransId="{BFA483BA-B844-4DD0-A0F2-05242559A425}"/>
    <dgm:cxn modelId="{801951FA-2453-489D-9CB8-4C18BA61C0E3}" srcId="{CAEA5091-3F67-4F00-8E41-9BE58F42C557}" destId="{E91DB3F8-497F-409E-9F28-E397802FEA1A}" srcOrd="5" destOrd="0" parTransId="{6D2FA681-E166-44F5-9738-572EE092A81D}" sibTransId="{C15EC067-AC0C-40DB-9C90-AEB8569588D4}"/>
    <dgm:cxn modelId="{472BB7FD-2C05-4CF2-BA11-E8F55A1FD566}" srcId="{CAEA5091-3F67-4F00-8E41-9BE58F42C557}" destId="{E4F51C15-6944-41FB-A48B-3603C1367055}" srcOrd="0" destOrd="0" parTransId="{9A2FE54B-32E1-4903-993D-CF61DCA3F184}" sibTransId="{0313EB68-98E2-4632-A1DC-FA880C193B32}"/>
    <dgm:cxn modelId="{64803BE7-BB9A-4969-9FCF-3844B6A0BEA1}" type="presParOf" srcId="{13AEB26B-6B97-4C1A-A400-CF42CB70FECD}" destId="{74FF3140-AFB5-498D-8694-279A03861DAC}" srcOrd="0" destOrd="0" presId="urn:microsoft.com/office/officeart/2008/layout/RadialCluster"/>
    <dgm:cxn modelId="{D8AB7E3A-6B3E-480B-BFEF-462D339EC65E}" type="presParOf" srcId="{74FF3140-AFB5-498D-8694-279A03861DAC}" destId="{06794F73-03B5-4D6B-AD61-B1F8B2AD4161}" srcOrd="0" destOrd="0" presId="urn:microsoft.com/office/officeart/2008/layout/RadialCluster"/>
    <dgm:cxn modelId="{BF75673A-97FD-47C3-B8A7-67BF70D7B94F}" type="presParOf" srcId="{74FF3140-AFB5-498D-8694-279A03861DAC}" destId="{C10FAA7C-2FC7-424B-95BF-E808AD76E0B5}" srcOrd="1" destOrd="0" presId="urn:microsoft.com/office/officeart/2008/layout/RadialCluster"/>
    <dgm:cxn modelId="{4A827472-C363-450E-898A-114A84C14F28}" type="presParOf" srcId="{74FF3140-AFB5-498D-8694-279A03861DAC}" destId="{A71400D6-E481-4F76-A23B-3DA9A4136A20}" srcOrd="2" destOrd="0" presId="urn:microsoft.com/office/officeart/2008/layout/RadialCluster"/>
    <dgm:cxn modelId="{B45BB27F-9E9E-47BF-9A66-17DF86C8681E}" type="presParOf" srcId="{74FF3140-AFB5-498D-8694-279A03861DAC}" destId="{38A272C0-4F52-43E0-8DE9-AE529FD5275F}" srcOrd="3" destOrd="0" presId="urn:microsoft.com/office/officeart/2008/layout/RadialCluster"/>
    <dgm:cxn modelId="{DD811041-C53A-4AFA-9971-7E46BD69F68F}" type="presParOf" srcId="{74FF3140-AFB5-498D-8694-279A03861DAC}" destId="{36F97C72-95A4-4234-8374-CBFF8EAEF411}" srcOrd="4" destOrd="0" presId="urn:microsoft.com/office/officeart/2008/layout/RadialCluster"/>
    <dgm:cxn modelId="{583CDF16-0864-4470-87F4-C3F63F6B173B}" type="presParOf" srcId="{74FF3140-AFB5-498D-8694-279A03861DAC}" destId="{04F8C0D9-9E7A-4536-90A6-F91D39C0CC32}" srcOrd="5" destOrd="0" presId="urn:microsoft.com/office/officeart/2008/layout/RadialCluster"/>
    <dgm:cxn modelId="{7BDB5F65-DE64-4FFA-8E3D-E1B3251C2525}" type="presParOf" srcId="{74FF3140-AFB5-498D-8694-279A03861DAC}" destId="{249FF4CC-0AE9-4194-A55B-C4EBA9CE284E}" srcOrd="6" destOrd="0" presId="urn:microsoft.com/office/officeart/2008/layout/RadialCluster"/>
    <dgm:cxn modelId="{138653A0-C8ED-491F-9A5E-2692FC7B90ED}" type="presParOf" srcId="{74FF3140-AFB5-498D-8694-279A03861DAC}" destId="{E675DA51-43E0-4BE8-AA8A-5B7F9A25230F}" srcOrd="7" destOrd="0" presId="urn:microsoft.com/office/officeart/2008/layout/RadialCluster"/>
    <dgm:cxn modelId="{4486E15D-CB86-4C09-ACDB-24D2B3E6E4DB}" type="presParOf" srcId="{74FF3140-AFB5-498D-8694-279A03861DAC}" destId="{6BA29F25-FC11-43AF-9405-6B1544021A65}" srcOrd="8" destOrd="0" presId="urn:microsoft.com/office/officeart/2008/layout/RadialCluster"/>
    <dgm:cxn modelId="{85012359-4077-4BD7-9221-8F15384BE69F}" type="presParOf" srcId="{74FF3140-AFB5-498D-8694-279A03861DAC}" destId="{2AD70C36-5427-4F03-9713-23D3CDE4D61A}" srcOrd="9" destOrd="0" presId="urn:microsoft.com/office/officeart/2008/layout/RadialCluster"/>
    <dgm:cxn modelId="{92C848D2-815D-4970-936B-4F8BE7D823D7}" type="presParOf" srcId="{74FF3140-AFB5-498D-8694-279A03861DAC}" destId="{3A277989-D101-4BC8-83FA-D3EB10606F0B}" srcOrd="10" destOrd="0" presId="urn:microsoft.com/office/officeart/2008/layout/RadialCluster"/>
    <dgm:cxn modelId="{E204060F-272C-47E5-BC30-C158F73F52ED}" type="presParOf" srcId="{74FF3140-AFB5-498D-8694-279A03861DAC}" destId="{BEEC7BC4-447F-4FB9-9A66-775D818F4E5F}" srcOrd="11" destOrd="0" presId="urn:microsoft.com/office/officeart/2008/layout/RadialCluster"/>
    <dgm:cxn modelId="{1D57A23B-B84D-4BF8-B646-786A7774CCF2}" type="presParOf" srcId="{74FF3140-AFB5-498D-8694-279A03861DAC}" destId="{1DD67CEF-D6A9-4A91-ADE8-2E7CB8D1E237}" srcOrd="12"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C400F7-60F8-4AB0-95F6-2386A8003E6B}" type="doc">
      <dgm:prSet loTypeId="urn:microsoft.com/office/officeart/2005/8/layout/process1" loCatId="process" qsTypeId="urn:microsoft.com/office/officeart/2005/8/quickstyle/simple1" qsCatId="simple" csTypeId="urn:microsoft.com/office/officeart/2005/8/colors/accent1_2" csCatId="accent1" phldr="1"/>
      <dgm:spPr/>
    </dgm:pt>
    <dgm:pt modelId="{10140EE2-BC92-4B4D-863B-B115B3BFD231}">
      <dgm:prSet custT="1"/>
      <dgm:spPr/>
      <dgm:t>
        <a:bodyPr/>
        <a:lstStyle/>
        <a:p>
          <a:r>
            <a:rPr lang="it-IT" sz="1800" b="1" i="0" dirty="0">
              <a:solidFill>
                <a:schemeClr val="tx1"/>
              </a:solidFill>
            </a:rPr>
            <a:t>Fornire al lavoratore le indicazioni di sicurezza per modificare il comportamento non conforme</a:t>
          </a:r>
          <a:endParaRPr lang="it-IT" sz="1800" b="1" dirty="0">
            <a:solidFill>
              <a:schemeClr val="tx1"/>
            </a:solidFill>
          </a:endParaRPr>
        </a:p>
      </dgm:t>
    </dgm:pt>
    <dgm:pt modelId="{71B7DDFD-1AB8-4997-BB1F-B576011224E6}" type="parTrans" cxnId="{65CF381E-7EE7-44FD-862F-7B9290932002}">
      <dgm:prSet/>
      <dgm:spPr/>
      <dgm:t>
        <a:bodyPr/>
        <a:lstStyle/>
        <a:p>
          <a:endParaRPr lang="it-IT"/>
        </a:p>
      </dgm:t>
    </dgm:pt>
    <dgm:pt modelId="{E4D53268-BAEC-48C1-AC51-78FD19F4B928}" type="sibTrans" cxnId="{65CF381E-7EE7-44FD-862F-7B9290932002}">
      <dgm:prSet/>
      <dgm:spPr/>
      <dgm:t>
        <a:bodyPr/>
        <a:lstStyle/>
        <a:p>
          <a:endParaRPr lang="it-IT"/>
        </a:p>
      </dgm:t>
    </dgm:pt>
    <dgm:pt modelId="{12CCE4FC-6C66-407E-8A56-8D4665B8DE64}">
      <dgm:prSet custT="1"/>
      <dgm:spPr/>
      <dgm:t>
        <a:bodyPr/>
        <a:lstStyle/>
        <a:p>
          <a:r>
            <a:rPr lang="it-IT" sz="1800" b="1" i="0" dirty="0">
              <a:solidFill>
                <a:schemeClr val="tx1"/>
              </a:solidFill>
            </a:rPr>
            <a:t>Interrompere l’attività </a:t>
          </a:r>
          <a:endParaRPr lang="it-IT" sz="1800" b="1" dirty="0">
            <a:solidFill>
              <a:schemeClr val="tx1"/>
            </a:solidFill>
          </a:endParaRPr>
        </a:p>
      </dgm:t>
    </dgm:pt>
    <dgm:pt modelId="{D3778C96-F9AD-4116-8D0E-07A8781A6ADA}" type="parTrans" cxnId="{8DCF6CDD-95D5-4B3C-98F0-13EFE5E5D55A}">
      <dgm:prSet/>
      <dgm:spPr/>
      <dgm:t>
        <a:bodyPr/>
        <a:lstStyle/>
        <a:p>
          <a:endParaRPr lang="it-IT"/>
        </a:p>
      </dgm:t>
    </dgm:pt>
    <dgm:pt modelId="{EC7AEC73-E490-46B5-ADB2-9C868C3E496C}" type="sibTrans" cxnId="{8DCF6CDD-95D5-4B3C-98F0-13EFE5E5D55A}">
      <dgm:prSet/>
      <dgm:spPr/>
      <dgm:t>
        <a:bodyPr/>
        <a:lstStyle/>
        <a:p>
          <a:endParaRPr lang="it-IT"/>
        </a:p>
      </dgm:t>
    </dgm:pt>
    <dgm:pt modelId="{72D25342-07C1-4319-9485-505C6657F14A}">
      <dgm:prSet custT="1"/>
      <dgm:spPr/>
      <dgm:t>
        <a:bodyPr/>
        <a:lstStyle/>
        <a:p>
          <a:r>
            <a:rPr lang="it-IT" sz="1800" b="1" i="0" dirty="0">
              <a:solidFill>
                <a:schemeClr val="tx1"/>
              </a:solidFill>
            </a:rPr>
            <a:t>Informare i superiori diretti</a:t>
          </a:r>
          <a:r>
            <a:rPr lang="it-IT" sz="1800" b="0" i="0" dirty="0"/>
            <a:t>. </a:t>
          </a:r>
          <a:endParaRPr lang="it-IT" sz="1800" dirty="0"/>
        </a:p>
      </dgm:t>
    </dgm:pt>
    <dgm:pt modelId="{4CBB6735-8602-44F2-85DB-6BDA51C0904B}" type="parTrans" cxnId="{A9CE5076-410A-4C37-B461-3949EA021985}">
      <dgm:prSet/>
      <dgm:spPr/>
      <dgm:t>
        <a:bodyPr/>
        <a:lstStyle/>
        <a:p>
          <a:endParaRPr lang="it-IT"/>
        </a:p>
      </dgm:t>
    </dgm:pt>
    <dgm:pt modelId="{11B93BA0-39DD-48C0-8970-EE6CDF3A7A39}" type="sibTrans" cxnId="{A9CE5076-410A-4C37-B461-3949EA021985}">
      <dgm:prSet/>
      <dgm:spPr/>
      <dgm:t>
        <a:bodyPr/>
        <a:lstStyle/>
        <a:p>
          <a:endParaRPr lang="it-IT"/>
        </a:p>
      </dgm:t>
    </dgm:pt>
    <dgm:pt modelId="{4BF6985B-53D8-4402-AB43-92DC4885DFE8}" type="pres">
      <dgm:prSet presAssocID="{20C400F7-60F8-4AB0-95F6-2386A8003E6B}" presName="Name0" presStyleCnt="0">
        <dgm:presLayoutVars>
          <dgm:dir/>
          <dgm:resizeHandles val="exact"/>
        </dgm:presLayoutVars>
      </dgm:prSet>
      <dgm:spPr/>
    </dgm:pt>
    <dgm:pt modelId="{E8C51D74-A139-4B3B-886E-BB6ED078A8E8}" type="pres">
      <dgm:prSet presAssocID="{10140EE2-BC92-4B4D-863B-B115B3BFD231}" presName="node" presStyleLbl="node1" presStyleIdx="0" presStyleCnt="3" custScaleX="133297" custLinFactNeighborX="18578" custLinFactNeighborY="1150">
        <dgm:presLayoutVars>
          <dgm:bulletEnabled val="1"/>
        </dgm:presLayoutVars>
      </dgm:prSet>
      <dgm:spPr/>
    </dgm:pt>
    <dgm:pt modelId="{E25E2B43-817A-427F-9DF1-12F1FC361068}" type="pres">
      <dgm:prSet presAssocID="{E4D53268-BAEC-48C1-AC51-78FD19F4B928}" presName="sibTrans" presStyleLbl="sibTrans2D1" presStyleIdx="0" presStyleCnt="2"/>
      <dgm:spPr/>
    </dgm:pt>
    <dgm:pt modelId="{43DE8546-B80A-4F9A-B6A1-18235B98EA46}" type="pres">
      <dgm:prSet presAssocID="{E4D53268-BAEC-48C1-AC51-78FD19F4B928}" presName="connectorText" presStyleLbl="sibTrans2D1" presStyleIdx="0" presStyleCnt="2"/>
      <dgm:spPr/>
    </dgm:pt>
    <dgm:pt modelId="{2C8B4388-D511-4ABF-B67A-31621A57D214}" type="pres">
      <dgm:prSet presAssocID="{12CCE4FC-6C66-407E-8A56-8D4665B8DE64}" presName="node" presStyleLbl="node1" presStyleIdx="1" presStyleCnt="3">
        <dgm:presLayoutVars>
          <dgm:bulletEnabled val="1"/>
        </dgm:presLayoutVars>
      </dgm:prSet>
      <dgm:spPr/>
    </dgm:pt>
    <dgm:pt modelId="{AE6F01C0-C992-4801-B4FB-4104A63EB8A3}" type="pres">
      <dgm:prSet presAssocID="{EC7AEC73-E490-46B5-ADB2-9C868C3E496C}" presName="sibTrans" presStyleLbl="sibTrans2D1" presStyleIdx="1" presStyleCnt="2"/>
      <dgm:spPr/>
    </dgm:pt>
    <dgm:pt modelId="{9D10E142-A22C-4C1D-A46C-18D12B93FCCB}" type="pres">
      <dgm:prSet presAssocID="{EC7AEC73-E490-46B5-ADB2-9C868C3E496C}" presName="connectorText" presStyleLbl="sibTrans2D1" presStyleIdx="1" presStyleCnt="2"/>
      <dgm:spPr/>
    </dgm:pt>
    <dgm:pt modelId="{F047427D-1766-4FCE-9292-0609AC3F3451}" type="pres">
      <dgm:prSet presAssocID="{72D25342-07C1-4319-9485-505C6657F14A}" presName="node" presStyleLbl="node1" presStyleIdx="2" presStyleCnt="3">
        <dgm:presLayoutVars>
          <dgm:bulletEnabled val="1"/>
        </dgm:presLayoutVars>
      </dgm:prSet>
      <dgm:spPr/>
    </dgm:pt>
  </dgm:ptLst>
  <dgm:cxnLst>
    <dgm:cxn modelId="{E453D116-F2F9-4ABA-B6B1-288B8C516085}" type="presOf" srcId="{72D25342-07C1-4319-9485-505C6657F14A}" destId="{F047427D-1766-4FCE-9292-0609AC3F3451}" srcOrd="0" destOrd="0" presId="urn:microsoft.com/office/officeart/2005/8/layout/process1"/>
    <dgm:cxn modelId="{65CF381E-7EE7-44FD-862F-7B9290932002}" srcId="{20C400F7-60F8-4AB0-95F6-2386A8003E6B}" destId="{10140EE2-BC92-4B4D-863B-B115B3BFD231}" srcOrd="0" destOrd="0" parTransId="{71B7DDFD-1AB8-4997-BB1F-B576011224E6}" sibTransId="{E4D53268-BAEC-48C1-AC51-78FD19F4B928}"/>
    <dgm:cxn modelId="{D544474F-0868-41FE-87CA-F3FB704EBE2E}" type="presOf" srcId="{E4D53268-BAEC-48C1-AC51-78FD19F4B928}" destId="{E25E2B43-817A-427F-9DF1-12F1FC361068}" srcOrd="0" destOrd="0" presId="urn:microsoft.com/office/officeart/2005/8/layout/process1"/>
    <dgm:cxn modelId="{7DB76376-F112-4F81-9CEE-73328578263C}" type="presOf" srcId="{20C400F7-60F8-4AB0-95F6-2386A8003E6B}" destId="{4BF6985B-53D8-4402-AB43-92DC4885DFE8}" srcOrd="0" destOrd="0" presId="urn:microsoft.com/office/officeart/2005/8/layout/process1"/>
    <dgm:cxn modelId="{A9CE5076-410A-4C37-B461-3949EA021985}" srcId="{20C400F7-60F8-4AB0-95F6-2386A8003E6B}" destId="{72D25342-07C1-4319-9485-505C6657F14A}" srcOrd="2" destOrd="0" parTransId="{4CBB6735-8602-44F2-85DB-6BDA51C0904B}" sibTransId="{11B93BA0-39DD-48C0-8970-EE6CDF3A7A39}"/>
    <dgm:cxn modelId="{ED6A4995-0C81-43DB-9618-86CFF1A2ED64}" type="presOf" srcId="{EC7AEC73-E490-46B5-ADB2-9C868C3E496C}" destId="{9D10E142-A22C-4C1D-A46C-18D12B93FCCB}" srcOrd="1" destOrd="0" presId="urn:microsoft.com/office/officeart/2005/8/layout/process1"/>
    <dgm:cxn modelId="{1879A6BF-4048-4897-AD4D-621EC6E203C7}" type="presOf" srcId="{EC7AEC73-E490-46B5-ADB2-9C868C3E496C}" destId="{AE6F01C0-C992-4801-B4FB-4104A63EB8A3}" srcOrd="0" destOrd="0" presId="urn:microsoft.com/office/officeart/2005/8/layout/process1"/>
    <dgm:cxn modelId="{BD4B0FCB-67D6-4E00-8C35-B8A96F0F7E3C}" type="presOf" srcId="{E4D53268-BAEC-48C1-AC51-78FD19F4B928}" destId="{43DE8546-B80A-4F9A-B6A1-18235B98EA46}" srcOrd="1" destOrd="0" presId="urn:microsoft.com/office/officeart/2005/8/layout/process1"/>
    <dgm:cxn modelId="{796EADCC-9251-416C-BF56-6C3F980BF226}" type="presOf" srcId="{12CCE4FC-6C66-407E-8A56-8D4665B8DE64}" destId="{2C8B4388-D511-4ABF-B67A-31621A57D214}" srcOrd="0" destOrd="0" presId="urn:microsoft.com/office/officeart/2005/8/layout/process1"/>
    <dgm:cxn modelId="{8DCF6CDD-95D5-4B3C-98F0-13EFE5E5D55A}" srcId="{20C400F7-60F8-4AB0-95F6-2386A8003E6B}" destId="{12CCE4FC-6C66-407E-8A56-8D4665B8DE64}" srcOrd="1" destOrd="0" parTransId="{D3778C96-F9AD-4116-8D0E-07A8781A6ADA}" sibTransId="{EC7AEC73-E490-46B5-ADB2-9C868C3E496C}"/>
    <dgm:cxn modelId="{D2569BE9-5FBB-47FB-BD08-3E7C88D9907F}" type="presOf" srcId="{10140EE2-BC92-4B4D-863B-B115B3BFD231}" destId="{E8C51D74-A139-4B3B-886E-BB6ED078A8E8}" srcOrd="0" destOrd="0" presId="urn:microsoft.com/office/officeart/2005/8/layout/process1"/>
    <dgm:cxn modelId="{9F299B3C-D907-4FA9-BBCE-5C1ADFC8440C}" type="presParOf" srcId="{4BF6985B-53D8-4402-AB43-92DC4885DFE8}" destId="{E8C51D74-A139-4B3B-886E-BB6ED078A8E8}" srcOrd="0" destOrd="0" presId="urn:microsoft.com/office/officeart/2005/8/layout/process1"/>
    <dgm:cxn modelId="{382BF5EF-0E3F-44F0-B7D6-EC28F45FA539}" type="presParOf" srcId="{4BF6985B-53D8-4402-AB43-92DC4885DFE8}" destId="{E25E2B43-817A-427F-9DF1-12F1FC361068}" srcOrd="1" destOrd="0" presId="urn:microsoft.com/office/officeart/2005/8/layout/process1"/>
    <dgm:cxn modelId="{51DD627C-5088-4D13-B9D4-C44AAB6DB01A}" type="presParOf" srcId="{E25E2B43-817A-427F-9DF1-12F1FC361068}" destId="{43DE8546-B80A-4F9A-B6A1-18235B98EA46}" srcOrd="0" destOrd="0" presId="urn:microsoft.com/office/officeart/2005/8/layout/process1"/>
    <dgm:cxn modelId="{EF67F498-4FC8-40C2-A79E-220666076B07}" type="presParOf" srcId="{4BF6985B-53D8-4402-AB43-92DC4885DFE8}" destId="{2C8B4388-D511-4ABF-B67A-31621A57D214}" srcOrd="2" destOrd="0" presId="urn:microsoft.com/office/officeart/2005/8/layout/process1"/>
    <dgm:cxn modelId="{A60070D1-7E72-431E-9490-D27B6E869E66}" type="presParOf" srcId="{4BF6985B-53D8-4402-AB43-92DC4885DFE8}" destId="{AE6F01C0-C992-4801-B4FB-4104A63EB8A3}" srcOrd="3" destOrd="0" presId="urn:microsoft.com/office/officeart/2005/8/layout/process1"/>
    <dgm:cxn modelId="{8494036B-054C-46E7-941C-E0C5379BCD3F}" type="presParOf" srcId="{AE6F01C0-C992-4801-B4FB-4104A63EB8A3}" destId="{9D10E142-A22C-4C1D-A46C-18D12B93FCCB}" srcOrd="0" destOrd="0" presId="urn:microsoft.com/office/officeart/2005/8/layout/process1"/>
    <dgm:cxn modelId="{482F6710-D5A7-410F-A7DE-134596571EDF}" type="presParOf" srcId="{4BF6985B-53D8-4402-AB43-92DC4885DFE8}" destId="{F047427D-1766-4FCE-9292-0609AC3F3451}"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E18B2-470E-4A3B-B5DC-20373D8B2A68}">
      <dsp:nvSpPr>
        <dsp:cNvPr id="0" name=""/>
        <dsp:cNvSpPr/>
      </dsp:nvSpPr>
      <dsp:spPr>
        <a:xfrm>
          <a:off x="3262031" y="2499748"/>
          <a:ext cx="1694964" cy="10949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TESTO UNICO SICUREZZA SUL LAVORO</a:t>
          </a:r>
        </a:p>
      </dsp:txBody>
      <dsp:txXfrm>
        <a:off x="3315483" y="2553200"/>
        <a:ext cx="1588060" cy="988067"/>
      </dsp:txXfrm>
    </dsp:sp>
    <dsp:sp modelId="{3B2487E4-B38C-47AF-9383-83A718C80973}">
      <dsp:nvSpPr>
        <dsp:cNvPr id="0" name=""/>
        <dsp:cNvSpPr/>
      </dsp:nvSpPr>
      <dsp:spPr>
        <a:xfrm rot="15731727">
          <a:off x="3884668" y="2369076"/>
          <a:ext cx="263787" cy="0"/>
        </a:xfrm>
        <a:custGeom>
          <a:avLst/>
          <a:gdLst/>
          <a:ahLst/>
          <a:cxnLst/>
          <a:rect l="0" t="0" r="0" b="0"/>
          <a:pathLst>
            <a:path>
              <a:moveTo>
                <a:pt x="0" y="0"/>
              </a:moveTo>
              <a:lnTo>
                <a:pt x="26378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708393-2697-4546-9625-5EC7936D3849}">
      <dsp:nvSpPr>
        <dsp:cNvPr id="0" name=""/>
        <dsp:cNvSpPr/>
      </dsp:nvSpPr>
      <dsp:spPr>
        <a:xfrm>
          <a:off x="3203182" y="1549755"/>
          <a:ext cx="1496549" cy="6886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LEGGE 215/2021</a:t>
          </a:r>
        </a:p>
      </dsp:txBody>
      <dsp:txXfrm>
        <a:off x="3236799" y="1583372"/>
        <a:ext cx="1429315" cy="621415"/>
      </dsp:txXfrm>
    </dsp:sp>
    <dsp:sp modelId="{C8E113B0-1443-45FE-824C-6DDB566EAA25}">
      <dsp:nvSpPr>
        <dsp:cNvPr id="0" name=""/>
        <dsp:cNvSpPr/>
      </dsp:nvSpPr>
      <dsp:spPr>
        <a:xfrm rot="20086095">
          <a:off x="4945036" y="2594433"/>
          <a:ext cx="250687" cy="0"/>
        </a:xfrm>
        <a:custGeom>
          <a:avLst/>
          <a:gdLst/>
          <a:ahLst/>
          <a:cxnLst/>
          <a:rect l="0" t="0" r="0" b="0"/>
          <a:pathLst>
            <a:path>
              <a:moveTo>
                <a:pt x="0" y="0"/>
              </a:moveTo>
              <a:lnTo>
                <a:pt x="25068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9298B6-3774-484F-A0D9-A451BF474E90}">
      <dsp:nvSpPr>
        <dsp:cNvPr id="0" name=""/>
        <dsp:cNvSpPr/>
      </dsp:nvSpPr>
      <dsp:spPr>
        <a:xfrm flipH="1">
          <a:off x="5183765" y="1508216"/>
          <a:ext cx="2072013"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DECRETO LEGGE/ 48/2023 – LEGGE 85/2023</a:t>
          </a:r>
        </a:p>
      </dsp:txBody>
      <dsp:txXfrm>
        <a:off x="5236933" y="1561384"/>
        <a:ext cx="1965677" cy="982816"/>
      </dsp:txXfrm>
    </dsp:sp>
    <dsp:sp modelId="{97B4FD7B-F6E7-4574-947F-C6CA7C629383}">
      <dsp:nvSpPr>
        <dsp:cNvPr id="0" name=""/>
        <dsp:cNvSpPr/>
      </dsp:nvSpPr>
      <dsp:spPr>
        <a:xfrm rot="2805182">
          <a:off x="4562095" y="3739049"/>
          <a:ext cx="396288" cy="0"/>
        </a:xfrm>
        <a:custGeom>
          <a:avLst/>
          <a:gdLst/>
          <a:ahLst/>
          <a:cxnLst/>
          <a:rect l="0" t="0" r="0" b="0"/>
          <a:pathLst>
            <a:path>
              <a:moveTo>
                <a:pt x="0" y="0"/>
              </a:moveTo>
              <a:lnTo>
                <a:pt x="39628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305E97-9640-494D-883C-23B5ECAD0AE1}">
      <dsp:nvSpPr>
        <dsp:cNvPr id="0" name=""/>
        <dsp:cNvSpPr/>
      </dsp:nvSpPr>
      <dsp:spPr>
        <a:xfrm>
          <a:off x="4517628" y="3883379"/>
          <a:ext cx="2046658" cy="137137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MOZIONE SENATO 13 SETTEMBRE 2023 PER ATTUAZIONE GOVERNO</a:t>
          </a:r>
        </a:p>
      </dsp:txBody>
      <dsp:txXfrm>
        <a:off x="4584573" y="3950324"/>
        <a:ext cx="1912768" cy="1237483"/>
      </dsp:txXfrm>
    </dsp:sp>
    <dsp:sp modelId="{49BBD0D5-2840-4839-9EB7-25F424254BBD}">
      <dsp:nvSpPr>
        <dsp:cNvPr id="0" name=""/>
        <dsp:cNvSpPr/>
      </dsp:nvSpPr>
      <dsp:spPr>
        <a:xfrm rot="7760907">
          <a:off x="3332408" y="3750049"/>
          <a:ext cx="401728" cy="0"/>
        </a:xfrm>
        <a:custGeom>
          <a:avLst/>
          <a:gdLst/>
          <a:ahLst/>
          <a:cxnLst/>
          <a:rect l="0" t="0" r="0" b="0"/>
          <a:pathLst>
            <a:path>
              <a:moveTo>
                <a:pt x="0" y="0"/>
              </a:moveTo>
              <a:lnTo>
                <a:pt x="40172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ED2B62-AF11-40C0-9CF6-EEF26438F0C5}">
      <dsp:nvSpPr>
        <dsp:cNvPr id="0" name=""/>
        <dsp:cNvSpPr/>
      </dsp:nvSpPr>
      <dsp:spPr>
        <a:xfrm>
          <a:off x="1551765" y="3905378"/>
          <a:ext cx="2815305"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PIANO NAZIONALE DELLA PREVENZIONE2020-2025</a:t>
          </a:r>
        </a:p>
      </dsp:txBody>
      <dsp:txXfrm>
        <a:off x="1604933" y="3958546"/>
        <a:ext cx="2708969" cy="982816"/>
      </dsp:txXfrm>
    </dsp:sp>
    <dsp:sp modelId="{AA06AFCE-072A-4EBF-819E-E60E3F4F396A}">
      <dsp:nvSpPr>
        <dsp:cNvPr id="0" name=""/>
        <dsp:cNvSpPr/>
      </dsp:nvSpPr>
      <dsp:spPr>
        <a:xfrm rot="12130118">
          <a:off x="2869186" y="2624962"/>
          <a:ext cx="407921" cy="0"/>
        </a:xfrm>
        <a:custGeom>
          <a:avLst/>
          <a:gdLst/>
          <a:ahLst/>
          <a:cxnLst/>
          <a:rect l="0" t="0" r="0" b="0"/>
          <a:pathLst>
            <a:path>
              <a:moveTo>
                <a:pt x="0" y="0"/>
              </a:moveTo>
              <a:lnTo>
                <a:pt x="40792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5E1B9D-3F4E-4DA2-BF83-2050E7F5753E}">
      <dsp:nvSpPr>
        <dsp:cNvPr id="0" name=""/>
        <dsp:cNvSpPr/>
      </dsp:nvSpPr>
      <dsp:spPr>
        <a:xfrm>
          <a:off x="845360" y="1588045"/>
          <a:ext cx="2038903"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it-IT" sz="1600" b="1" kern="1200" dirty="0"/>
            <a:t>QUADRO </a:t>
          </a:r>
          <a:r>
            <a:rPr lang="it-IT" sz="1800" b="1" kern="1200" dirty="0"/>
            <a:t>STRATEGICO</a:t>
          </a:r>
          <a:r>
            <a:rPr lang="it-IT" sz="1600" b="1" kern="1200" dirty="0"/>
            <a:t> EUROPEO SSL 2021-2027</a:t>
          </a:r>
          <a:endParaRPr lang="it-IT" sz="1600" kern="1200" dirty="0"/>
        </a:p>
      </dsp:txBody>
      <dsp:txXfrm>
        <a:off x="898528" y="1641213"/>
        <a:ext cx="1932567" cy="9828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94F73-03B5-4D6B-AD61-B1F8B2AD4161}">
      <dsp:nvSpPr>
        <dsp:cNvPr id="0" name=""/>
        <dsp:cNvSpPr/>
      </dsp:nvSpPr>
      <dsp:spPr>
        <a:xfrm>
          <a:off x="3418427" y="2703727"/>
          <a:ext cx="1773383" cy="101499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TESTO UNICO SICUREZZA SUL LAVORO</a:t>
          </a:r>
        </a:p>
      </dsp:txBody>
      <dsp:txXfrm>
        <a:off x="3467975" y="2753275"/>
        <a:ext cx="1674287" cy="915896"/>
      </dsp:txXfrm>
    </dsp:sp>
    <dsp:sp modelId="{C10FAA7C-2FC7-424B-95BF-E808AD76E0B5}">
      <dsp:nvSpPr>
        <dsp:cNvPr id="0" name=""/>
        <dsp:cNvSpPr/>
      </dsp:nvSpPr>
      <dsp:spPr>
        <a:xfrm rot="15765338">
          <a:off x="4104970" y="2584240"/>
          <a:ext cx="240898" cy="0"/>
        </a:xfrm>
        <a:custGeom>
          <a:avLst/>
          <a:gdLst/>
          <a:ahLst/>
          <a:cxnLst/>
          <a:rect l="0" t="0" r="0" b="0"/>
          <a:pathLst>
            <a:path>
              <a:moveTo>
                <a:pt x="0" y="0"/>
              </a:moveTo>
              <a:lnTo>
                <a:pt x="24089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1400D6-E481-4F76-A23B-3DA9A4136A20}">
      <dsp:nvSpPr>
        <dsp:cNvPr id="0" name=""/>
        <dsp:cNvSpPr/>
      </dsp:nvSpPr>
      <dsp:spPr>
        <a:xfrm>
          <a:off x="3136558" y="1648509"/>
          <a:ext cx="2043586" cy="81624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NUOVO CODICE APPALTI PUBBLICI</a:t>
          </a:r>
        </a:p>
      </dsp:txBody>
      <dsp:txXfrm>
        <a:off x="3176404" y="1688355"/>
        <a:ext cx="1963894" cy="736551"/>
      </dsp:txXfrm>
    </dsp:sp>
    <dsp:sp modelId="{38A272C0-4F52-43E0-8DE9-AE529FD5275F}">
      <dsp:nvSpPr>
        <dsp:cNvPr id="0" name=""/>
        <dsp:cNvSpPr/>
      </dsp:nvSpPr>
      <dsp:spPr>
        <a:xfrm rot="20035252">
          <a:off x="5147542" y="2586094"/>
          <a:ext cx="869601" cy="0"/>
        </a:xfrm>
        <a:custGeom>
          <a:avLst/>
          <a:gdLst/>
          <a:ahLst/>
          <a:cxnLst/>
          <a:rect l="0" t="0" r="0" b="0"/>
          <a:pathLst>
            <a:path>
              <a:moveTo>
                <a:pt x="0" y="0"/>
              </a:moveTo>
              <a:lnTo>
                <a:pt x="86960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F97C72-95A4-4234-8374-CBFF8EAEF411}">
      <dsp:nvSpPr>
        <dsp:cNvPr id="0" name=""/>
        <dsp:cNvSpPr/>
      </dsp:nvSpPr>
      <dsp:spPr>
        <a:xfrm>
          <a:off x="5972876" y="1449817"/>
          <a:ext cx="1636788"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CODICE DELLA PRVENZIONE INCENDI</a:t>
          </a:r>
        </a:p>
      </dsp:txBody>
      <dsp:txXfrm>
        <a:off x="6026044" y="1502985"/>
        <a:ext cx="1530452" cy="982816"/>
      </dsp:txXfrm>
    </dsp:sp>
    <dsp:sp modelId="{04F8C0D9-9E7A-4536-90A6-F91D39C0CC32}">
      <dsp:nvSpPr>
        <dsp:cNvPr id="0" name=""/>
        <dsp:cNvSpPr/>
      </dsp:nvSpPr>
      <dsp:spPr>
        <a:xfrm rot="1012286">
          <a:off x="5186267" y="3517515"/>
          <a:ext cx="257570" cy="0"/>
        </a:xfrm>
        <a:custGeom>
          <a:avLst/>
          <a:gdLst/>
          <a:ahLst/>
          <a:cxnLst/>
          <a:rect l="0" t="0" r="0" b="0"/>
          <a:pathLst>
            <a:path>
              <a:moveTo>
                <a:pt x="0" y="0"/>
              </a:moveTo>
              <a:lnTo>
                <a:pt x="25757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49FF4CC-0AE9-4194-A55B-C4EBA9CE284E}">
      <dsp:nvSpPr>
        <dsp:cNvPr id="0" name=""/>
        <dsp:cNvSpPr/>
      </dsp:nvSpPr>
      <dsp:spPr>
        <a:xfrm>
          <a:off x="5438294" y="3128246"/>
          <a:ext cx="1760734" cy="13872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CODICE CRISI DI IMPRESA </a:t>
          </a:r>
        </a:p>
        <a:p>
          <a:pPr marL="0" lvl="0" indent="0" algn="ctr" defTabSz="800100">
            <a:lnSpc>
              <a:spcPct val="90000"/>
            </a:lnSpc>
            <a:spcBef>
              <a:spcPct val="0"/>
            </a:spcBef>
            <a:spcAft>
              <a:spcPct val="35000"/>
            </a:spcAft>
            <a:buNone/>
          </a:pPr>
          <a:r>
            <a:rPr lang="it-IT" sz="1800" b="1" kern="1200" dirty="0"/>
            <a:t>E </a:t>
          </a:r>
        </a:p>
        <a:p>
          <a:pPr marL="0" lvl="0" indent="0" algn="ctr" defTabSz="800100">
            <a:lnSpc>
              <a:spcPct val="90000"/>
            </a:lnSpc>
            <a:spcBef>
              <a:spcPct val="0"/>
            </a:spcBef>
            <a:spcAft>
              <a:spcPct val="35000"/>
            </a:spcAft>
            <a:buNone/>
          </a:pPr>
          <a:r>
            <a:rPr lang="it-IT" sz="1800" b="1" kern="1200" dirty="0"/>
            <a:t>MOG231</a:t>
          </a:r>
        </a:p>
      </dsp:txBody>
      <dsp:txXfrm>
        <a:off x="5506016" y="3195968"/>
        <a:ext cx="1625290" cy="1251841"/>
      </dsp:txXfrm>
    </dsp:sp>
    <dsp:sp modelId="{E675DA51-43E0-4BE8-AA8A-5B7F9A25230F}">
      <dsp:nvSpPr>
        <dsp:cNvPr id="0" name=""/>
        <dsp:cNvSpPr/>
      </dsp:nvSpPr>
      <dsp:spPr>
        <a:xfrm rot="5638021">
          <a:off x="3976913" y="3992115"/>
          <a:ext cx="548104" cy="0"/>
        </a:xfrm>
        <a:custGeom>
          <a:avLst/>
          <a:gdLst/>
          <a:ahLst/>
          <a:cxnLst/>
          <a:rect l="0" t="0" r="0" b="0"/>
          <a:pathLst>
            <a:path>
              <a:moveTo>
                <a:pt x="0" y="0"/>
              </a:moveTo>
              <a:lnTo>
                <a:pt x="54810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A29F25-FC11-43AF-9405-6B1544021A65}">
      <dsp:nvSpPr>
        <dsp:cNvPr id="0" name=""/>
        <dsp:cNvSpPr/>
      </dsp:nvSpPr>
      <dsp:spPr>
        <a:xfrm>
          <a:off x="3512099" y="4265511"/>
          <a:ext cx="1364282"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ISO 45001</a:t>
          </a:r>
        </a:p>
      </dsp:txBody>
      <dsp:txXfrm>
        <a:off x="3565267" y="4318679"/>
        <a:ext cx="1257946" cy="982816"/>
      </dsp:txXfrm>
    </dsp:sp>
    <dsp:sp modelId="{2AD70C36-5427-4F03-9713-23D3CDE4D61A}">
      <dsp:nvSpPr>
        <dsp:cNvPr id="0" name=""/>
        <dsp:cNvSpPr/>
      </dsp:nvSpPr>
      <dsp:spPr>
        <a:xfrm rot="9615007">
          <a:off x="3192086" y="3568977"/>
          <a:ext cx="233199" cy="0"/>
        </a:xfrm>
        <a:custGeom>
          <a:avLst/>
          <a:gdLst/>
          <a:ahLst/>
          <a:cxnLst/>
          <a:rect l="0" t="0" r="0" b="0"/>
          <a:pathLst>
            <a:path>
              <a:moveTo>
                <a:pt x="0" y="0"/>
              </a:moveTo>
              <a:lnTo>
                <a:pt x="233199"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277989-D101-4BC8-83FA-D3EB10606F0B}">
      <dsp:nvSpPr>
        <dsp:cNvPr id="0" name=""/>
        <dsp:cNvSpPr/>
      </dsp:nvSpPr>
      <dsp:spPr>
        <a:xfrm>
          <a:off x="1427755" y="3381761"/>
          <a:ext cx="1771189"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CONTRATTI DI RETE- ALTRE NORME</a:t>
          </a:r>
        </a:p>
      </dsp:txBody>
      <dsp:txXfrm>
        <a:off x="1480923" y="3434929"/>
        <a:ext cx="1664853" cy="982816"/>
      </dsp:txXfrm>
    </dsp:sp>
    <dsp:sp modelId="{BEEC7BC4-447F-4FB9-9A66-775D818F4E5F}">
      <dsp:nvSpPr>
        <dsp:cNvPr id="0" name=""/>
        <dsp:cNvSpPr/>
      </dsp:nvSpPr>
      <dsp:spPr>
        <a:xfrm rot="12141349">
          <a:off x="2424577" y="2650166"/>
          <a:ext cx="1032656" cy="0"/>
        </a:xfrm>
        <a:custGeom>
          <a:avLst/>
          <a:gdLst/>
          <a:ahLst/>
          <a:cxnLst/>
          <a:rect l="0" t="0" r="0" b="0"/>
          <a:pathLst>
            <a:path>
              <a:moveTo>
                <a:pt x="0" y="0"/>
              </a:moveTo>
              <a:lnTo>
                <a:pt x="103265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D67CEF-D6A9-4A91-ADE8-2E7CB8D1E237}">
      <dsp:nvSpPr>
        <dsp:cNvPr id="0" name=""/>
        <dsp:cNvSpPr/>
      </dsp:nvSpPr>
      <dsp:spPr>
        <a:xfrm>
          <a:off x="997528" y="1607770"/>
          <a:ext cx="1465857" cy="108915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it-IT" sz="1800" b="1" kern="1200" dirty="0"/>
            <a:t>WHISTLEBLOWING</a:t>
          </a:r>
        </a:p>
      </dsp:txBody>
      <dsp:txXfrm>
        <a:off x="1050696" y="1660938"/>
        <a:ext cx="1359521" cy="9828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C51D74-A139-4B3B-886E-BB6ED078A8E8}">
      <dsp:nvSpPr>
        <dsp:cNvPr id="0" name=""/>
        <dsp:cNvSpPr/>
      </dsp:nvSpPr>
      <dsp:spPr>
        <a:xfrm>
          <a:off x="167390" y="1277428"/>
          <a:ext cx="2918733" cy="15446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i="0" kern="1200" dirty="0">
              <a:solidFill>
                <a:schemeClr val="tx1"/>
              </a:solidFill>
            </a:rPr>
            <a:t>Fornire al lavoratore le indicazioni di sicurezza per modificare il comportamento non conforme</a:t>
          </a:r>
          <a:endParaRPr lang="it-IT" sz="1800" b="1" kern="1200" dirty="0">
            <a:solidFill>
              <a:schemeClr val="tx1"/>
            </a:solidFill>
          </a:endParaRPr>
        </a:p>
      </dsp:txBody>
      <dsp:txXfrm>
        <a:off x="212632" y="1322670"/>
        <a:ext cx="2828249" cy="1454187"/>
      </dsp:txXfrm>
    </dsp:sp>
    <dsp:sp modelId="{E25E2B43-817A-427F-9DF1-12F1FC361068}">
      <dsp:nvSpPr>
        <dsp:cNvPr id="0" name=""/>
        <dsp:cNvSpPr/>
      </dsp:nvSpPr>
      <dsp:spPr>
        <a:xfrm rot="21581310">
          <a:off x="3264406" y="1768316"/>
          <a:ext cx="377970" cy="543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it-IT" sz="2300" kern="1200"/>
        </a:p>
      </dsp:txBody>
      <dsp:txXfrm>
        <a:off x="3264407" y="1877230"/>
        <a:ext cx="264579" cy="325820"/>
      </dsp:txXfrm>
    </dsp:sp>
    <dsp:sp modelId="{2C8B4388-D511-4ABF-B67A-31621A57D214}">
      <dsp:nvSpPr>
        <dsp:cNvPr id="0" name=""/>
        <dsp:cNvSpPr/>
      </dsp:nvSpPr>
      <dsp:spPr>
        <a:xfrm>
          <a:off x="3799265" y="1259664"/>
          <a:ext cx="2189646" cy="15446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i="0" kern="1200" dirty="0">
              <a:solidFill>
                <a:schemeClr val="tx1"/>
              </a:solidFill>
            </a:rPr>
            <a:t>Interrompere l’attività </a:t>
          </a:r>
          <a:endParaRPr lang="it-IT" sz="1800" b="1" kern="1200" dirty="0">
            <a:solidFill>
              <a:schemeClr val="tx1"/>
            </a:solidFill>
          </a:endParaRPr>
        </a:p>
      </dsp:txBody>
      <dsp:txXfrm>
        <a:off x="3844507" y="1304906"/>
        <a:ext cx="2099162" cy="1454187"/>
      </dsp:txXfrm>
    </dsp:sp>
    <dsp:sp modelId="{AE6F01C0-C992-4801-B4FB-4104A63EB8A3}">
      <dsp:nvSpPr>
        <dsp:cNvPr id="0" name=""/>
        <dsp:cNvSpPr/>
      </dsp:nvSpPr>
      <dsp:spPr>
        <a:xfrm>
          <a:off x="6207876" y="1760483"/>
          <a:ext cx="464205" cy="5430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it-IT" sz="2300" kern="1200"/>
        </a:p>
      </dsp:txBody>
      <dsp:txXfrm>
        <a:off x="6207876" y="1869089"/>
        <a:ext cx="324944" cy="325820"/>
      </dsp:txXfrm>
    </dsp:sp>
    <dsp:sp modelId="{F047427D-1766-4FCE-9292-0609AC3F3451}">
      <dsp:nvSpPr>
        <dsp:cNvPr id="0" name=""/>
        <dsp:cNvSpPr/>
      </dsp:nvSpPr>
      <dsp:spPr>
        <a:xfrm>
          <a:off x="6864770" y="1259664"/>
          <a:ext cx="2189646" cy="154467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1" i="0" kern="1200" dirty="0">
              <a:solidFill>
                <a:schemeClr val="tx1"/>
              </a:solidFill>
            </a:rPr>
            <a:t>Informare i superiori diretti</a:t>
          </a:r>
          <a:r>
            <a:rPr lang="it-IT" sz="1800" b="0" i="0" kern="1200" dirty="0"/>
            <a:t>. </a:t>
          </a:r>
          <a:endParaRPr lang="it-IT" sz="1800" kern="1200" dirty="0"/>
        </a:p>
      </dsp:txBody>
      <dsp:txXfrm>
        <a:off x="6910012" y="1304906"/>
        <a:ext cx="2099162" cy="145418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00F7DC-940B-456D-B863-CC909C046EA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31B4BE6-FE8F-4BF4-B624-5002C83638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F1DDE794-CC6B-45FB-9509-57359C025B65}"/>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60CD4FE8-B068-4C54-ACEB-46F4E6B9367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0500FAD-E19D-436E-80C1-7D378157A5F9}"/>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282193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7B6D27-19C5-46AB-9C00-955DA9173F0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11E00B7-E570-4161-A63D-A059A19AE3E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98C4277-F448-475D-8DD1-820E9696443B}"/>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0DBECE4E-F74A-4C0B-8AC8-4CC0094666E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06B9EB-3DD8-48F9-A3CD-E364E9F52F4C}"/>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267804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BB10334-C61F-4AC7-A7E2-D6E9DEA56DB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8003DA9-5E1B-4E0E-B9CC-2FD077626E15}"/>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8EDA55A-A0B8-4A7E-8260-84EE8B87D698}"/>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3DBC9CB4-7A81-4DF3-972A-025D1305B2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FCEFE7A-9DE4-4C31-99DF-690E0B00C53F}"/>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3392637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6E73C0-8F4E-4CC2-8BD8-CA5D2C36D0E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C0D1217-C2DC-4425-B04A-E023D548138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0B26CFA-F878-4017-BDC3-DC5CEDB16721}"/>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C36BA30A-D76E-460E-86F1-B0429BFBA4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CECFBAD-2BED-4970-9C4C-FEEC817524AF}"/>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1092286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D56BC0-F287-4C30-B5DC-EA1FD4B449B7}"/>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27CE603-30FB-4432-96E5-6739525181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9F40BA6-8250-4213-B79E-77991FB49AC0}"/>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7A254DA2-CA49-47B8-8430-A00D63A929E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29BEB6B-55AE-4614-88F9-0BFB006C8FAF}"/>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1190753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D3D8AC-3F59-49F9-B37D-246D852E69D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728A787-F915-4502-8DF8-C7816F34889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8B447814-D4BB-4DFD-9A50-01B0E8BF9A8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D982C62-5AC1-434C-8321-6870131A01A9}"/>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6" name="Segnaposto piè di pagina 5">
            <a:extLst>
              <a:ext uri="{FF2B5EF4-FFF2-40B4-BE49-F238E27FC236}">
                <a16:creationId xmlns:a16="http://schemas.microsoft.com/office/drawing/2014/main" id="{88E06E84-CA8B-4B54-92F3-A2EFFA4CC50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A0B88DA-0F40-4F7C-B2F2-E1A39EAA93C7}"/>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2097409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C47E7F-D572-460E-AC5C-52C71F84968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30218AC-10C4-4C88-BE0E-C23C560019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6612499-AA9A-4FB2-B697-59AEACE25337}"/>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3066B4E-707B-4D98-A62D-479E2135B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2C06122-197F-4E73-91D8-9EB35B2E5D5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17A6640-AF40-4104-9BCC-B91D1AE3695A}"/>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8" name="Segnaposto piè di pagina 7">
            <a:extLst>
              <a:ext uri="{FF2B5EF4-FFF2-40B4-BE49-F238E27FC236}">
                <a16:creationId xmlns:a16="http://schemas.microsoft.com/office/drawing/2014/main" id="{8E0C77D5-76A7-4459-AABF-777557FDED3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F130725-5738-4BF6-B9EF-4802E5018F59}"/>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2229649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E0DE02-0FA5-4083-981C-FEA3920036E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DB99C6C-67B0-472E-BD61-2A20D1316768}"/>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4" name="Segnaposto piè di pagina 3">
            <a:extLst>
              <a:ext uri="{FF2B5EF4-FFF2-40B4-BE49-F238E27FC236}">
                <a16:creationId xmlns:a16="http://schemas.microsoft.com/office/drawing/2014/main" id="{665C8705-0E1E-402B-8653-82ED3431093D}"/>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CBFD06CF-983A-426E-98C4-F34B616A6038}"/>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4288366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C7F3433-A1E8-40A9-8143-BA1A2656E2DD}"/>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3" name="Segnaposto piè di pagina 2">
            <a:extLst>
              <a:ext uri="{FF2B5EF4-FFF2-40B4-BE49-F238E27FC236}">
                <a16:creationId xmlns:a16="http://schemas.microsoft.com/office/drawing/2014/main" id="{6C3F0328-CBA3-4E19-BAEB-E5A4AE1F392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10F54AC-05DB-4DC7-9ECF-0052E7DD6B9C}"/>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169032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33B5F6-FE0F-4A5A-99E0-6F5404208D8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CCD601-65E4-400A-9A89-69312B3E79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02C9479-5FB7-43D6-8631-3553E56804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0498FD9-4AF3-433E-8646-86199D621C1C}"/>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6" name="Segnaposto piè di pagina 5">
            <a:extLst>
              <a:ext uri="{FF2B5EF4-FFF2-40B4-BE49-F238E27FC236}">
                <a16:creationId xmlns:a16="http://schemas.microsoft.com/office/drawing/2014/main" id="{916018FE-0DC4-45CF-B89E-9432D50C79D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3F78180-9CEC-42D2-9494-C44471EDA177}"/>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793747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B0A08E-A244-412E-A1BC-379777414DF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AC6E29AD-17EC-4B28-BE97-F62A34F119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A319088-E1B9-4531-BCC2-A9523810C2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78CA348-B862-4F17-8D64-F4BBABD04064}"/>
              </a:ext>
            </a:extLst>
          </p:cNvPr>
          <p:cNvSpPr>
            <a:spLocks noGrp="1"/>
          </p:cNvSpPr>
          <p:nvPr>
            <p:ph type="dt" sz="half" idx="10"/>
          </p:nvPr>
        </p:nvSpPr>
        <p:spPr/>
        <p:txBody>
          <a:bodyPr/>
          <a:lstStyle/>
          <a:p>
            <a:fld id="{6C52905A-1461-4CDC-841F-CB1C8B90E2F8}" type="datetimeFigureOut">
              <a:rPr lang="it-IT" smtClean="0"/>
              <a:t>24/09/2023</a:t>
            </a:fld>
            <a:endParaRPr lang="it-IT"/>
          </a:p>
        </p:txBody>
      </p:sp>
      <p:sp>
        <p:nvSpPr>
          <p:cNvPr id="6" name="Segnaposto piè di pagina 5">
            <a:extLst>
              <a:ext uri="{FF2B5EF4-FFF2-40B4-BE49-F238E27FC236}">
                <a16:creationId xmlns:a16="http://schemas.microsoft.com/office/drawing/2014/main" id="{8FABBAA1-30F5-43D3-A00F-43BFA412F5A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D03E7B7-44DB-45DF-8C45-438A7384D7FF}"/>
              </a:ext>
            </a:extLst>
          </p:cNvPr>
          <p:cNvSpPr>
            <a:spLocks noGrp="1"/>
          </p:cNvSpPr>
          <p:nvPr>
            <p:ph type="sldNum" sz="quarter" idx="12"/>
          </p:nvPr>
        </p:nvSpPr>
        <p:spPr/>
        <p:txBody>
          <a:bodyPr/>
          <a:lstStyle/>
          <a:p>
            <a:fld id="{BB4C6EC4-380A-41B4-8F30-3A18EA8D1669}" type="slidenum">
              <a:rPr lang="it-IT" smtClean="0"/>
              <a:t>‹N›</a:t>
            </a:fld>
            <a:endParaRPr lang="it-IT"/>
          </a:p>
        </p:txBody>
      </p:sp>
    </p:spTree>
    <p:extLst>
      <p:ext uri="{BB962C8B-B14F-4D97-AF65-F5344CB8AC3E}">
        <p14:creationId xmlns:p14="http://schemas.microsoft.com/office/powerpoint/2010/main" val="3847638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FABA54C-95F8-4681-ABAF-3AB02CDF91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2D086A9-9649-4B0D-B0A9-A758A82C5A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2EB0A37-1A13-468F-B6EF-EBD3FFC440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52905A-1461-4CDC-841F-CB1C8B90E2F8}" type="datetimeFigureOut">
              <a:rPr lang="it-IT" smtClean="0"/>
              <a:t>24/09/2023</a:t>
            </a:fld>
            <a:endParaRPr lang="it-IT"/>
          </a:p>
        </p:txBody>
      </p:sp>
      <p:sp>
        <p:nvSpPr>
          <p:cNvPr id="5" name="Segnaposto piè di pagina 4">
            <a:extLst>
              <a:ext uri="{FF2B5EF4-FFF2-40B4-BE49-F238E27FC236}">
                <a16:creationId xmlns:a16="http://schemas.microsoft.com/office/drawing/2014/main" id="{6E5525C3-D143-462F-9F93-562E45C6B5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1EA0F07-A06C-4B78-B23A-43E643EA23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C6EC4-380A-41B4-8F30-3A18EA8D1669}" type="slidenum">
              <a:rPr lang="it-IT" smtClean="0"/>
              <a:t>‹N›</a:t>
            </a:fld>
            <a:endParaRPr lang="it-IT"/>
          </a:p>
        </p:txBody>
      </p:sp>
    </p:spTree>
    <p:extLst>
      <p:ext uri="{BB962C8B-B14F-4D97-AF65-F5344CB8AC3E}">
        <p14:creationId xmlns:p14="http://schemas.microsoft.com/office/powerpoint/2010/main" val="4034512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puntosicuro.it/sicurezza-sul-lavoro-C-1/tipologie-di-contenuto-C-6/informazione-formazione-addestramento-C-56/corte-di-cassazione-civile-sez.-lav.-sentenza-n.-20259-del-14-luglio-2023-legittima-la-richiesta-datoriale-di-seguire-il-corso-di-formazione-in-orario-astrattamente-destinabile-al-lavoro-supplementare.-non-basta-un-generico-rifiuto-del-lavoratore.-DOC-57336/"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puntosicuro.it/sicurezza-sul-lavoro-C-1/settori-C-4/trasporti-magazzinaggio-C-27/regole-per-la-prevenzione-nelle-ferrovie-cadute-attrezzature-AR-2364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puntosicuro.it/sicurezza-sul-lavoro-C-1/tipologie-di-rischio-C-5/robotica-intelligenza-artificiale-C-137/la-sicurezza-nelle-segherie-attraverso-le-nuove-tecnologie-AR-2358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in-form.i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99A052-E888-4ABC-AC6D-08719C3F18DA}"/>
              </a:ext>
            </a:extLst>
          </p:cNvPr>
          <p:cNvSpPr>
            <a:spLocks noGrp="1"/>
          </p:cNvSpPr>
          <p:nvPr>
            <p:ph type="ctrTitle"/>
          </p:nvPr>
        </p:nvSpPr>
        <p:spPr>
          <a:xfrm>
            <a:off x="1524000" y="1122362"/>
            <a:ext cx="9144000" cy="2952487"/>
          </a:xfrm>
        </p:spPr>
        <p:txBody>
          <a:bodyPr>
            <a:normAutofit fontScale="90000"/>
          </a:bodyPr>
          <a:lstStyle/>
          <a:p>
            <a:br>
              <a:rPr lang="it-IT" sz="3200" b="1" dirty="0">
                <a:latin typeface="Times New Roman" panose="02020603050405020304" pitchFamily="18" charset="0"/>
                <a:cs typeface="Times New Roman" panose="02020603050405020304" pitchFamily="18" charset="0"/>
              </a:rPr>
            </a:br>
            <a:br>
              <a:rPr lang="it-IT" sz="3200" b="1" dirty="0">
                <a:latin typeface="Times New Roman" panose="02020603050405020304" pitchFamily="18" charset="0"/>
                <a:cs typeface="Times New Roman" panose="02020603050405020304" pitchFamily="18" charset="0"/>
              </a:rPr>
            </a:br>
            <a:r>
              <a:rPr lang="it-IT" sz="3600" b="1" dirty="0">
                <a:solidFill>
                  <a:srgbClr val="FF0000"/>
                </a:solidFill>
                <a:latin typeface="Times New Roman" panose="02020603050405020304" pitchFamily="18" charset="0"/>
                <a:cs typeface="Times New Roman" panose="02020603050405020304" pitchFamily="18" charset="0"/>
              </a:rPr>
              <a:t>SICUREZZA SUL LAVORO</a:t>
            </a:r>
            <a:br>
              <a:rPr lang="it-IT" sz="3600" b="1" dirty="0">
                <a:solidFill>
                  <a:srgbClr val="FF0000"/>
                </a:solidFill>
                <a:latin typeface="Times New Roman" panose="02020603050405020304" pitchFamily="18" charset="0"/>
                <a:cs typeface="Times New Roman" panose="02020603050405020304" pitchFamily="18" charset="0"/>
              </a:rPr>
            </a:br>
            <a:r>
              <a:rPr lang="it-IT" sz="3600" b="1" dirty="0">
                <a:solidFill>
                  <a:srgbClr val="FF0000"/>
                </a:solidFill>
                <a:latin typeface="Times New Roman" panose="02020603050405020304" pitchFamily="18" charset="0"/>
                <a:cs typeface="Times New Roman" panose="02020603050405020304" pitchFamily="18" charset="0"/>
              </a:rPr>
              <a:t>IL NUOVO PANORAMA NORMATIVO</a:t>
            </a:r>
            <a:br>
              <a:rPr lang="it-IT" sz="3200" b="1" dirty="0">
                <a:latin typeface="Times New Roman" panose="02020603050405020304" pitchFamily="18" charset="0"/>
                <a:cs typeface="Times New Roman" panose="02020603050405020304" pitchFamily="18" charset="0"/>
              </a:rPr>
            </a:br>
            <a:br>
              <a:rPr lang="it-IT" sz="4000" b="1" dirty="0">
                <a:latin typeface="Times New Roman" panose="02020603050405020304" pitchFamily="18" charset="0"/>
                <a:cs typeface="Times New Roman" panose="02020603050405020304" pitchFamily="18" charset="0"/>
              </a:rPr>
            </a:br>
            <a:endParaRPr lang="it-IT" sz="4000" b="1" dirty="0">
              <a:latin typeface="Times New Roman" panose="02020603050405020304" pitchFamily="18" charset="0"/>
              <a:cs typeface="Times New Roman" panose="02020603050405020304" pitchFamily="18" charset="0"/>
            </a:endParaRPr>
          </a:p>
        </p:txBody>
      </p:sp>
      <p:sp>
        <p:nvSpPr>
          <p:cNvPr id="3" name="Sottotitolo 2">
            <a:extLst>
              <a:ext uri="{FF2B5EF4-FFF2-40B4-BE49-F238E27FC236}">
                <a16:creationId xmlns:a16="http://schemas.microsoft.com/office/drawing/2014/main" id="{30185615-5CC7-4C94-ABFC-EEC300A530CB}"/>
              </a:ext>
            </a:extLst>
          </p:cNvPr>
          <p:cNvSpPr>
            <a:spLocks noGrp="1"/>
          </p:cNvSpPr>
          <p:nvPr>
            <p:ph type="subTitle" idx="1"/>
          </p:nvPr>
        </p:nvSpPr>
        <p:spPr>
          <a:xfrm>
            <a:off x="1524000" y="3602038"/>
            <a:ext cx="9144000" cy="1572451"/>
          </a:xfrm>
        </p:spPr>
        <p:txBody>
          <a:bodyPr/>
          <a:lstStyle/>
          <a:p>
            <a:r>
              <a:rPr kumimoji="0" lang="it-IT" sz="29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LEGGE 17 DICEMBRE 2021</a:t>
            </a:r>
            <a:br>
              <a:rPr kumimoji="0" lang="it-IT" sz="29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endParaRPr kumimoji="0" lang="it-IT" sz="29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endParaRPr>
          </a:p>
          <a:p>
            <a:r>
              <a:rPr kumimoji="0" lang="it-IT" sz="2900" b="1"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DECRETO LAVORO – 48/2023</a:t>
            </a:r>
            <a:endParaRPr lang="it-IT" b="1"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A650776D-7BB9-4B46-B502-B8891C0F8C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2206" y="22722"/>
            <a:ext cx="2242185" cy="1577478"/>
          </a:xfrm>
          <a:prstGeom prst="rect">
            <a:avLst/>
          </a:prstGeom>
        </p:spPr>
      </p:pic>
    </p:spTree>
    <p:extLst>
      <p:ext uri="{BB962C8B-B14F-4D97-AF65-F5344CB8AC3E}">
        <p14:creationId xmlns:p14="http://schemas.microsoft.com/office/powerpoint/2010/main" val="4200439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LEGGE 215/2021</a:t>
            </a:r>
          </a:p>
          <a:p>
            <a:r>
              <a:rPr lang="it-IT" sz="1800" b="1" u="sng" dirty="0"/>
              <a:t>FORMAZIONE </a:t>
            </a:r>
          </a:p>
          <a:p>
            <a:pPr marL="0" indent="0" algn="just">
              <a:lnSpc>
                <a:spcPct val="150000"/>
              </a:lnSpc>
              <a:buNone/>
            </a:pPr>
            <a:r>
              <a:rPr lang="it-IT" sz="1800" i="0" u="none" strike="noStrike" baseline="0" dirty="0">
                <a:latin typeface="Times New Roman" panose="02020603050405020304" pitchFamily="18" charset="0"/>
              </a:rPr>
              <a:t>Il datore di lavoro assicura che ciascun lavoratore riceva una </a:t>
            </a:r>
            <a:r>
              <a:rPr lang="it-IT" sz="1800" b="1" i="0" u="none" strike="noStrike" baseline="0" dirty="0">
                <a:latin typeface="Times New Roman" panose="02020603050405020304" pitchFamily="18" charset="0"/>
              </a:rPr>
              <a:t>FORMAZIONE sufficiente ed adeguata in materia di salute e sicurezza.</a:t>
            </a:r>
          </a:p>
          <a:p>
            <a:pPr algn="l"/>
            <a:r>
              <a:rPr lang="it-IT" sz="1800" b="1" dirty="0">
                <a:latin typeface="Times New Roman" panose="02020603050405020304" pitchFamily="18" charset="0"/>
              </a:rPr>
              <a:t>Formazione obbligatoria del datore di lavoro ( in via d definizione nei contenuti e nelle modalità).</a:t>
            </a:r>
          </a:p>
          <a:p>
            <a:pPr algn="just">
              <a:lnSpc>
                <a:spcPct val="150000"/>
              </a:lnSpc>
            </a:pPr>
            <a:r>
              <a:rPr lang="it-IT" sz="1800" b="1" u="sng" dirty="0"/>
              <a:t>ADDESTRAMENTO</a:t>
            </a:r>
          </a:p>
          <a:p>
            <a:pPr marL="0" indent="0" algn="just">
              <a:buNone/>
            </a:pPr>
            <a:r>
              <a:rPr lang="it-IT" sz="1800" dirty="0">
                <a:latin typeface="Times New Roman" panose="02020603050405020304" pitchFamily="18" charset="0"/>
              </a:rPr>
              <a:t>L’addestramento consiste nella prova pratica, per l’uso corretto e in sicurezza di attrezzature, macchine, impianti, sostanze, dispositivi, anche di protezione individuale; l’addestramento consiste, inoltre, nell’esercitazione applicata, per le procedure di lavoro in sicurezza. Gli interventi di addestramento effettuati devono essere tracciati in apposito registro anche informatizzato.</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182684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SENTENZA CASSAZIONE 14 LUGLIO 2023</a:t>
            </a:r>
          </a:p>
          <a:p>
            <a:r>
              <a:rPr lang="it-IT" sz="1800" b="1" u="sng" dirty="0"/>
              <a:t>FORMAZIONE </a:t>
            </a:r>
          </a:p>
          <a:p>
            <a:pPr algn="just"/>
            <a:r>
              <a:rPr lang="it-IT" sz="1800" dirty="0">
                <a:latin typeface="Times New Roman" panose="02020603050405020304" pitchFamily="18" charset="0"/>
              </a:rPr>
              <a:t>Con la recente </a:t>
            </a:r>
            <a:r>
              <a:rPr lang="it-IT" sz="1800" b="1" u="sng" dirty="0">
                <a:latin typeface="Times New Roman" panose="02020603050405020304" pitchFamily="18" charset="0"/>
                <a:hlinkClick r:id="rId2">
                  <a:extLst>
                    <a:ext uri="{A12FA001-AC4F-418D-AE19-62706E023703}">
                      <ahyp:hlinkClr xmlns:ahyp="http://schemas.microsoft.com/office/drawing/2018/hyperlinkcolor" val="tx"/>
                    </a:ext>
                  </a:extLst>
                </a:hlinkClick>
              </a:rPr>
              <a:t>sentenza della Cassazione, n. 20259 del 14 luglio 2023</a:t>
            </a:r>
            <a:r>
              <a:rPr lang="it-IT" sz="1800" dirty="0">
                <a:latin typeface="Times New Roman" panose="02020603050405020304" pitchFamily="18" charset="0"/>
              </a:rPr>
              <a:t>, i Supremi Giudici sono stati chiamati</a:t>
            </a:r>
          </a:p>
          <a:p>
            <a:pPr marL="0" indent="0" algn="just">
              <a:buNone/>
            </a:pPr>
            <a:r>
              <a:rPr lang="it-IT" sz="1800" dirty="0">
                <a:latin typeface="Times New Roman" panose="02020603050405020304" pitchFamily="18" charset="0"/>
              </a:rPr>
              <a:t>a pronunciarsi proprio su cosa debba intendersi per “durante l’orario di lavoro” in relazione allo svolgimento delle attività di formazione dei lavoratori in materia di sicurezza sul lavoro ( Ar. 37 TUSL).</a:t>
            </a:r>
          </a:p>
          <a:p>
            <a:pPr marL="0" indent="0" algn="just">
              <a:buNone/>
            </a:pPr>
            <a:r>
              <a:rPr lang="it-IT" sz="1800" dirty="0">
                <a:latin typeface="Times New Roman" panose="02020603050405020304" pitchFamily="18" charset="0"/>
              </a:rPr>
              <a:t>Per </a:t>
            </a:r>
            <a:r>
              <a:rPr lang="it-IT" sz="1800" b="1" dirty="0">
                <a:latin typeface="Times New Roman" panose="02020603050405020304" pitchFamily="18" charset="0"/>
              </a:rPr>
              <a:t>“orario di lavoro” </a:t>
            </a:r>
            <a:r>
              <a:rPr lang="it-IT" sz="1800" dirty="0">
                <a:latin typeface="Times New Roman" panose="02020603050405020304" pitchFamily="18" charset="0"/>
              </a:rPr>
              <a:t>deve intendersi “qualsiasi periodo in cui il lavoratore sia al lavoro, a disposizione del datore di lavoro e nell’esercizio della sua attività o delle sue funzioni”.</a:t>
            </a:r>
          </a:p>
          <a:p>
            <a:pPr marL="0" indent="0">
              <a:buNone/>
            </a:pPr>
            <a:r>
              <a:rPr lang="it-IT" sz="1800" dirty="0">
                <a:latin typeface="Times New Roman" panose="02020603050405020304" pitchFamily="18" charset="0"/>
              </a:rPr>
              <a:t>Pertanto alla luce degli obblighi di formazione da parte del Datore di Lavoro, considerata anche la definizione di orario di lavoro, vista l’obbligo di collaborazione da parte dei lavoratori a sensi del TUSL, </a:t>
            </a:r>
          </a:p>
          <a:p>
            <a:pPr marL="0" indent="0">
              <a:buNone/>
            </a:pPr>
            <a:r>
              <a:rPr lang="it-IT" sz="1800" b="1" dirty="0">
                <a:latin typeface="Times New Roman" panose="02020603050405020304" pitchFamily="18" charset="0"/>
              </a:rPr>
              <a:t>I Supremi Giudici hanno stabilito che l’espressione «orario di lavoro&gt;&gt; </a:t>
            </a:r>
            <a:r>
              <a:rPr lang="it-IT" sz="1800" b="1" u="sng" dirty="0">
                <a:solidFill>
                  <a:srgbClr val="FF0000"/>
                </a:solidFill>
                <a:latin typeface="Times New Roman" panose="02020603050405020304" pitchFamily="18" charset="0"/>
              </a:rPr>
              <a:t>è da intendersi comprensiva anche dell’orario relativo a prestazioni esigibili al di fuori dell’orario di lavoro ordinario, di legge o previsto dal contratto collettivo, per i lavoratori a tempo pieno, e di quello concordato, per i lavoratori a tempo parziale”.</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530103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DECRETO LEGGE 48/2023- MEDICO COMPETENTE</a:t>
            </a:r>
          </a:p>
          <a:p>
            <a:pPr marL="342900" indent="-342900">
              <a:buFont typeface="+mj-lt"/>
              <a:buAutoNum type="arabicPeriod"/>
            </a:pPr>
            <a:r>
              <a:rPr lang="it-IT" sz="1800" dirty="0">
                <a:latin typeface="Times New Roman" panose="02020603050405020304" pitchFamily="18" charset="0"/>
              </a:rPr>
              <a:t>Nomina del Medico Competente </a:t>
            </a:r>
            <a:r>
              <a:rPr lang="it-IT" sz="1800" b="1" u="sng" dirty="0">
                <a:latin typeface="Times New Roman" panose="02020603050405020304" pitchFamily="18" charset="0"/>
              </a:rPr>
              <a:t>qualora richiesto dalla valutazione dei rischi.</a:t>
            </a:r>
          </a:p>
          <a:p>
            <a:pPr marL="342900" indent="-342900" algn="just">
              <a:lnSpc>
                <a:spcPct val="150000"/>
              </a:lnSpc>
              <a:buFont typeface="+mj-lt"/>
              <a:buAutoNum type="arabicPeriod"/>
            </a:pPr>
            <a:r>
              <a:rPr lang="it-IT" sz="1800" b="1" u="sng" dirty="0">
                <a:latin typeface="Times New Roman" panose="02020603050405020304" pitchFamily="18" charset="0"/>
              </a:rPr>
              <a:t>Obbligo per il Medico Competente di richiedere al momento della visita </a:t>
            </a:r>
            <a:r>
              <a:rPr lang="it-IT" sz="1800" b="1" u="sng" dirty="0" err="1">
                <a:latin typeface="Times New Roman" panose="02020603050405020304" pitchFamily="18" charset="0"/>
              </a:rPr>
              <a:t>pre</a:t>
            </a:r>
            <a:r>
              <a:rPr lang="it-IT" sz="1800" b="1" u="sng" dirty="0">
                <a:latin typeface="Times New Roman" panose="02020603050405020304" pitchFamily="18" charset="0"/>
              </a:rPr>
              <a:t>-assuntiva</a:t>
            </a:r>
            <a:r>
              <a:rPr lang="it-IT" sz="1800" dirty="0">
                <a:latin typeface="Times New Roman" panose="02020603050405020304" pitchFamily="18" charset="0"/>
              </a:rPr>
              <a:t>, </a:t>
            </a:r>
            <a:r>
              <a:rPr lang="it-IT" sz="1800" b="1" u="sng" dirty="0">
                <a:latin typeface="Times New Roman" panose="02020603050405020304" pitchFamily="18" charset="0"/>
              </a:rPr>
              <a:t>la Cartella Sanitaria di Rischio rilasciata dal precedente datore di lavoro </a:t>
            </a:r>
            <a:r>
              <a:rPr lang="it-IT" sz="1800" dirty="0">
                <a:latin typeface="Times New Roman" panose="02020603050405020304" pitchFamily="18" charset="0"/>
              </a:rPr>
              <a:t>e tiene conto del suo contenuto per il giudizio di idoneità solo se pertinenti ai rischi professionali specifici della nuova mansione.</a:t>
            </a:r>
          </a:p>
          <a:p>
            <a:pPr marL="342900" indent="-342900" algn="just">
              <a:lnSpc>
                <a:spcPct val="150000"/>
              </a:lnSpc>
              <a:buFont typeface="+mj-lt"/>
              <a:buAutoNum type="arabicPeriod"/>
            </a:pPr>
            <a:r>
              <a:rPr lang="it-IT" sz="1800" b="1" u="sng" dirty="0">
                <a:latin typeface="Times New Roman" panose="02020603050405020304" pitchFamily="18" charset="0"/>
              </a:rPr>
              <a:t>Il Medico Competente in caso di impedimento per gravi e motivate ragioni, comunica per iscritto al datore di lavoro il nominativo di un sostituto</a:t>
            </a:r>
            <a:r>
              <a:rPr lang="it-IT" sz="1800" dirty="0">
                <a:latin typeface="Times New Roman" panose="02020603050405020304" pitchFamily="18" charset="0"/>
              </a:rPr>
              <a:t>, in possesso dei requisiti di cui all'articolo 38, per l'adempimento degli obblighi di legge durante il relativo intervallo temporale specificato.</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365014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249314"/>
            <a:ext cx="10515600" cy="4403341"/>
          </a:xfrm>
        </p:spPr>
        <p:txBody>
          <a:bodyPr>
            <a:noAutofit/>
          </a:bodyPr>
          <a:lstStyle/>
          <a:p>
            <a:pPr algn="ctr"/>
            <a:r>
              <a:rPr lang="it-IT" sz="1800" b="1" dirty="0">
                <a:solidFill>
                  <a:srgbClr val="FF0000"/>
                </a:solidFill>
              </a:rPr>
              <a:t>DECRETO LEGGE 48/2023- ATTREZZATURE DI LAVORO</a:t>
            </a:r>
          </a:p>
          <a:p>
            <a:pPr marL="0" indent="0" algn="just">
              <a:lnSpc>
                <a:spcPct val="150000"/>
              </a:lnSpc>
              <a:buNone/>
            </a:pPr>
            <a:r>
              <a:rPr lang="it-IT" sz="1800" b="1" u="sng" dirty="0">
                <a:latin typeface="Times New Roman" panose="02020603050405020304" pitchFamily="18" charset="0"/>
              </a:rPr>
              <a:t>I componenti dell’impresa familiari, i lavoratori autonomi che compiono opere o servizi, i coltivatori diretti del fondo, i soci delle società semplici nel settore agricolo, gli artigiani e i piccoli commercianti devono utilizzare le attrezzature di lavoro nel pieno rispetto di quanto sancito dal Testo Unico in materia di sicurezza sul lavoro.</a:t>
            </a:r>
          </a:p>
          <a:p>
            <a:pPr marL="0" indent="0" algn="ctr">
              <a:lnSpc>
                <a:spcPct val="150000"/>
              </a:lnSpc>
              <a:buNone/>
            </a:pPr>
            <a:r>
              <a:rPr lang="it-IT" sz="1800" b="1" u="sng" dirty="0">
                <a:latin typeface="Times New Roman" panose="02020603050405020304" pitchFamily="18" charset="0"/>
              </a:rPr>
              <a:t>UTILIZZO SICURO</a:t>
            </a:r>
            <a:endParaRPr lang="it-IT" sz="1800" u="sng" dirty="0">
              <a:latin typeface="Times New Roman" panose="02020603050405020304" pitchFamily="18" charset="0"/>
            </a:endParaRPr>
          </a:p>
          <a:p>
            <a:pPr marL="0" indent="0" algn="just">
              <a:lnSpc>
                <a:spcPct val="150000"/>
              </a:lnSpc>
              <a:buNone/>
            </a:pPr>
            <a:r>
              <a:rPr lang="it-IT" sz="1800" u="sng" dirty="0">
                <a:latin typeface="Times New Roman" panose="02020603050405020304" pitchFamily="18" charset="0"/>
              </a:rPr>
              <a:t>Non è sufficiente che l’attrezzatura/macchinario abbia il marchio CE. </a:t>
            </a:r>
          </a:p>
          <a:p>
            <a:pPr marL="0" indent="0" algn="just">
              <a:lnSpc>
                <a:spcPct val="150000"/>
              </a:lnSpc>
              <a:buNone/>
            </a:pPr>
            <a:r>
              <a:rPr lang="it-IT" sz="1800" dirty="0">
                <a:latin typeface="Times New Roman" panose="02020603050405020304" pitchFamily="18" charset="0"/>
              </a:rPr>
              <a:t>E’ obbligatorio che sia conforme alla Direttiva Macchine. Le macchine devono rispettare i requisiti generali di sicurezza riportati nell’Allegato V del </a:t>
            </a:r>
            <a:r>
              <a:rPr lang="it-IT" sz="1800" dirty="0" err="1">
                <a:latin typeface="Times New Roman" panose="02020603050405020304" pitchFamily="18" charset="0"/>
              </a:rPr>
              <a:t>D.Lgs.</a:t>
            </a:r>
            <a:r>
              <a:rPr lang="it-IT" sz="1800" dirty="0">
                <a:latin typeface="Times New Roman" panose="02020603050405020304" pitchFamily="18" charset="0"/>
              </a:rPr>
              <a:t> 81/2008 e ne deve essere attestata la rispettiva conformità. La conformità deve persistere sempre durante tutto il ciclo di vista del macchinario. Addestramento all’uso dell’attrezzattura/macchinario in base alle istruzioni della stessa macchina. Effettuare una manutenzione periodica.</a:t>
            </a:r>
          </a:p>
          <a:p>
            <a:pPr marL="0" indent="0" algn="just">
              <a:buNone/>
            </a:pPr>
            <a:br>
              <a:rPr lang="it-IT" sz="1800" dirty="0"/>
            </a:br>
            <a:endParaRPr lang="it-IT" sz="1800" dirty="0">
              <a:solidFill>
                <a:srgbClr val="FF0000"/>
              </a:solidFill>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504357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a:bodyPr>
          <a:lstStyle/>
          <a:p>
            <a:pPr algn="ctr"/>
            <a:r>
              <a:rPr lang="it-IT" sz="3100" b="1" dirty="0">
                <a:solidFill>
                  <a:srgbClr val="FF0000"/>
                </a:solidFill>
              </a:rPr>
              <a:t>DECRETO LEGGE 48/2023- ATTREZZATURE DI LAVORO</a:t>
            </a:r>
            <a:br>
              <a:rPr lang="it-IT" dirty="0"/>
            </a:br>
            <a:r>
              <a:rPr lang="it-IT" b="1" i="0" dirty="0">
                <a:solidFill>
                  <a:srgbClr val="FF0000"/>
                </a:solidFill>
                <a:effectLst/>
                <a:latin typeface="Inter"/>
              </a:rPr>
              <a:t>OBBLIGHI DEI NOLEGGIATORI E DEI CONCEDENTI IN USO</a:t>
            </a:r>
          </a:p>
          <a:p>
            <a:pPr marL="0" indent="0" algn="just">
              <a:lnSpc>
                <a:spcPct val="150000"/>
              </a:lnSpc>
              <a:buNone/>
            </a:pPr>
            <a:r>
              <a:rPr lang="it-IT" sz="1800" dirty="0">
                <a:latin typeface="Times New Roman" panose="02020603050405020304" pitchFamily="18" charset="0"/>
              </a:rPr>
              <a:t>Chi concede in uso o in noleggio un’attrezzatura </a:t>
            </a:r>
            <a:r>
              <a:rPr lang="it-IT" sz="1800" b="1" dirty="0">
                <a:latin typeface="Times New Roman" panose="02020603050405020304" pitchFamily="18" charset="0"/>
              </a:rPr>
              <a:t>è tenuto a rilasciare una dichiarazione in cui si attesta il buono stato di conservazione, manutenzione ed efficienza ai fini della sicurezza. </a:t>
            </a:r>
          </a:p>
          <a:p>
            <a:pPr marL="0" indent="0" algn="just">
              <a:lnSpc>
                <a:spcPct val="150000"/>
              </a:lnSpc>
              <a:buNone/>
            </a:pPr>
            <a:r>
              <a:rPr lang="it-IT" sz="1800" b="1" dirty="0">
                <a:latin typeface="Times New Roman" panose="02020603050405020304" pitchFamily="18" charset="0"/>
              </a:rPr>
              <a:t>Inoltre il noleggiatore e/o il concedente dovrà conservare una dichiarazione </a:t>
            </a:r>
            <a:r>
              <a:rPr lang="it-IT" sz="1800" b="1" dirty="0" err="1">
                <a:latin typeface="Times New Roman" panose="02020603050405020304" pitchFamily="18" charset="0"/>
              </a:rPr>
              <a:t>autocertificativa</a:t>
            </a:r>
            <a:r>
              <a:rPr lang="it-IT" sz="1800" b="1" dirty="0">
                <a:latin typeface="Times New Roman" panose="02020603050405020304" pitchFamily="18" charset="0"/>
              </a:rPr>
              <a:t> da parte del datore di lavoro in cui devono essere indicati i nomi dei lavoratori che saranno addetti all’uso dell’attrezzatura/macchinario e dovrà essere dichiarata anche l’avvenuta formazione e l’avvenuto addestramento.</a:t>
            </a:r>
          </a:p>
          <a:p>
            <a:pPr marL="0" indent="0" algn="just">
              <a:lnSpc>
                <a:spcPct val="150000"/>
              </a:lnSpc>
              <a:buNone/>
            </a:pPr>
            <a:r>
              <a:rPr lang="it-IT" sz="1800" b="1" u="sng" dirty="0">
                <a:latin typeface="Times New Roman" panose="02020603050405020304" pitchFamily="18" charset="0"/>
              </a:rPr>
              <a:t>Anche il Datore di Lavoro che utilizza l’attrezzattura deve essere formato ed addestrato.</a:t>
            </a:r>
          </a:p>
          <a:p>
            <a:pPr marL="0" indent="0" algn="just">
              <a:lnSpc>
                <a:spcPct val="150000"/>
              </a:lnSpc>
              <a:buNone/>
            </a:pPr>
            <a:endParaRPr lang="it-IT" sz="1600" dirty="0">
              <a:latin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722889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a:bodyPr>
          <a:lstStyle/>
          <a:p>
            <a:pPr algn="ctr"/>
            <a:r>
              <a:rPr lang="it-IT" sz="3100" b="1" dirty="0">
                <a:solidFill>
                  <a:srgbClr val="FF0000"/>
                </a:solidFill>
              </a:rPr>
              <a:t>DECRETO LEGGE 48/2023</a:t>
            </a:r>
          </a:p>
          <a:p>
            <a:pPr algn="ctr"/>
            <a:r>
              <a:rPr lang="it-IT" sz="3100" b="1" i="0" dirty="0">
                <a:solidFill>
                  <a:srgbClr val="FF0000"/>
                </a:solidFill>
                <a:effectLst/>
                <a:latin typeface="Inter"/>
              </a:rPr>
              <a:t>SICUREZZA SUL LAVORO NEI PERCORSI PER LE COMPETENZE TRASVERSALI E PER L’ORIENTAMENTO</a:t>
            </a:r>
          </a:p>
          <a:p>
            <a:pPr marL="0" indent="0" algn="just">
              <a:lnSpc>
                <a:spcPct val="150000"/>
              </a:lnSpc>
              <a:buNone/>
            </a:pPr>
            <a:r>
              <a:rPr lang="it-IT" sz="1800" b="1" dirty="0">
                <a:solidFill>
                  <a:srgbClr val="FF0000"/>
                </a:solidFill>
                <a:latin typeface="Times New Roman" panose="02020603050405020304" pitchFamily="18" charset="0"/>
              </a:rPr>
              <a:t>Le imprese che avviano in convezione con gli Istituti Scolastici ed Università percorsi per le competenze trasversali e per l’orientamento</a:t>
            </a:r>
            <a:r>
              <a:rPr lang="it-IT" sz="1800" dirty="0">
                <a:latin typeface="Times New Roman" panose="02020603050405020304" pitchFamily="18" charset="0"/>
              </a:rPr>
              <a:t> </a:t>
            </a:r>
            <a:r>
              <a:rPr lang="it-IT" sz="1800" b="1" dirty="0">
                <a:latin typeface="Times New Roman" panose="02020603050405020304" pitchFamily="18" charset="0"/>
              </a:rPr>
              <a:t>devono integrare il proprio documento di valutazione dei rischi con un'apposita sezione ove sono indicate le misure specifiche di prevenzione dei rischi e i dispositivi di protezione individuale da adottare per gli studenti. </a:t>
            </a:r>
          </a:p>
          <a:p>
            <a:pPr marL="0" indent="0" algn="just">
              <a:lnSpc>
                <a:spcPct val="150000"/>
              </a:lnSpc>
              <a:buNone/>
            </a:pPr>
            <a:r>
              <a:rPr lang="it-IT" sz="1800" b="1" dirty="0">
                <a:latin typeface="Times New Roman" panose="02020603050405020304" pitchFamily="18" charset="0"/>
              </a:rPr>
              <a:t>Tale integrazione deve essere consegnata all’Istituto Scolastico e diviene parte integrante della Convenzione.</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261050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a:bodyPr>
          <a:lstStyle/>
          <a:p>
            <a:pPr algn="ctr"/>
            <a:r>
              <a:rPr lang="it-IT" sz="3100" b="1" dirty="0">
                <a:solidFill>
                  <a:srgbClr val="FF0000"/>
                </a:solidFill>
              </a:rPr>
              <a:t>IMPRESA FAMILIARE</a:t>
            </a:r>
          </a:p>
          <a:p>
            <a:pPr marL="0" indent="0" algn="just">
              <a:lnSpc>
                <a:spcPct val="150000"/>
              </a:lnSpc>
              <a:buNone/>
            </a:pPr>
            <a:r>
              <a:rPr lang="it-IT" sz="1800" b="1" dirty="0">
                <a:latin typeface="Times New Roman" panose="02020603050405020304" pitchFamily="18" charset="0"/>
                <a:cs typeface="Times New Roman" panose="02020603050405020304" pitchFamily="18" charset="0"/>
              </a:rPr>
              <a:t>Art. 230, bis Codice Civile p</a:t>
            </a:r>
            <a:r>
              <a:rPr lang="it-IT" sz="1800" b="0" i="0" dirty="0">
                <a:solidFill>
                  <a:srgbClr val="333333"/>
                </a:solidFill>
                <a:effectLst/>
                <a:latin typeface="Times New Roman" panose="02020603050405020304" pitchFamily="18" charset="0"/>
                <a:cs typeface="Times New Roman" panose="02020603050405020304" pitchFamily="18" charset="0"/>
              </a:rPr>
              <a:t>er </a:t>
            </a:r>
            <a:r>
              <a:rPr lang="it-IT" sz="1800" b="0" i="0" dirty="0">
                <a:effectLst/>
                <a:latin typeface="Times New Roman" panose="02020603050405020304" pitchFamily="18" charset="0"/>
                <a:cs typeface="Times New Roman" panose="02020603050405020304" pitchFamily="18" charset="0"/>
              </a:rPr>
              <a:t>impresa familiare si intende un’ impresa nella quale prestano attività lavorativa in maniera abituale il coniuge, i parenti entro il terzo grado e gli affini entro il secondo grado del titolare che vengono considerati collaboratori familiari.</a:t>
            </a:r>
          </a:p>
          <a:p>
            <a:pPr marL="0" indent="0" algn="just">
              <a:lnSpc>
                <a:spcPct val="150000"/>
              </a:lnSpc>
              <a:buNone/>
            </a:pPr>
            <a:r>
              <a:rPr lang="it-IT" sz="1800" dirty="0">
                <a:latin typeface="Times New Roman" panose="02020603050405020304" pitchFamily="18" charset="0"/>
                <a:cs typeface="Times New Roman" panose="02020603050405020304" pitchFamily="18" charset="0"/>
              </a:rPr>
              <a:t>Il Collaboratore Familiare dell’imprenditore non assume la veste di lavoratore subordinato, né può essere equiparato al socio di una società.</a:t>
            </a:r>
          </a:p>
          <a:p>
            <a:pPr marL="0" indent="0" algn="just">
              <a:lnSpc>
                <a:spcPct val="150000"/>
              </a:lnSpc>
              <a:buNone/>
            </a:pPr>
            <a:r>
              <a:rPr lang="it-IT" sz="1800" b="1" dirty="0">
                <a:latin typeface="Times New Roman" panose="02020603050405020304" pitchFamily="18" charset="0"/>
                <a:cs typeface="Times New Roman" panose="02020603050405020304" pitchFamily="18" charset="0"/>
              </a:rPr>
              <a:t>Il Testo Unico in materia di sicurezza sul lavoro obbliga il Collaboratore Familiare all’uso dei DPI, all’uso della Tessera di Riconoscimento in caso di svolgimento dell’attività in regime di appalto/</a:t>
            </a:r>
            <a:r>
              <a:rPr lang="it-IT" sz="1800" b="1" dirty="0" err="1">
                <a:latin typeface="Times New Roman" panose="02020603050405020304" pitchFamily="18" charset="0"/>
                <a:cs typeface="Times New Roman" panose="02020603050405020304" pitchFamily="18" charset="0"/>
              </a:rPr>
              <a:t>sub_appalto</a:t>
            </a:r>
            <a:r>
              <a:rPr lang="it-IT" sz="1800" b="1" dirty="0">
                <a:latin typeface="Times New Roman" panose="02020603050405020304" pitchFamily="18" charset="0"/>
                <a:cs typeface="Times New Roman" panose="02020603050405020304" pitchFamily="18" charset="0"/>
              </a:rPr>
              <a:t>, all’uso in sicurezza delle attrezzature.</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87731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fontScale="92500" lnSpcReduction="10000"/>
          </a:bodyPr>
          <a:lstStyle/>
          <a:p>
            <a:pPr algn="ctr"/>
            <a:r>
              <a:rPr lang="it-IT" sz="3100" b="1" dirty="0">
                <a:solidFill>
                  <a:srgbClr val="FF0000"/>
                </a:solidFill>
              </a:rPr>
              <a:t>IMPRESA FAMILIARE</a:t>
            </a:r>
          </a:p>
          <a:p>
            <a:pPr marL="0" indent="0" algn="just">
              <a:lnSpc>
                <a:spcPct val="160000"/>
              </a:lnSpc>
              <a:buNone/>
            </a:pPr>
            <a:r>
              <a:rPr lang="it-IT" sz="1900" b="0" i="0" dirty="0">
                <a:effectLst/>
                <a:latin typeface="Times New Roman" panose="02020603050405020304" pitchFamily="18" charset="0"/>
                <a:cs typeface="Times New Roman" panose="02020603050405020304" pitchFamily="18" charset="0"/>
              </a:rPr>
              <a:t>Essi, inoltre, </a:t>
            </a:r>
            <a:r>
              <a:rPr lang="it-IT" sz="1900" b="1" i="0" dirty="0">
                <a:solidFill>
                  <a:srgbClr val="FF0000"/>
                </a:solidFill>
                <a:effectLst/>
                <a:latin typeface="Times New Roman" panose="02020603050405020304" pitchFamily="18" charset="0"/>
                <a:cs typeface="Times New Roman" panose="02020603050405020304" pitchFamily="18" charset="0"/>
              </a:rPr>
              <a:t>hanno facoltà </a:t>
            </a:r>
            <a:r>
              <a:rPr lang="it-IT" sz="1900" b="0" i="0" dirty="0">
                <a:effectLst/>
                <a:latin typeface="Times New Roman" panose="02020603050405020304" pitchFamily="18" charset="0"/>
                <a:cs typeface="Times New Roman" panose="02020603050405020304" pitchFamily="18" charset="0"/>
              </a:rPr>
              <a:t>di </a:t>
            </a:r>
            <a:r>
              <a:rPr lang="it-IT" sz="1900" b="1" i="0" dirty="0">
                <a:effectLst/>
                <a:latin typeface="Times New Roman" panose="02020603050405020304" pitchFamily="18" charset="0"/>
                <a:cs typeface="Times New Roman" panose="02020603050405020304" pitchFamily="18" charset="0"/>
              </a:rPr>
              <a:t>beneficiare della sorveglianza sanitaria</a:t>
            </a:r>
            <a:r>
              <a:rPr lang="it-IT" sz="1900" b="0" i="0" dirty="0">
                <a:effectLst/>
                <a:latin typeface="Times New Roman" panose="02020603050405020304" pitchFamily="18" charset="0"/>
                <a:cs typeface="Times New Roman" panose="02020603050405020304" pitchFamily="18" charset="0"/>
              </a:rPr>
              <a:t> (secondo quanto previsto all'articolo 41 del </a:t>
            </a:r>
            <a:r>
              <a:rPr lang="it-IT" sz="1900" b="0" i="0" dirty="0" err="1">
                <a:effectLst/>
                <a:latin typeface="Times New Roman" panose="02020603050405020304" pitchFamily="18" charset="0"/>
                <a:cs typeface="Times New Roman" panose="02020603050405020304" pitchFamily="18" charset="0"/>
              </a:rPr>
              <a:t>D.Lgs.</a:t>
            </a:r>
            <a:r>
              <a:rPr lang="it-IT" sz="1900" b="0" i="0" dirty="0">
                <a:effectLst/>
                <a:latin typeface="Times New Roman" panose="02020603050405020304" pitchFamily="18" charset="0"/>
                <a:cs typeface="Times New Roman" panose="02020603050405020304" pitchFamily="18" charset="0"/>
              </a:rPr>
              <a:t> 81/08) e di </a:t>
            </a:r>
            <a:r>
              <a:rPr lang="it-IT" sz="1900" b="1" i="0" dirty="0">
                <a:effectLst/>
                <a:latin typeface="Times New Roman" panose="02020603050405020304" pitchFamily="18" charset="0"/>
                <a:cs typeface="Times New Roman" panose="02020603050405020304" pitchFamily="18" charset="0"/>
              </a:rPr>
              <a:t>partecipare ai corsi di formazione specifici</a:t>
            </a:r>
            <a:r>
              <a:rPr lang="it-IT" sz="1900" b="0" i="0" dirty="0">
                <a:effectLst/>
                <a:latin typeface="Times New Roman" panose="02020603050405020304" pitchFamily="18" charset="0"/>
                <a:cs typeface="Times New Roman" panose="02020603050405020304" pitchFamily="18" charset="0"/>
              </a:rPr>
              <a:t> in materia di salute e sicurezza sul lavoro, focalizzati sui rischi delle attività da svolgere (art. 37 del </a:t>
            </a:r>
            <a:r>
              <a:rPr lang="it-IT" sz="1900" b="0" i="0" dirty="0" err="1">
                <a:effectLst/>
                <a:latin typeface="Times New Roman" panose="02020603050405020304" pitchFamily="18" charset="0"/>
                <a:cs typeface="Times New Roman" panose="02020603050405020304" pitchFamily="18" charset="0"/>
              </a:rPr>
              <a:t>D.Lgs.</a:t>
            </a:r>
            <a:r>
              <a:rPr lang="it-IT" sz="1900" b="0" i="0" dirty="0">
                <a:effectLst/>
                <a:latin typeface="Times New Roman" panose="02020603050405020304" pitchFamily="18" charset="0"/>
                <a:cs typeface="Times New Roman" panose="02020603050405020304" pitchFamily="18" charset="0"/>
              </a:rPr>
              <a:t> 81/08).</a:t>
            </a:r>
          </a:p>
          <a:p>
            <a:pPr marL="0" indent="0">
              <a:lnSpc>
                <a:spcPct val="150000"/>
              </a:lnSpc>
              <a:buNone/>
            </a:pPr>
            <a:r>
              <a:rPr lang="it-IT" sz="1900" b="0" i="0" dirty="0">
                <a:solidFill>
                  <a:srgbClr val="253856"/>
                </a:solidFill>
                <a:effectLst/>
                <a:latin typeface="Open Sans" panose="020B0606030504020204" pitchFamily="34" charset="0"/>
              </a:rPr>
              <a:t> </a:t>
            </a:r>
            <a:r>
              <a:rPr lang="it-IT" sz="1900" b="0" i="0" u="sng" dirty="0">
                <a:solidFill>
                  <a:srgbClr val="253856"/>
                </a:solidFill>
                <a:effectLst/>
                <a:latin typeface="Times New Roman" panose="02020603050405020304" pitchFamily="18" charset="0"/>
                <a:cs typeface="Times New Roman" panose="02020603050405020304" pitchFamily="18" charset="0"/>
              </a:rPr>
              <a:t>A</a:t>
            </a:r>
            <a:r>
              <a:rPr lang="it-IT" sz="1900" u="sng" dirty="0">
                <a:latin typeface="Times New Roman" panose="02020603050405020304" pitchFamily="18" charset="0"/>
                <a:cs typeface="Times New Roman" panose="02020603050405020304" pitchFamily="18" charset="0"/>
              </a:rPr>
              <a:t>d eccezione di quelle che operano nel settore degli ambienti confinati e sospetti di inquinamento</a:t>
            </a:r>
            <a:r>
              <a:rPr lang="it-IT" sz="1800" u="sng" dirty="0">
                <a:latin typeface="Times New Roman" panose="02020603050405020304" pitchFamily="18" charset="0"/>
                <a:cs typeface="Times New Roman" panose="02020603050405020304" pitchFamily="18" charset="0"/>
              </a:rPr>
              <a:t>.</a:t>
            </a:r>
          </a:p>
          <a:p>
            <a:pPr marL="0" indent="0" algn="ctr">
              <a:lnSpc>
                <a:spcPct val="150000"/>
              </a:lnSpc>
              <a:buNone/>
            </a:pPr>
            <a:r>
              <a:rPr lang="it-IT" sz="2000" b="1" dirty="0">
                <a:solidFill>
                  <a:srgbClr val="FF0000"/>
                </a:solidFill>
                <a:latin typeface="Times New Roman" panose="02020603050405020304" pitchFamily="18" charset="0"/>
                <a:cs typeface="Times New Roman" panose="02020603050405020304" pitchFamily="18" charset="0"/>
              </a:rPr>
              <a:t>IMPRESA FAMILIARE NEL SETTORE EDILE</a:t>
            </a:r>
          </a:p>
          <a:p>
            <a:pPr marL="0" indent="0">
              <a:lnSpc>
                <a:spcPct val="150000"/>
              </a:lnSpc>
              <a:buNone/>
            </a:pPr>
            <a:r>
              <a:rPr lang="it-IT" sz="1900" dirty="0">
                <a:latin typeface="Times New Roman" panose="02020603050405020304" pitchFamily="18" charset="0"/>
                <a:cs typeface="Times New Roman" panose="02020603050405020304" pitchFamily="18" charset="0"/>
              </a:rPr>
              <a:t>Le imprese familiari del settore edile hanno obbligo della redazione del POS.</a:t>
            </a:r>
          </a:p>
          <a:p>
            <a:pPr marL="0" indent="0">
              <a:lnSpc>
                <a:spcPct val="150000"/>
              </a:lnSpc>
              <a:buNone/>
            </a:pPr>
            <a:r>
              <a:rPr lang="it-IT" sz="1900" b="1" dirty="0">
                <a:solidFill>
                  <a:srgbClr val="FF0000"/>
                </a:solidFill>
                <a:latin typeface="Times New Roman" panose="02020603050405020304" pitchFamily="18" charset="0"/>
                <a:cs typeface="Times New Roman" panose="02020603050405020304" pitchFamily="18" charset="0"/>
              </a:rPr>
              <a:t>NB  </a:t>
            </a:r>
            <a:r>
              <a:rPr lang="it-IT" sz="1900" b="1" dirty="0">
                <a:latin typeface="Times New Roman" panose="02020603050405020304" pitchFamily="18" charset="0"/>
                <a:cs typeface="Times New Roman" panose="02020603050405020304" pitchFamily="18" charset="0"/>
              </a:rPr>
              <a:t>Il convivente non può essere collaboratore e/o coadiuvante familiare ai fini previdenziali. </a:t>
            </a:r>
            <a:r>
              <a:rPr lang="it-IT" sz="1900" dirty="0">
                <a:latin typeface="Times New Roman" panose="02020603050405020304" pitchFamily="18" charset="0"/>
                <a:cs typeface="Times New Roman" panose="02020603050405020304" pitchFamily="18" charset="0"/>
              </a:rPr>
              <a:t>Non avendo lo status di parente o affine entro il terzo grado, rispetto al titolare dell’impresa – INL Nota 897/2023. In attesa di pronuncia della Corte di Cassazione.</a:t>
            </a:r>
          </a:p>
          <a:p>
            <a:pPr marL="0" indent="0">
              <a:lnSpc>
                <a:spcPct val="150000"/>
              </a:lnSpc>
              <a:buNone/>
            </a:pPr>
            <a:endParaRPr lang="it-IT" sz="18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966106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lnSpcReduction="10000"/>
          </a:bodyPr>
          <a:lstStyle/>
          <a:p>
            <a:pPr algn="ctr"/>
            <a:r>
              <a:rPr lang="it-IT" sz="3100" b="1" dirty="0">
                <a:solidFill>
                  <a:srgbClr val="FF0000"/>
                </a:solidFill>
              </a:rPr>
              <a:t>DOCUMENTO UNICO VALUTAZIONE RISCHIO INTERFERENZA</a:t>
            </a:r>
          </a:p>
          <a:p>
            <a:pPr marL="0" indent="0" algn="ctr">
              <a:buNone/>
            </a:pPr>
            <a:r>
              <a:rPr lang="it-IT" sz="3100" b="1" dirty="0">
                <a:solidFill>
                  <a:srgbClr val="FF0000"/>
                </a:solidFill>
              </a:rPr>
              <a:t>DUVRI</a:t>
            </a:r>
          </a:p>
          <a:p>
            <a:pPr marL="0" indent="0">
              <a:buNone/>
            </a:pPr>
            <a:r>
              <a:rPr lang="it-IT" sz="1800" dirty="0">
                <a:latin typeface="Times New Roman" panose="02020603050405020304" pitchFamily="18" charset="0"/>
                <a:cs typeface="Times New Roman" panose="02020603050405020304" pitchFamily="18" charset="0"/>
              </a:rPr>
              <a:t>Obbligo di redazione del DUVRI sancito dall’art. 26 Testo Unico Sicurezza sul Lavoro.</a:t>
            </a:r>
          </a:p>
          <a:p>
            <a:pPr marL="0" indent="0">
              <a:lnSpc>
                <a:spcPct val="150000"/>
              </a:lnSpc>
              <a:buNone/>
            </a:pPr>
            <a:r>
              <a:rPr lang="it-IT" sz="1800" b="1" dirty="0">
                <a:latin typeface="Times New Roman" panose="02020603050405020304" pitchFamily="18" charset="0"/>
                <a:cs typeface="Times New Roman" panose="02020603050405020304" pitchFamily="18" charset="0"/>
              </a:rPr>
              <a:t>L’obbligo di redigere il DUVRI scatta quando il Datore di lavoro di un'azienda committente affida lo svolgimento di lavori o servizi all'interno del proprio luogo di lavoro ad un'impresa appaltatrice o lavoratori autonomi.</a:t>
            </a:r>
            <a:br>
              <a:rPr lang="it-IT" sz="1800" b="1" dirty="0">
                <a:latin typeface="Times New Roman" panose="02020603050405020304" pitchFamily="18" charset="0"/>
                <a:cs typeface="Times New Roman" panose="02020603050405020304" pitchFamily="18" charset="0"/>
              </a:rPr>
            </a:br>
            <a:r>
              <a:rPr lang="it-IT" sz="1800" b="1" dirty="0">
                <a:latin typeface="Times New Roman" panose="02020603050405020304" pitchFamily="18" charset="0"/>
                <a:cs typeface="Times New Roman" panose="02020603050405020304" pitchFamily="18" charset="0"/>
              </a:rPr>
              <a:t>In questi casi il DUVRI deve essere redatto proprio dal Datore di lavoro committente.</a:t>
            </a:r>
          </a:p>
          <a:p>
            <a:pPr marL="0" indent="0" algn="l">
              <a:buNone/>
            </a:pPr>
            <a:r>
              <a:rPr lang="it-IT" sz="1800" dirty="0">
                <a:latin typeface="Times New Roman" panose="02020603050405020304" pitchFamily="18" charset="0"/>
                <a:cs typeface="Times New Roman" panose="02020603050405020304" pitchFamily="18" charset="0"/>
              </a:rPr>
              <a:t>In caso di inadempienze o mancanze relative alla valutazione dei rischi interferenza ed elaborazione sono previste le seguenti sanzioni a carico del datore di lavoro committente:</a:t>
            </a:r>
          </a:p>
          <a:p>
            <a:pPr algn="l">
              <a:buFont typeface="Arial" panose="020B0604020202020204" pitchFamily="34" charset="0"/>
              <a:buChar char="•"/>
            </a:pPr>
            <a:r>
              <a:rPr lang="it-IT" sz="1800" dirty="0">
                <a:latin typeface="Times New Roman" panose="02020603050405020304" pitchFamily="18" charset="0"/>
                <a:cs typeface="Times New Roman" panose="02020603050405020304" pitchFamily="18" charset="0"/>
              </a:rPr>
              <a:t>multa da 2.500 € a 6.400 €;</a:t>
            </a:r>
          </a:p>
          <a:p>
            <a:pPr algn="l">
              <a:buFont typeface="Arial" panose="020B0604020202020204" pitchFamily="34" charset="0"/>
              <a:buChar char="•"/>
            </a:pPr>
            <a:r>
              <a:rPr lang="it-IT" sz="1800" dirty="0">
                <a:latin typeface="Times New Roman" panose="02020603050405020304" pitchFamily="18" charset="0"/>
                <a:cs typeface="Times New Roman" panose="02020603050405020304" pitchFamily="18" charset="0"/>
              </a:rPr>
              <a:t>arresto e detenzione da 3 a 6 mesi;</a:t>
            </a:r>
          </a:p>
          <a:p>
            <a:pPr marL="0" indent="0" algn="l">
              <a:buNone/>
            </a:pPr>
            <a:r>
              <a:rPr lang="it-IT" sz="1800" b="1" dirty="0">
                <a:latin typeface="Times New Roman" panose="02020603050405020304" pitchFamily="18" charset="0"/>
                <a:cs typeface="Times New Roman" panose="02020603050405020304" pitchFamily="18" charset="0"/>
              </a:rPr>
              <a:t>Fermo restando che la mancanza del DUVRI rende nullo il contratto d'appalto.</a:t>
            </a:r>
          </a:p>
          <a:p>
            <a:pPr marL="0" indent="0">
              <a:lnSpc>
                <a:spcPct val="150000"/>
              </a:lnSpc>
              <a:buNone/>
            </a:pPr>
            <a:endParaRPr lang="it-IT" sz="1800" b="1"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413801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a:bodyPr>
          <a:lstStyle/>
          <a:p>
            <a:pPr algn="ctr"/>
            <a:r>
              <a:rPr lang="it-IT" sz="3100" b="1" dirty="0">
                <a:solidFill>
                  <a:srgbClr val="FF0000"/>
                </a:solidFill>
              </a:rPr>
              <a:t>DOCUMENTO UNICO VALUTAZIONE RISCHIO INTERFERENZA</a:t>
            </a:r>
          </a:p>
          <a:p>
            <a:pPr marL="0" indent="0" algn="ctr">
              <a:buNone/>
            </a:pPr>
            <a:r>
              <a:rPr lang="it-IT" sz="3100" b="1" dirty="0">
                <a:solidFill>
                  <a:srgbClr val="FF0000"/>
                </a:solidFill>
              </a:rPr>
              <a:t>DUVRI</a:t>
            </a:r>
          </a:p>
          <a:p>
            <a:pPr marL="0" indent="0">
              <a:lnSpc>
                <a:spcPct val="150000"/>
              </a:lnSpc>
              <a:buNone/>
            </a:pPr>
            <a:r>
              <a:rPr lang="it-IT" sz="1800" b="1" i="0" dirty="0">
                <a:effectLst/>
                <a:latin typeface="Times New Roman" panose="02020603050405020304" pitchFamily="18" charset="0"/>
                <a:cs typeface="Times New Roman" panose="02020603050405020304" pitchFamily="18" charset="0"/>
              </a:rPr>
              <a:t>QUANDO NON È OBBLIGATORIO REDIGERLO?</a:t>
            </a:r>
          </a:p>
          <a:p>
            <a:pPr algn="l">
              <a:buFont typeface="Arial" panose="020B0604020202020204" pitchFamily="34" charset="0"/>
              <a:buChar char="•"/>
            </a:pPr>
            <a:r>
              <a:rPr lang="it-IT" sz="1800" b="0" i="0" dirty="0">
                <a:solidFill>
                  <a:srgbClr val="2C2C2C"/>
                </a:solidFill>
                <a:effectLst/>
                <a:latin typeface="Times New Roman" panose="02020603050405020304" pitchFamily="18" charset="0"/>
                <a:cs typeface="Times New Roman" panose="02020603050405020304" pitchFamily="18" charset="0"/>
              </a:rPr>
              <a:t>appalti di </a:t>
            </a:r>
            <a:r>
              <a:rPr lang="it-IT" sz="1800" b="1" i="0" dirty="0">
                <a:solidFill>
                  <a:srgbClr val="2C2C2C"/>
                </a:solidFill>
                <a:effectLst/>
                <a:latin typeface="Times New Roman" panose="02020603050405020304" pitchFamily="18" charset="0"/>
                <a:cs typeface="Times New Roman" panose="02020603050405020304" pitchFamily="18" charset="0"/>
              </a:rPr>
              <a:t>servizi di natura intellettuale</a:t>
            </a:r>
            <a:r>
              <a:rPr lang="it-IT" sz="1800" b="0" i="0" dirty="0">
                <a:solidFill>
                  <a:srgbClr val="2C2C2C"/>
                </a:solidFill>
                <a:effectLst/>
                <a:latin typeface="Times New Roman" panose="02020603050405020304" pitchFamily="18" charset="0"/>
                <a:cs typeface="Times New Roman" panose="02020603050405020304" pitchFamily="18" charset="0"/>
              </a:rPr>
              <a:t>;</a:t>
            </a:r>
          </a:p>
          <a:p>
            <a:pPr algn="l">
              <a:buFont typeface="Arial" panose="020B0604020202020204" pitchFamily="34" charset="0"/>
              <a:buChar char="•"/>
            </a:pPr>
            <a:r>
              <a:rPr lang="it-IT" sz="1800" b="0" i="0" dirty="0">
                <a:solidFill>
                  <a:srgbClr val="2C2C2C"/>
                </a:solidFill>
                <a:effectLst/>
                <a:latin typeface="Times New Roman" panose="02020603050405020304" pitchFamily="18" charset="0"/>
                <a:cs typeface="Times New Roman" panose="02020603050405020304" pitchFamily="18" charset="0"/>
              </a:rPr>
              <a:t>mere forniture di materiali o attrezzature;</a:t>
            </a:r>
          </a:p>
          <a:p>
            <a:pPr algn="l">
              <a:buFont typeface="Arial" panose="020B0604020202020204" pitchFamily="34" charset="0"/>
              <a:buChar char="•"/>
            </a:pPr>
            <a:r>
              <a:rPr lang="it-IT" sz="1800" b="0" i="0" dirty="0">
                <a:solidFill>
                  <a:srgbClr val="2C2C2C"/>
                </a:solidFill>
                <a:effectLst/>
                <a:latin typeface="Times New Roman" panose="02020603050405020304" pitchFamily="18" charset="0"/>
                <a:cs typeface="Times New Roman" panose="02020603050405020304" pitchFamily="18" charset="0"/>
              </a:rPr>
              <a:t>lavori o servizi la cui durata </a:t>
            </a:r>
            <a:r>
              <a:rPr lang="it-IT" sz="1800" b="1" i="0" dirty="0">
                <a:solidFill>
                  <a:srgbClr val="2C2C2C"/>
                </a:solidFill>
                <a:effectLst/>
                <a:latin typeface="Times New Roman" panose="02020603050405020304" pitchFamily="18" charset="0"/>
                <a:cs typeface="Times New Roman" panose="02020603050405020304" pitchFamily="18" charset="0"/>
              </a:rPr>
              <a:t>non sia superiore a 5 uomini-giorno</a:t>
            </a:r>
            <a:r>
              <a:rPr lang="it-IT" sz="1800" b="0" i="0" dirty="0">
                <a:solidFill>
                  <a:srgbClr val="2C2C2C"/>
                </a:solidFill>
                <a:effectLst/>
                <a:latin typeface="Times New Roman" panose="02020603050405020304" pitchFamily="18" charset="0"/>
                <a:cs typeface="Times New Roman" panose="02020603050405020304" pitchFamily="18" charset="0"/>
              </a:rPr>
              <a:t>(qualora non si tratti di mansioni ad alto rischio);</a:t>
            </a:r>
          </a:p>
          <a:p>
            <a:pPr algn="l">
              <a:buFont typeface="Arial" panose="020B0604020202020204" pitchFamily="34" charset="0"/>
              <a:buChar char="•"/>
            </a:pPr>
            <a:r>
              <a:rPr lang="it-IT" sz="1800" b="0" i="0" dirty="0">
                <a:solidFill>
                  <a:srgbClr val="2C2C2C"/>
                </a:solidFill>
                <a:effectLst/>
                <a:latin typeface="Times New Roman" panose="02020603050405020304" pitchFamily="18" charset="0"/>
                <a:cs typeface="Times New Roman" panose="02020603050405020304" pitchFamily="18" charset="0"/>
              </a:rPr>
              <a:t>attività che presentano un basso rischio d'infortunio per ambo le parti (a patto che sia presente un coordinatore qualificato);</a:t>
            </a:r>
          </a:p>
          <a:p>
            <a:pPr algn="l">
              <a:buFont typeface="Arial" panose="020B0604020202020204" pitchFamily="34" charset="0"/>
              <a:buChar char="•"/>
            </a:pPr>
            <a:r>
              <a:rPr lang="it-IT" sz="1800" b="1" i="0" dirty="0">
                <a:solidFill>
                  <a:srgbClr val="2C2C2C"/>
                </a:solidFill>
                <a:effectLst/>
                <a:latin typeface="Times New Roman" panose="02020603050405020304" pitchFamily="18" charset="0"/>
                <a:cs typeface="Times New Roman" panose="02020603050405020304" pitchFamily="18" charset="0"/>
              </a:rPr>
              <a:t>se è presente il Piano di Sicurezza in fase di Coordinamento ( Cantieri).</a:t>
            </a:r>
            <a:endParaRPr lang="it-IT" sz="1800" b="0" i="0" dirty="0">
              <a:solidFill>
                <a:srgbClr val="2C2C2C"/>
              </a:solidFill>
              <a:effectLst/>
              <a:latin typeface="Times New Roman" panose="02020603050405020304" pitchFamily="18" charset="0"/>
              <a:cs typeface="Times New Roman" panose="02020603050405020304" pitchFamily="18" charset="0"/>
            </a:endParaRPr>
          </a:p>
          <a:p>
            <a:pPr marL="0" indent="0">
              <a:lnSpc>
                <a:spcPct val="150000"/>
              </a:lnSpc>
              <a:buNone/>
            </a:pPr>
            <a:endParaRPr lang="it-IT" sz="1800" b="1" i="0" dirty="0">
              <a:effectLst/>
              <a:latin typeface="Times New Roman" panose="02020603050405020304" pitchFamily="18" charset="0"/>
              <a:cs typeface="Times New Roman" panose="02020603050405020304" pitchFamily="18" charset="0"/>
            </a:endParaRPr>
          </a:p>
          <a:p>
            <a:pPr marL="0" indent="0">
              <a:lnSpc>
                <a:spcPct val="150000"/>
              </a:lnSpc>
              <a:buNone/>
            </a:pPr>
            <a:endParaRPr lang="it-IT" sz="1800" b="1"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107953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470885"/>
            <a:ext cx="10865528" cy="1325563"/>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r>
              <a:rPr lang="it-IT" sz="2000" b="1" dirty="0">
                <a:solidFill>
                  <a:srgbClr val="FF0000"/>
                </a:solidFill>
                <a:latin typeface="Times New Roman" panose="02020603050405020304" pitchFamily="18" charset="0"/>
                <a:cs typeface="Times New Roman" panose="02020603050405020304" pitchFamily="18" charset="0"/>
              </a:rPr>
              <a:t>LA CULTURA DELLA SICUREZZA SUL LAVORO</a:t>
            </a: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LE FONTI NORMATIVE</a:t>
            </a:r>
          </a:p>
          <a:p>
            <a:endParaRPr lang="it-IT" sz="1800" b="1" dirty="0">
              <a:latin typeface="Times New Roman" panose="02020603050405020304" pitchFamily="18" charset="0"/>
              <a:cs typeface="Times New Roman" panose="02020603050405020304" pitchFamily="18" charset="0"/>
            </a:endParaRPr>
          </a:p>
          <a:p>
            <a:pPr algn="ctr"/>
            <a:endParaRPr lang="it-IT" sz="2000" b="1"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2C17E2EC-913C-4C2C-AD95-8D90082C1A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2207" y="22722"/>
            <a:ext cx="1760738" cy="1238758"/>
          </a:xfrm>
          <a:prstGeom prst="rect">
            <a:avLst/>
          </a:prstGeom>
        </p:spPr>
      </p:pic>
      <p:graphicFrame>
        <p:nvGraphicFramePr>
          <p:cNvPr id="11" name="Diagramma 10">
            <a:extLst>
              <a:ext uri="{FF2B5EF4-FFF2-40B4-BE49-F238E27FC236}">
                <a16:creationId xmlns:a16="http://schemas.microsoft.com/office/drawing/2014/main" id="{9435CEA0-8880-28C5-08F3-F871EEF8207B}"/>
              </a:ext>
            </a:extLst>
          </p:cNvPr>
          <p:cNvGraphicFramePr/>
          <p:nvPr>
            <p:extLst>
              <p:ext uri="{D42A27DB-BD31-4B8C-83A1-F6EECF244321}">
                <p14:modId xmlns:p14="http://schemas.microsoft.com/office/powerpoint/2010/main" val="365357682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8816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fontScale="55000" lnSpcReduction="20000"/>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sz="2900" b="1" i="0" dirty="0">
                <a:solidFill>
                  <a:srgbClr val="FF0000"/>
                </a:solidFill>
                <a:effectLst/>
                <a:latin typeface="Times New Roman" panose="02020603050405020304" pitchFamily="18" charset="0"/>
                <a:cs typeface="Times New Roman" panose="02020603050405020304" pitchFamily="18" charset="0"/>
              </a:rPr>
              <a:t>LICENZIAMENTO PER MANCATA FORMAZIONE IN SICUREZZA SUL LAVORO DEL DIPENDENTE CON CONTRATTO A TEMPO PARZIALE</a:t>
            </a:r>
            <a:r>
              <a:rPr lang="it-IT" sz="2000" b="1" i="0" dirty="0">
                <a:solidFill>
                  <a:srgbClr val="FF0000"/>
                </a:solidFill>
                <a:effectLst/>
                <a:latin typeface="Times New Roman" panose="02020603050405020304" pitchFamily="18" charset="0"/>
                <a:cs typeface="Times New Roman" panose="02020603050405020304" pitchFamily="18" charset="0"/>
              </a:rPr>
              <a:t> </a:t>
            </a:r>
          </a:p>
          <a:p>
            <a:pPr marL="0" indent="0" algn="just">
              <a:lnSpc>
                <a:spcPct val="150000"/>
              </a:lnSpc>
              <a:buNone/>
            </a:pPr>
            <a:r>
              <a:rPr lang="it-IT" sz="2900" dirty="0">
                <a:solidFill>
                  <a:srgbClr val="212529"/>
                </a:solidFill>
                <a:latin typeface="Times New Roman" panose="02020603050405020304" pitchFamily="18" charset="0"/>
                <a:cs typeface="Times New Roman" panose="02020603050405020304" pitchFamily="18" charset="0"/>
              </a:rPr>
              <a:t>U</a:t>
            </a:r>
            <a:r>
              <a:rPr lang="it-IT" sz="2900" b="0" i="0" dirty="0">
                <a:solidFill>
                  <a:srgbClr val="212529"/>
                </a:solidFill>
                <a:effectLst/>
                <a:latin typeface="Times New Roman" panose="02020603050405020304" pitchFamily="18" charset="0"/>
                <a:cs typeface="Times New Roman" panose="02020603050405020304" pitchFamily="18" charset="0"/>
              </a:rPr>
              <a:t>n dipendente a tempo parziale di s.p.a. è stato licenziato per giustificato motivo oggettivo motivato con la impossibilità per la società datrice di  lavoro avvalersi della  sua prestazione in quanto  il dipendente aveva rifiutato di  completare il corso di formazione sulla sicurezza di lavoro anche in orario non coincidente con quello dell’ordinaria attività lavorativa.</a:t>
            </a:r>
          </a:p>
          <a:p>
            <a:pPr marL="0" indent="0" algn="just">
              <a:lnSpc>
                <a:spcPct val="150000"/>
              </a:lnSpc>
              <a:buNone/>
            </a:pPr>
            <a:r>
              <a:rPr lang="it-IT" sz="2900" b="1" i="0" dirty="0">
                <a:solidFill>
                  <a:srgbClr val="212529"/>
                </a:solidFill>
                <a:effectLst/>
                <a:latin typeface="Times New Roman" panose="02020603050405020304" pitchFamily="18" charset="0"/>
                <a:cs typeface="Times New Roman" panose="02020603050405020304" pitchFamily="18" charset="0"/>
              </a:rPr>
              <a:t>La Corte di Cassazione ha stabilito che l'orario di lavoro è</a:t>
            </a:r>
            <a:r>
              <a:rPr lang="it-IT" sz="2900" b="1" i="1" dirty="0">
                <a:solidFill>
                  <a:srgbClr val="212529"/>
                </a:solidFill>
                <a:effectLst/>
                <a:latin typeface="Times New Roman" panose="02020603050405020304" pitchFamily="18" charset="0"/>
                <a:cs typeface="Times New Roman" panose="02020603050405020304" pitchFamily="18" charset="0"/>
              </a:rPr>
              <a:t> "qualsiasi periodo in cui il  lavoratore sia al lavoro, a disposizione del datore di lavoro e nell'esercizio della sua attività o delle sue funzioni"</a:t>
            </a:r>
            <a:r>
              <a:rPr lang="it-IT" sz="2900" b="1" i="0" dirty="0">
                <a:solidFill>
                  <a:srgbClr val="212529"/>
                </a:solidFill>
                <a:effectLst/>
                <a:latin typeface="Times New Roman" panose="02020603050405020304" pitchFamily="18" charset="0"/>
                <a:cs typeface="Times New Roman" panose="02020603050405020304" pitchFamily="18" charset="0"/>
              </a:rPr>
              <a:t> e che si può trattare anch</a:t>
            </a:r>
            <a:r>
              <a:rPr lang="it-IT" sz="2900" b="1" i="1" dirty="0">
                <a:solidFill>
                  <a:srgbClr val="212529"/>
                </a:solidFill>
                <a:effectLst/>
                <a:latin typeface="Times New Roman" panose="02020603050405020304" pitchFamily="18" charset="0"/>
                <a:cs typeface="Times New Roman" panose="02020603050405020304" pitchFamily="18" charset="0"/>
              </a:rPr>
              <a:t>e </a:t>
            </a:r>
            <a:r>
              <a:rPr lang="it-IT" sz="2900" b="1" i="0" dirty="0">
                <a:solidFill>
                  <a:srgbClr val="212529"/>
                </a:solidFill>
                <a:effectLst/>
                <a:latin typeface="Times New Roman" panose="02020603050405020304" pitchFamily="18" charset="0"/>
                <a:cs typeface="Times New Roman" panose="02020603050405020304" pitchFamily="18" charset="0"/>
              </a:rPr>
              <a:t> di attività prestata in orario eccedente a quello ordinario o  "normale",  fermo restando l'applicazione delle prescritte   maggiorazioni della retribuzione.</a:t>
            </a:r>
          </a:p>
          <a:p>
            <a:pPr marL="0" indent="0" algn="just">
              <a:lnSpc>
                <a:spcPct val="150000"/>
              </a:lnSpc>
              <a:buNone/>
            </a:pPr>
            <a:r>
              <a:rPr lang="it-IT" sz="2900" b="0" i="0" dirty="0">
                <a:solidFill>
                  <a:srgbClr val="212529"/>
                </a:solidFill>
                <a:effectLst/>
                <a:latin typeface="Times New Roman" panose="02020603050405020304" pitchFamily="18" charset="0"/>
                <a:cs typeface="Times New Roman" panose="02020603050405020304" pitchFamily="18" charset="0"/>
              </a:rPr>
              <a:t>La Cassazione aggiunge inoltre  una considerazione di ordine generale che   scaturisce dalla rilevanza, anche  costituzionale,  della ratio di tutela del bene "sicurezza" e del bene "salute" sui luoghi di lavoro  e la necessità per il dipendente un'adeguata formazione è indispensabile a prevenire rischi per la sicurezza e la salute non solo del singolo ma  della intera comunità dei lavoratori nonché dei terzi che vengano in contatto con  l'ambiente di lavoro .</a:t>
            </a:r>
            <a:endParaRPr lang="it-IT" sz="29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2554210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4800745"/>
          </a:xfrm>
        </p:spPr>
        <p:txBody>
          <a:bodyPr>
            <a:normAutofit/>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sz="2400" b="1" i="0" dirty="0">
                <a:solidFill>
                  <a:srgbClr val="FF0000"/>
                </a:solidFill>
                <a:effectLst/>
                <a:latin typeface="Times New Roman" panose="02020603050405020304" pitchFamily="18" charset="0"/>
                <a:cs typeface="Times New Roman" panose="02020603050405020304" pitchFamily="18" charset="0"/>
              </a:rPr>
              <a:t>TUTELE DEL LAVORO SOMMINISTRATO</a:t>
            </a:r>
          </a:p>
          <a:p>
            <a:pPr marL="0" indent="0">
              <a:lnSpc>
                <a:spcPct val="150000"/>
              </a:lnSpc>
              <a:buNone/>
            </a:pPr>
            <a:r>
              <a:rPr lang="it-IT" sz="1600" dirty="0">
                <a:latin typeface="Times New Roman" panose="02020603050405020304" pitchFamily="18" charset="0"/>
                <a:cs typeface="Times New Roman" panose="02020603050405020304" pitchFamily="18" charset="0"/>
              </a:rPr>
              <a:t>In materia di sicurezza nei contratti di lavoro somministrato al </a:t>
            </a:r>
            <a:r>
              <a:rPr lang="it-IT" sz="1600" dirty="0" err="1">
                <a:latin typeface="Times New Roman" panose="02020603050405020304" pitchFamily="18" charset="0"/>
                <a:cs typeface="Times New Roman" panose="02020603050405020304" pitchFamily="18" charset="0"/>
              </a:rPr>
              <a:t>D.Lgs.</a:t>
            </a:r>
            <a:r>
              <a:rPr lang="it-IT" sz="1600" dirty="0">
                <a:latin typeface="Times New Roman" panose="02020603050405020304" pitchFamily="18" charset="0"/>
                <a:cs typeface="Times New Roman" panose="02020603050405020304" pitchFamily="18" charset="0"/>
              </a:rPr>
              <a:t> 81/2015 il quale recepisce integralmente il </a:t>
            </a:r>
            <a:r>
              <a:rPr lang="it-IT" sz="1600" dirty="0" err="1">
                <a:latin typeface="Times New Roman" panose="02020603050405020304" pitchFamily="18" charset="0"/>
                <a:cs typeface="Times New Roman" panose="02020603050405020304" pitchFamily="18" charset="0"/>
              </a:rPr>
              <a:t>D.Lgs</a:t>
            </a:r>
            <a:r>
              <a:rPr lang="it-IT" sz="1600" dirty="0">
                <a:latin typeface="Times New Roman" panose="02020603050405020304" pitchFamily="18" charset="0"/>
                <a:cs typeface="Times New Roman" panose="02020603050405020304" pitchFamily="18" charset="0"/>
              </a:rPr>
              <a:t> 81/2008 relativo alla tutela della sicurezza nei luoghi di lavoro.</a:t>
            </a:r>
          </a:p>
          <a:p>
            <a:pPr marL="0" indent="0">
              <a:lnSpc>
                <a:spcPct val="150000"/>
              </a:lnSpc>
              <a:buNone/>
            </a:pPr>
            <a:r>
              <a:rPr lang="it-IT" sz="1600" b="1" dirty="0">
                <a:latin typeface="Times New Roman" panose="02020603050405020304" pitchFamily="18" charset="0"/>
                <a:cs typeface="Times New Roman" panose="02020603050405020304" pitchFamily="18" charset="0"/>
              </a:rPr>
              <a:t>L’'AGENZIA PER IL LAVORO HA L'OBBLIGO DI:</a:t>
            </a:r>
          </a:p>
          <a:p>
            <a:pPr>
              <a:lnSpc>
                <a:spcPct val="150000"/>
              </a:lnSpc>
            </a:pPr>
            <a:r>
              <a:rPr lang="it-IT" sz="1600" dirty="0">
                <a:latin typeface="Times New Roman" panose="02020603050405020304" pitchFamily="18" charset="0"/>
                <a:cs typeface="Times New Roman" panose="02020603050405020304" pitchFamily="18" charset="0"/>
              </a:rPr>
              <a:t> informare i lavoratori in somministrazione sui rischi generali per la sicurezza e la salute connessi all'attività produttiva in generale;</a:t>
            </a:r>
          </a:p>
          <a:p>
            <a:pPr>
              <a:lnSpc>
                <a:spcPct val="150000"/>
              </a:lnSpc>
            </a:pPr>
            <a:r>
              <a:rPr lang="it-IT" sz="1600" dirty="0">
                <a:latin typeface="Times New Roman" panose="02020603050405020304" pitchFamily="18" charset="0"/>
                <a:cs typeface="Times New Roman" panose="02020603050405020304" pitchFamily="18" charset="0"/>
              </a:rPr>
              <a:t> formare ed addestrare i lavoratori in somministrazione all'uso delle attrezzature di lavoro necessarie allo svolgimento dell'attività lavorativa. </a:t>
            </a:r>
            <a:r>
              <a:rPr lang="it-IT" sz="1600" u="sng" dirty="0">
                <a:latin typeface="Times New Roman" panose="02020603050405020304" pitchFamily="18" charset="0"/>
                <a:cs typeface="Times New Roman" panose="02020603050405020304" pitchFamily="18" charset="0"/>
              </a:rPr>
              <a:t>Nel contratto di somministrazione (tra agenzia per il lavoro ed utilizzatore) e, pertanto, nel contratto di lavoro o nella lettera d'incarico, può essere previsto che le citate attività siano effettuate dall'utilizzatore (art. 40, comma 4, CCNL).</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912441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376218"/>
            <a:ext cx="10515600" cy="5061527"/>
          </a:xfrm>
        </p:spPr>
        <p:txBody>
          <a:bodyPr>
            <a:normAutofit fontScale="70000" lnSpcReduction="20000"/>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sz="2400" b="1" i="0" dirty="0">
                <a:solidFill>
                  <a:srgbClr val="FF0000"/>
                </a:solidFill>
                <a:effectLst/>
                <a:latin typeface="Times New Roman" panose="02020603050405020304" pitchFamily="18" charset="0"/>
                <a:cs typeface="Times New Roman" panose="02020603050405020304" pitchFamily="18" charset="0"/>
              </a:rPr>
              <a:t>TUTELE DEL LAVORO SOMMINISTRATO</a:t>
            </a:r>
          </a:p>
          <a:p>
            <a:pPr marL="0" indent="0">
              <a:lnSpc>
                <a:spcPct val="150000"/>
              </a:lnSpc>
              <a:buNone/>
            </a:pPr>
            <a:r>
              <a:rPr lang="it-IT" sz="2100" b="1" dirty="0">
                <a:solidFill>
                  <a:srgbClr val="212529"/>
                </a:solidFill>
                <a:latin typeface="Times New Roman" panose="02020603050405020304" pitchFamily="18" charset="0"/>
                <a:cs typeface="Times New Roman" panose="02020603050405020304" pitchFamily="18" charset="0"/>
              </a:rPr>
              <a:t>L</a:t>
            </a:r>
            <a:r>
              <a:rPr lang="it-IT" sz="2100" b="1" dirty="0">
                <a:latin typeface="Times New Roman" panose="02020603050405020304" pitchFamily="18" charset="0"/>
                <a:cs typeface="Times New Roman" panose="02020603050405020304" pitchFamily="18" charset="0"/>
              </a:rPr>
              <a:t>’ UTILIZZATORE HA L'OBBLIGO DI:</a:t>
            </a:r>
          </a:p>
          <a:p>
            <a:pPr marL="0" indent="0">
              <a:lnSpc>
                <a:spcPct val="150000"/>
              </a:lnSpc>
              <a:buNone/>
            </a:pPr>
            <a:r>
              <a:rPr lang="it-IT" sz="2100" b="1" dirty="0">
                <a:latin typeface="Times New Roman" panose="02020603050405020304" pitchFamily="18" charset="0"/>
                <a:cs typeface="Times New Roman" panose="02020603050405020304" pitchFamily="18" charset="0"/>
              </a:rPr>
              <a:t> - </a:t>
            </a:r>
            <a:r>
              <a:rPr lang="it-IT" sz="2300" dirty="0">
                <a:latin typeface="Times New Roman" panose="02020603050405020304" pitchFamily="18" charset="0"/>
                <a:cs typeface="Times New Roman" panose="02020603050405020304" pitchFamily="18" charset="0"/>
              </a:rPr>
              <a:t>informare i lavoratori in somministrazione sulle mansioni per le quali siano previsti rischi specifici;</a:t>
            </a:r>
          </a:p>
          <a:p>
            <a:pPr marL="0" indent="0">
              <a:lnSpc>
                <a:spcPct val="150000"/>
              </a:lnSpc>
              <a:buNone/>
            </a:pPr>
            <a:r>
              <a:rPr lang="it-IT" sz="2300" dirty="0">
                <a:latin typeface="Times New Roman" panose="02020603050405020304" pitchFamily="18" charset="0"/>
                <a:cs typeface="Times New Roman" panose="02020603050405020304" pitchFamily="18" charset="0"/>
              </a:rPr>
              <a:t>- adempiere agli obblighi formativi come previsto dalla legge, anche con riferimento al documento di valutazione dei rischi;</a:t>
            </a:r>
          </a:p>
          <a:p>
            <a:pPr marL="0" indent="0">
              <a:lnSpc>
                <a:spcPct val="150000"/>
              </a:lnSpc>
              <a:buNone/>
            </a:pPr>
            <a:r>
              <a:rPr lang="it-IT" sz="2300" dirty="0">
                <a:latin typeface="Times New Roman" panose="02020603050405020304" pitchFamily="18" charset="0"/>
                <a:cs typeface="Times New Roman" panose="02020603050405020304" pitchFamily="18" charset="0"/>
              </a:rPr>
              <a:t> - assicurare ai lavoratori in somministrazione i medesimi sistemi di protezione previsti per i dipendenti diretti dell'impresa;</a:t>
            </a:r>
          </a:p>
          <a:p>
            <a:pPr marL="0" indent="0">
              <a:lnSpc>
                <a:spcPct val="150000"/>
              </a:lnSpc>
              <a:buNone/>
            </a:pPr>
            <a:r>
              <a:rPr lang="it-IT" sz="2300" dirty="0">
                <a:latin typeface="Times New Roman" panose="02020603050405020304" pitchFamily="18" charset="0"/>
                <a:cs typeface="Times New Roman" panose="02020603050405020304" pitchFamily="18" charset="0"/>
              </a:rPr>
              <a:t>-fornire ai lavoratori, al termine della missione, copia della cartella sanitaria e di rischio, che deve accompagnarli nelle successive esperienze lavorative, effettuate anche alle dipendenze di più imprese utilizzatrici.</a:t>
            </a:r>
          </a:p>
          <a:p>
            <a:pPr marL="0" indent="0">
              <a:lnSpc>
                <a:spcPct val="150000"/>
              </a:lnSpc>
              <a:buNone/>
            </a:pPr>
            <a:r>
              <a:rPr lang="it-IT" sz="2300" dirty="0">
                <a:latin typeface="Times New Roman" panose="02020603050405020304" pitchFamily="18" charset="0"/>
                <a:cs typeface="Times New Roman" panose="02020603050405020304" pitchFamily="18" charset="0"/>
              </a:rPr>
              <a:t> </a:t>
            </a:r>
            <a:r>
              <a:rPr lang="it-IT" sz="2300" b="1" dirty="0">
                <a:latin typeface="Times New Roman" panose="02020603050405020304" pitchFamily="18" charset="0"/>
                <a:cs typeface="Times New Roman" panose="02020603050405020304" pitchFamily="18" charset="0"/>
              </a:rPr>
              <a:t>I lavoratori in somministrazione vengono computati nell'organico dell'azienda ai fini degli adempimenti correlati alla sicurezza sul lavoro</a:t>
            </a:r>
            <a:r>
              <a:rPr lang="it-IT" sz="2300" dirty="0">
                <a:latin typeface="Times New Roman" panose="02020603050405020304" pitchFamily="18" charset="0"/>
                <a:cs typeface="Times New Roman" panose="02020603050405020304" pitchFamily="18" charset="0"/>
              </a:rPr>
              <a:t>. </a:t>
            </a:r>
          </a:p>
          <a:p>
            <a:pPr marL="0" indent="0">
              <a:lnSpc>
                <a:spcPct val="150000"/>
              </a:lnSpc>
              <a:buNone/>
            </a:pPr>
            <a:r>
              <a:rPr lang="it-IT" sz="2300" dirty="0">
                <a:latin typeface="Times New Roman" panose="02020603050405020304" pitchFamily="18" charset="0"/>
                <a:cs typeface="Times New Roman" panose="02020603050405020304" pitchFamily="18" charset="0"/>
              </a:rPr>
              <a:t> </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980990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249314"/>
            <a:ext cx="10515600" cy="4927649"/>
          </a:xfrm>
        </p:spPr>
        <p:txBody>
          <a:bodyPr>
            <a:normAutofit fontScale="47500" lnSpcReduction="20000"/>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sz="3400" b="1" dirty="0">
                <a:solidFill>
                  <a:srgbClr val="FF0000"/>
                </a:solidFill>
                <a:latin typeface="Times New Roman" panose="02020603050405020304" pitchFamily="18" charset="0"/>
                <a:cs typeface="Times New Roman" panose="02020603050405020304" pitchFamily="18" charset="0"/>
              </a:rPr>
              <a:t>BEHAVIOR-BASED SAFETY O SICUREZZA COMPORTAMENTALE</a:t>
            </a:r>
          </a:p>
          <a:p>
            <a:pPr marL="0" indent="0">
              <a:lnSpc>
                <a:spcPct val="150000"/>
              </a:lnSpc>
              <a:buNone/>
            </a:pPr>
            <a:r>
              <a:rPr lang="it-IT" sz="2900" b="1" dirty="0">
                <a:latin typeface="Times New Roman" panose="02020603050405020304" pitchFamily="18" charset="0"/>
                <a:cs typeface="Times New Roman" panose="02020603050405020304" pitchFamily="18" charset="0"/>
              </a:rPr>
              <a:t>La </a:t>
            </a:r>
            <a:r>
              <a:rPr lang="it-IT" sz="2900" b="1" dirty="0" err="1">
                <a:latin typeface="Times New Roman" panose="02020603050405020304" pitchFamily="18" charset="0"/>
                <a:cs typeface="Times New Roman" panose="02020603050405020304" pitchFamily="18" charset="0"/>
              </a:rPr>
              <a:t>Behavior-Based</a:t>
            </a:r>
            <a:r>
              <a:rPr lang="it-IT" sz="2900" b="1" dirty="0">
                <a:latin typeface="Times New Roman" panose="02020603050405020304" pitchFamily="18" charset="0"/>
                <a:cs typeface="Times New Roman" panose="02020603050405020304" pitchFamily="18" charset="0"/>
              </a:rPr>
              <a:t> </a:t>
            </a:r>
            <a:r>
              <a:rPr lang="it-IT" sz="2900" b="1" dirty="0" err="1">
                <a:latin typeface="Times New Roman" panose="02020603050405020304" pitchFamily="18" charset="0"/>
                <a:cs typeface="Times New Roman" panose="02020603050405020304" pitchFamily="18" charset="0"/>
              </a:rPr>
              <a:t>Safety</a:t>
            </a:r>
            <a:r>
              <a:rPr lang="it-IT" sz="2900" b="1" dirty="0">
                <a:latin typeface="Times New Roman" panose="02020603050405020304" pitchFamily="18" charset="0"/>
                <a:cs typeface="Times New Roman" panose="02020603050405020304" pitchFamily="18" charset="0"/>
              </a:rPr>
              <a:t>, la Sicurezza Comportamentale</a:t>
            </a:r>
            <a:r>
              <a:rPr lang="it-IT" sz="2900" dirty="0">
                <a:latin typeface="Times New Roman" panose="02020603050405020304" pitchFamily="18" charset="0"/>
                <a:cs typeface="Times New Roman" panose="02020603050405020304" pitchFamily="18" charset="0"/>
              </a:rPr>
              <a:t>, è una tecnica avanzata di gestione della sicurezza che mira alla diffusione dei comportamenti sicuri e al consolidamento della cultura della sicurezza.</a:t>
            </a:r>
          </a:p>
          <a:p>
            <a:pPr marL="0" indent="0" algn="just">
              <a:lnSpc>
                <a:spcPct val="160000"/>
              </a:lnSpc>
              <a:buNone/>
            </a:pPr>
            <a:r>
              <a:rPr lang="it-IT" sz="2900" dirty="0">
                <a:latin typeface="Times New Roman" panose="02020603050405020304" pitchFamily="18" charset="0"/>
                <a:cs typeface="Times New Roman" panose="02020603050405020304" pitchFamily="18" charset="0"/>
              </a:rPr>
              <a:t>La BBS aggiunge agli approcci tradizionali di gestione della sicurezza del lavoro, un’attività di osservazione e misurazione continua dei comportamenti e un’attività programmata di riconoscimenti e feedback giornalieri e settimanali contingenti ai comportamenti di ciascun</a:t>
            </a:r>
          </a:p>
          <a:p>
            <a:pPr marL="0" indent="0" algn="just">
              <a:lnSpc>
                <a:spcPct val="160000"/>
              </a:lnSpc>
              <a:buNone/>
            </a:pPr>
            <a:r>
              <a:rPr lang="it-IT" sz="2900" dirty="0">
                <a:latin typeface="Times New Roman" panose="02020603050405020304" pitchFamily="18" charset="0"/>
                <a:cs typeface="Times New Roman" panose="02020603050405020304" pitchFamily="18" charset="0"/>
              </a:rPr>
              <a:t>lavoratore.</a:t>
            </a:r>
          </a:p>
          <a:p>
            <a:pPr marL="0" indent="0" algn="just">
              <a:lnSpc>
                <a:spcPct val="160000"/>
              </a:lnSpc>
              <a:buNone/>
            </a:pPr>
            <a:br>
              <a:rPr lang="it-IT" sz="2900" dirty="0"/>
            </a:br>
            <a:r>
              <a:rPr lang="it-IT" sz="2900" dirty="0">
                <a:latin typeface="Times New Roman" panose="02020603050405020304" pitchFamily="18" charset="0"/>
                <a:cs typeface="Times New Roman" panose="02020603050405020304" pitchFamily="18" charset="0"/>
              </a:rPr>
              <a:t>Di seguito si riportano </a:t>
            </a:r>
            <a:r>
              <a:rPr lang="it-IT" sz="2900" u="sng" dirty="0">
                <a:latin typeface="Times New Roman" panose="02020603050405020304" pitchFamily="18" charset="0"/>
                <a:cs typeface="Times New Roman" panose="02020603050405020304" pitchFamily="18" charset="0"/>
              </a:rPr>
              <a:t>alcuni degli strumenti </a:t>
            </a:r>
            <a:r>
              <a:rPr lang="it-IT" sz="2900" dirty="0">
                <a:latin typeface="Times New Roman" panose="02020603050405020304" pitchFamily="18" charset="0"/>
                <a:cs typeface="Times New Roman" panose="02020603050405020304" pitchFamily="18" charset="0"/>
              </a:rPr>
              <a:t>che devono essere adottati nell’applicazione del BBS:</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procedure di lavoro sicuro costruite con i lavoratori e condivise;</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osservazioni di sicurezza puntuali e continue;</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analisi dei quasi-incidenti e degli incidenti coinvolgendo i lavoratori;</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analisi delle cause radice;</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gestione partecipata da parte del “management”;</a:t>
            </a:r>
          </a:p>
          <a:p>
            <a:pPr algn="l">
              <a:buFont typeface="Arial" panose="020B0604020202020204" pitchFamily="34" charset="0"/>
              <a:buChar char="•"/>
            </a:pPr>
            <a:r>
              <a:rPr lang="it-IT" sz="2900" dirty="0">
                <a:latin typeface="Times New Roman" panose="02020603050405020304" pitchFamily="18" charset="0"/>
                <a:cs typeface="Times New Roman" panose="02020603050405020304" pitchFamily="18" charset="0"/>
              </a:rPr>
              <a:t>formazione all’analisi individuale dei rischi.</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962463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403927"/>
            <a:ext cx="10515600" cy="4800745"/>
          </a:xfrm>
        </p:spPr>
        <p:txBody>
          <a:bodyPr>
            <a:normAutofit fontScale="70000" lnSpcReduction="20000"/>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sz="2900" b="1" dirty="0">
                <a:solidFill>
                  <a:srgbClr val="FF0000"/>
                </a:solidFill>
                <a:latin typeface="Times New Roman" panose="02020603050405020304" pitchFamily="18" charset="0"/>
                <a:cs typeface="Times New Roman" panose="02020603050405020304" pitchFamily="18" charset="0"/>
              </a:rPr>
              <a:t>BEHAVIOR-BASED SAFETY O SICUREZZA COMPORTAMENTALE</a:t>
            </a:r>
          </a:p>
          <a:p>
            <a:pPr marL="0" indent="0">
              <a:lnSpc>
                <a:spcPct val="80000"/>
              </a:lnSpc>
              <a:buNone/>
            </a:pPr>
            <a:r>
              <a:rPr lang="it-IT" sz="2100" dirty="0">
                <a:latin typeface="Times New Roman" panose="02020603050405020304" pitchFamily="18" charset="0"/>
                <a:cs typeface="Times New Roman" panose="02020603050405020304" pitchFamily="18" charset="0"/>
              </a:rPr>
              <a:t>A questi si aggiungono alcuni </a:t>
            </a:r>
            <a:r>
              <a:rPr lang="it-IT" sz="2100" b="1" u="sng" dirty="0">
                <a:latin typeface="Times New Roman" panose="02020603050405020304" pitchFamily="18" charset="0"/>
                <a:cs typeface="Times New Roman" panose="02020603050405020304" pitchFamily="18" charset="0"/>
              </a:rPr>
              <a:t>strumenti di controllo:</a:t>
            </a:r>
          </a:p>
          <a:p>
            <a:pPr>
              <a:lnSpc>
                <a:spcPct val="80000"/>
              </a:lnSpc>
              <a:buFont typeface="Arial" panose="020B0604020202020204" pitchFamily="34" charset="0"/>
              <a:buChar char="•"/>
            </a:pPr>
            <a:r>
              <a:rPr lang="it-IT" sz="2100" dirty="0">
                <a:latin typeface="Times New Roman" panose="02020603050405020304" pitchFamily="18" charset="0"/>
                <a:cs typeface="Times New Roman" panose="02020603050405020304" pitchFamily="18" charset="0"/>
              </a:rPr>
              <a:t>verifiche in campo fatte anche dai lavoratori</a:t>
            </a:r>
          </a:p>
          <a:p>
            <a:pPr>
              <a:lnSpc>
                <a:spcPct val="80000"/>
              </a:lnSpc>
              <a:buFont typeface="Arial" panose="020B0604020202020204" pitchFamily="34" charset="0"/>
              <a:buChar char="•"/>
            </a:pPr>
            <a:r>
              <a:rPr lang="it-IT" sz="2100" dirty="0">
                <a:latin typeface="Times New Roman" panose="02020603050405020304" pitchFamily="18" charset="0"/>
                <a:cs typeface="Times New Roman" panose="02020603050405020304" pitchFamily="18" charset="0"/>
              </a:rPr>
              <a:t>validazioni concordate delle soluzioni;</a:t>
            </a:r>
          </a:p>
          <a:p>
            <a:pPr>
              <a:lnSpc>
                <a:spcPct val="80000"/>
              </a:lnSpc>
              <a:buFont typeface="Arial" panose="020B0604020202020204" pitchFamily="34" charset="0"/>
              <a:buChar char="•"/>
            </a:pPr>
            <a:r>
              <a:rPr lang="it-IT" sz="2100" dirty="0">
                <a:latin typeface="Times New Roman" panose="02020603050405020304" pitchFamily="18" charset="0"/>
                <a:cs typeface="Times New Roman" panose="02020603050405020304" pitchFamily="18" charset="0"/>
              </a:rPr>
              <a:t>audit di sicurezza;</a:t>
            </a:r>
          </a:p>
          <a:p>
            <a:pPr>
              <a:lnSpc>
                <a:spcPct val="80000"/>
              </a:lnSpc>
              <a:buFont typeface="Arial" panose="020B0604020202020204" pitchFamily="34" charset="0"/>
              <a:buChar char="•"/>
            </a:pPr>
            <a:r>
              <a:rPr lang="it-IT" sz="2100" dirty="0">
                <a:latin typeface="Times New Roman" panose="02020603050405020304" pitchFamily="18" charset="0"/>
                <a:cs typeface="Times New Roman" panose="02020603050405020304" pitchFamily="18" charset="0"/>
              </a:rPr>
              <a:t>check-list per il riesame delle procedure di lavoro in sicurezza, delle osservazioni di sicurezza e dei quasi incidenti.</a:t>
            </a:r>
          </a:p>
          <a:p>
            <a:pPr marL="0" indent="0" algn="l">
              <a:buNone/>
            </a:pPr>
            <a:endParaRPr lang="it-IT" sz="2100" b="1" u="sng" dirty="0">
              <a:latin typeface="Times New Roman" panose="02020603050405020304" pitchFamily="18" charset="0"/>
              <a:cs typeface="Times New Roman" panose="02020603050405020304" pitchFamily="18" charset="0"/>
            </a:endParaRPr>
          </a:p>
          <a:p>
            <a:pPr marL="0" indent="0" algn="l">
              <a:buNone/>
            </a:pPr>
            <a:r>
              <a:rPr lang="it-IT" sz="2100" b="1" u="sng" dirty="0">
                <a:latin typeface="Times New Roman" panose="02020603050405020304" pitchFamily="18" charset="0"/>
                <a:cs typeface="Times New Roman" panose="02020603050405020304" pitchFamily="18" charset="0"/>
              </a:rPr>
              <a:t>Procedure per il lavoro in sicurezza</a:t>
            </a:r>
          </a:p>
          <a:p>
            <a:pPr algn="just">
              <a:lnSpc>
                <a:spcPct val="160000"/>
              </a:lnSpc>
            </a:pPr>
            <a:r>
              <a:rPr lang="it-IT" sz="2100" dirty="0">
                <a:latin typeface="Times New Roman" panose="02020603050405020304" pitchFamily="18" charset="0"/>
                <a:cs typeface="Times New Roman" panose="02020603050405020304" pitchFamily="18" charset="0"/>
              </a:rPr>
              <a:t>Le procedure di lavoro sicuro sono uno strumento chiave per la corretta applicazione del BBS. La procedura di lavoro sicuro parte dalla identificazione delle singole fasi di lavoro e analizza come queste debbano essere condotte e completate in sicurezza.</a:t>
            </a:r>
          </a:p>
          <a:p>
            <a:pPr algn="just">
              <a:lnSpc>
                <a:spcPct val="170000"/>
              </a:lnSpc>
            </a:pPr>
            <a:r>
              <a:rPr lang="it-IT" sz="2100" dirty="0">
                <a:latin typeface="Times New Roman" panose="02020603050405020304" pitchFamily="18" charset="0"/>
                <a:cs typeface="Times New Roman" panose="02020603050405020304" pitchFamily="18" charset="0"/>
              </a:rPr>
              <a:t>Quindi per ogni fase di lavoro e sottofase devono essere identificati i rischi e le relative misure di prevenzione e protezione da adottare al fine di eliminarli o ridurli.</a:t>
            </a:r>
          </a:p>
          <a:p>
            <a:pPr marL="0" indent="0">
              <a:buNone/>
            </a:pPr>
            <a:br>
              <a:rPr lang="it-IT" sz="2100" dirty="0"/>
            </a:br>
            <a:endParaRPr lang="it-IT" sz="21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900492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249314"/>
            <a:ext cx="10515600" cy="4800745"/>
          </a:xfrm>
        </p:spPr>
        <p:txBody>
          <a:bodyPr>
            <a:normAutofit lnSpcReduction="10000"/>
          </a:bodyPr>
          <a:lstStyle/>
          <a:p>
            <a:pPr marL="0" indent="0">
              <a:buNone/>
            </a:pPr>
            <a:r>
              <a:rPr lang="it-IT" sz="1800" dirty="0">
                <a:latin typeface="Times New Roman" panose="02020603050405020304" pitchFamily="18" charset="0"/>
                <a:cs typeface="Times New Roman" panose="02020603050405020304" pitchFamily="18" charset="0"/>
              </a:rPr>
              <a:t>.</a:t>
            </a:r>
          </a:p>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NOVITA’ 13 SETTEMBRE 2023</a:t>
            </a:r>
          </a:p>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MOZIONE DEL SENATO PER ATTUAZIONE DA PARTE DEL GOVERNO</a:t>
            </a:r>
          </a:p>
          <a:p>
            <a:pPr marL="0" indent="0" algn="just">
              <a:lnSpc>
                <a:spcPct val="150000"/>
              </a:lnSpc>
              <a:buNone/>
            </a:pPr>
            <a:r>
              <a:rPr lang="it-IT" sz="1600" dirty="0">
                <a:latin typeface="Times New Roman" panose="02020603050405020304" pitchFamily="18" charset="0"/>
                <a:cs typeface="Times New Roman" panose="02020603050405020304" pitchFamily="18" charset="0"/>
              </a:rPr>
              <a:t>Il Senato in data 13 Settembre 2023 ha approvato 10 punti di ulteriore riforma per aumentare la prevenzione e la sicurezza negli ambienti di lavoro.</a:t>
            </a:r>
            <a:endParaRPr lang="it-IT"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it-IT" sz="1600" b="1" i="1"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favorire il potenziamento degli organici e delle professionalità degli enti preposti ai controlli in tema di rispetto delle misure di sicurezza e prevenzione degli infortuni sul lavoro</a:t>
            </a:r>
            <a:r>
              <a:rPr lang="it-IT" sz="1600" b="1" i="1"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it-IT"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valutare l’opportunità di inserire il settore della </a:t>
            </a:r>
            <a:r>
              <a:rPr lang="it-IT" sz="1600" b="1" u="sng" kern="100" dirty="0">
                <a:effectLst/>
                <a:latin typeface="Times New Roman" panose="02020603050405020304" pitchFamily="18" charset="0"/>
                <a:ea typeface="Calibri" panose="020F0502020204030204" pitchFamily="34" charset="0"/>
                <a:cs typeface="Times New Roman" panose="02020603050405020304" pitchFamily="18" charset="0"/>
                <a:hlinkClick r:id="rId2" tooltip="Regole per la prevenzione nelle ferrovie: cadute e attrezzature">
                  <a:extLst>
                    <a:ext uri="{A12FA001-AC4F-418D-AE19-62706E023703}">
                      <ahyp:hlinkClr xmlns:ahyp="http://schemas.microsoft.com/office/drawing/2018/hyperlinkcolor" val="tx"/>
                    </a:ext>
                  </a:extLst>
                </a:hlinkClick>
              </a:rPr>
              <a:t>manutenzione ferroviaria</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 nella</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categoria dei lavori usuranti di cui al decreto legislativo 21 aprile 2011, n. 67</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it-IT" sz="16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50000"/>
              </a:lnSpc>
              <a:buFont typeface="+mj-lt"/>
              <a:buAutoNum type="arabicPeriod"/>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introdurre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disposizioni di carattere premiale in favore delle imprese che assicurino ulteriori e più salde tutele per la prevenzione degli infortuni sul lavoro</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e a rafforzare le misure sanzionatorie per le imprese che si rendono responsabili di violazioni in tema di sicurezza;</a:t>
            </a:r>
          </a:p>
          <a:p>
            <a:pPr marL="0" indent="0">
              <a:buNone/>
            </a:pPr>
            <a:endParaRPr lang="it-IT" sz="16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4190104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403927"/>
            <a:ext cx="10515600" cy="4800745"/>
          </a:xfrm>
        </p:spPr>
        <p:txBody>
          <a:bodyPr>
            <a:normAutofit/>
          </a:bodyPr>
          <a:lstStyle/>
          <a:p>
            <a:pPr marL="0" indent="0">
              <a:buNone/>
            </a:pPr>
            <a:r>
              <a:rPr lang="it-IT" sz="1800" dirty="0">
                <a:latin typeface="Times New Roman" panose="02020603050405020304" pitchFamily="18" charset="0"/>
                <a:cs typeface="Times New Roman" panose="02020603050405020304" pitchFamily="18" charset="0"/>
              </a:rPr>
              <a:t>.</a:t>
            </a:r>
          </a:p>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NOVITA’ 13 SETTEMBRE 2023</a:t>
            </a:r>
          </a:p>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MOZIONE DEL SENATO PER ATTUAZIONE DA PARTE DEL GOVERNO</a:t>
            </a:r>
          </a:p>
          <a:p>
            <a:pPr marL="0" lvl="0" indent="0" algn="just">
              <a:lnSpc>
                <a:spcPct val="150000"/>
              </a:lnSpc>
              <a:buNone/>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4. procedere alla celere implementazione del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fascicolo elettronico</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di ogni singolo lavoratore per la sicurezza sui luoghi di lavoro, nonché a prevedere percorsi formativi premiali in punto di sicurezza del lavoro, tarati sulle caratteristiche peculiari dei singoli lavoratori;</a:t>
            </a:r>
          </a:p>
          <a:p>
            <a:pPr marL="0" lvl="0" indent="0" algn="just">
              <a:lnSpc>
                <a:spcPct val="150000"/>
              </a:lnSpc>
              <a:buNone/>
            </a:pP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5. </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individuare, per quanto concerne le condizioni di fragilità che aumentano il rischio infortunistico e la morbilità professionale, le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best practice in materia di sicurezza del lavoro</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con particolare riguardo ai principi di differenziazione ed adeguatezza rispetto alla dimensione aziendale e al tipo di attività produttiva;6</a:t>
            </a:r>
          </a:p>
          <a:p>
            <a:pPr marL="0" lvl="0" indent="0" algn="just">
              <a:lnSpc>
                <a:spcPct val="150000"/>
              </a:lnSpc>
              <a:buNone/>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6. favorire l’avvio di un’</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attività conoscitiva sulla transizione digitale </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e sulle</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it-IT" sz="1600" u="sng" kern="100"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tooltip="La sicurezza nelle segherie attraverso le nuove tecnologie"/>
              </a:rPr>
              <a:t>nuove tecnologie</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e il loro potenziale utilizzo ai fini di prevenzione generale e speciale degli infortuni sul lavoro;</a:t>
            </a:r>
            <a:endParaRPr lang="it-IT"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it-IT" sz="2000" b="1" dirty="0">
              <a:solidFill>
                <a:srgbClr val="FF0000"/>
              </a:solidFill>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4206596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403927"/>
            <a:ext cx="10515600" cy="4800745"/>
          </a:xfrm>
        </p:spPr>
        <p:txBody>
          <a:bodyPr>
            <a:normAutofit/>
          </a:bodyPr>
          <a:lstStyle/>
          <a:p>
            <a:pPr marL="0" indent="0">
              <a:buNone/>
            </a:pPr>
            <a:r>
              <a:rPr lang="it-IT" sz="1800" dirty="0">
                <a:latin typeface="Times New Roman" panose="02020603050405020304" pitchFamily="18" charset="0"/>
                <a:cs typeface="Times New Roman" panose="02020603050405020304" pitchFamily="18" charset="0"/>
              </a:rPr>
              <a:t>.</a:t>
            </a:r>
          </a:p>
          <a:p>
            <a:pPr marL="0" indent="0" algn="ctr">
              <a:buNone/>
            </a:pPr>
            <a:r>
              <a:rPr lang="it-IT" sz="1800" b="1" dirty="0">
                <a:solidFill>
                  <a:srgbClr val="FF0000"/>
                </a:solidFill>
                <a:latin typeface="Times New Roman" panose="02020603050405020304" pitchFamily="18" charset="0"/>
                <a:cs typeface="Times New Roman" panose="02020603050405020304" pitchFamily="18" charset="0"/>
              </a:rPr>
              <a:t>NOVITA’ 13 SETTEMBRE 2023</a:t>
            </a:r>
          </a:p>
          <a:p>
            <a:pPr marL="0" indent="0" algn="ctr">
              <a:buNone/>
            </a:pPr>
            <a:r>
              <a:rPr lang="it-IT" sz="1800" b="1" dirty="0">
                <a:solidFill>
                  <a:srgbClr val="FF0000"/>
                </a:solidFill>
                <a:latin typeface="Times New Roman" panose="02020603050405020304" pitchFamily="18" charset="0"/>
                <a:cs typeface="Times New Roman" panose="02020603050405020304" pitchFamily="18" charset="0"/>
              </a:rPr>
              <a:t>MOZIONE DEL SENATO PER ATTUAZIONE DA PARTE DEL GOVERNO</a:t>
            </a:r>
          </a:p>
          <a:p>
            <a:pPr marL="0" lvl="0" indent="0" algn="just">
              <a:lnSpc>
                <a:spcPct val="150000"/>
              </a:lnSpc>
              <a:buNone/>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7. individuare nuove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tecniche di monitoraggio e aggiornamento</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in sinergia con l’INAIL, sui dati di rilievo per gli infortuni sui luoghi di lavoro, con l’obiettivo di raggiungere un rafforzamento delle tecniche e degli istituti di prevenzione e migliorare l’adeguatezza degli interventi correttivi rispetto alla tipologia di infortunio;</a:t>
            </a:r>
          </a:p>
          <a:p>
            <a:pPr marL="0" lvl="0" indent="0" algn="just">
              <a:lnSpc>
                <a:spcPct val="150000"/>
              </a:lnSpc>
              <a:buNone/>
            </a:pPr>
            <a:r>
              <a:rPr lang="it-IT" sz="1600" kern="100" dirty="0">
                <a:latin typeface="Calibri" panose="020F0502020204030204" pitchFamily="34" charset="0"/>
                <a:ea typeface="Calibri" panose="020F0502020204030204" pitchFamily="34" charset="0"/>
                <a:cs typeface="Times New Roman" panose="02020603050405020304" pitchFamily="18" charset="0"/>
              </a:rPr>
              <a:t>8. </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valutare l’opportunità di favorire l’</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interoperabilità e la piena condivisione</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tra l’Ispettorato nazionale del lavoro e l’INAIL,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delle banche dati</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rilevanti ai fini delle attività di controllo, nel rispetto della disciplina relativa alla protezione dei dati personali;</a:t>
            </a:r>
            <a:endParaRPr lang="it-IT"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6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34999612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403927"/>
            <a:ext cx="10515600" cy="4800745"/>
          </a:xfrm>
        </p:spPr>
        <p:txBody>
          <a:bodyPr>
            <a:normAutofit/>
          </a:bodyPr>
          <a:lstStyle/>
          <a:p>
            <a:pPr marL="0" indent="0">
              <a:buNone/>
            </a:pPr>
            <a:r>
              <a:rPr lang="it-IT" sz="1800" dirty="0">
                <a:latin typeface="Times New Roman" panose="02020603050405020304" pitchFamily="18" charset="0"/>
                <a:cs typeface="Times New Roman" panose="02020603050405020304" pitchFamily="18" charset="0"/>
              </a:rPr>
              <a:t>.</a:t>
            </a:r>
          </a:p>
          <a:p>
            <a:pPr marL="0" indent="0" algn="ctr">
              <a:buNone/>
            </a:pPr>
            <a:r>
              <a:rPr lang="it-IT" sz="1800" b="1" dirty="0">
                <a:solidFill>
                  <a:srgbClr val="FF0000"/>
                </a:solidFill>
                <a:latin typeface="Times New Roman" panose="02020603050405020304" pitchFamily="18" charset="0"/>
                <a:cs typeface="Times New Roman" panose="02020603050405020304" pitchFamily="18" charset="0"/>
              </a:rPr>
              <a:t>NOVITA’ 13 SETTEMBRE 2023</a:t>
            </a:r>
          </a:p>
          <a:p>
            <a:pPr marL="0" indent="0" algn="ctr">
              <a:buNone/>
            </a:pPr>
            <a:r>
              <a:rPr lang="it-IT" sz="1800" b="1" dirty="0">
                <a:solidFill>
                  <a:srgbClr val="FF0000"/>
                </a:solidFill>
                <a:latin typeface="Times New Roman" panose="02020603050405020304" pitchFamily="18" charset="0"/>
                <a:cs typeface="Times New Roman" panose="02020603050405020304" pitchFamily="18" charset="0"/>
              </a:rPr>
              <a:t>MOZIONE DEL SENATO PER ATTUAZIONE DA PARTE DEL GOVERNO</a:t>
            </a:r>
          </a:p>
          <a:p>
            <a:pPr marL="0" lvl="0" indent="0" algn="just">
              <a:lnSpc>
                <a:spcPct val="150000"/>
              </a:lnSpc>
              <a:spcAft>
                <a:spcPts val="800"/>
              </a:spcAft>
              <a:buNone/>
            </a:pP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9. effettuare una valutazione analitica della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possibile relazione causale tra gli istituti del decentramento produttivo</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tra cui la subfornitura, il subappalto, e il distacco, da una parte, </a:t>
            </a:r>
            <a:r>
              <a:rPr lang="it-IT" sz="1600" b="1" kern="100" dirty="0">
                <a:effectLst/>
                <a:latin typeface="Times New Roman" panose="02020603050405020304" pitchFamily="18" charset="0"/>
                <a:ea typeface="Calibri" panose="020F0502020204030204" pitchFamily="34" charset="0"/>
                <a:cs typeface="Times New Roman" panose="02020603050405020304" pitchFamily="18" charset="0"/>
              </a:rPr>
              <a:t>e l’eventuale abbassamento della soglia delle condizioni di sicurezza</a:t>
            </a:r>
            <a:r>
              <a:rPr lang="it-IT" sz="1600" kern="100" dirty="0">
                <a:effectLst/>
                <a:latin typeface="Times New Roman" panose="02020603050405020304" pitchFamily="18" charset="0"/>
                <a:ea typeface="Calibri" panose="020F0502020204030204" pitchFamily="34" charset="0"/>
                <a:cs typeface="Times New Roman" panose="02020603050405020304" pitchFamily="18" charset="0"/>
              </a:rPr>
              <a:t> sui luoghi di lavoro, dall’altra;</a:t>
            </a:r>
            <a:endParaRPr lang="it-IT"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buNone/>
            </a:pPr>
            <a:r>
              <a:rPr lang="it-IT" sz="1600" dirty="0">
                <a:effectLst/>
                <a:latin typeface="Times New Roman" panose="02020603050405020304" pitchFamily="18" charset="0"/>
                <a:ea typeface="Calibri" panose="020F0502020204030204" pitchFamily="34" charset="0"/>
              </a:rPr>
              <a:t>10. promuovere la cultura della sicurezza sul lavoro in riferimento ad </a:t>
            </a:r>
            <a:r>
              <a:rPr lang="it-IT" sz="1600" b="1" dirty="0">
                <a:effectLst/>
                <a:latin typeface="Times New Roman" panose="02020603050405020304" pitchFamily="18" charset="0"/>
                <a:ea typeface="Calibri" panose="020F0502020204030204" pitchFamily="34" charset="0"/>
              </a:rPr>
              <a:t>ogni livello di istruzione e formazione</a:t>
            </a:r>
            <a:r>
              <a:rPr lang="it-IT" sz="1600" dirty="0">
                <a:effectLst/>
                <a:latin typeface="Times New Roman" panose="02020603050405020304" pitchFamily="18" charset="0"/>
                <a:ea typeface="Calibri" panose="020F0502020204030204" pitchFamily="34" charset="0"/>
              </a:rPr>
              <a:t>, prevedendo altresì il coinvolgimento, con apposite attività formative, delle classi docenti e l’eventuale l’introduzione di un insegnamento ad hoc.</a:t>
            </a:r>
            <a:endParaRPr lang="it-IT"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6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3656894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403927"/>
            <a:ext cx="10515600" cy="4800745"/>
          </a:xfrm>
        </p:spPr>
        <p:txBody>
          <a:bodyPr>
            <a:normAutofit/>
          </a:bodyPr>
          <a:lstStyle/>
          <a:p>
            <a:r>
              <a:rPr lang="it-IT" sz="1800" dirty="0">
                <a:latin typeface="Times New Roman" panose="02020603050405020304" pitchFamily="18" charset="0"/>
                <a:cs typeface="Times New Roman" panose="02020603050405020304" pitchFamily="18" charset="0"/>
              </a:rPr>
              <a:t>.</a:t>
            </a:r>
          </a:p>
          <a:p>
            <a:pPr marL="0" indent="0" algn="ctr">
              <a:lnSpc>
                <a:spcPct val="150000"/>
              </a:lnSpc>
              <a:buNone/>
            </a:pPr>
            <a:r>
              <a:rPr lang="it-IT" b="1" dirty="0">
                <a:solidFill>
                  <a:srgbClr val="FF0000"/>
                </a:solidFill>
                <a:latin typeface="Times New Roman" panose="02020603050405020304" pitchFamily="18" charset="0"/>
                <a:cs typeface="Times New Roman" panose="02020603050405020304" pitchFamily="18" charset="0"/>
              </a:rPr>
              <a:t>GRAZIE PER L’ATTENZIONE</a:t>
            </a:r>
          </a:p>
          <a:p>
            <a:pPr marL="0" indent="0" algn="ctr">
              <a:lnSpc>
                <a:spcPct val="150000"/>
              </a:lnSpc>
              <a:buNone/>
            </a:pPr>
            <a:endParaRPr lang="it-IT" sz="2400" b="1" dirty="0">
              <a:solidFill>
                <a:srgbClr val="FF0000"/>
              </a:solidFill>
              <a:latin typeface="Times New Roman" panose="02020603050405020304" pitchFamily="18" charset="0"/>
              <a:cs typeface="Times New Roman" panose="02020603050405020304" pitchFamily="18" charset="0"/>
            </a:endParaRPr>
          </a:p>
          <a:p>
            <a:pPr marL="0" indent="0" algn="ctr">
              <a:lnSpc>
                <a:spcPct val="150000"/>
              </a:lnSpc>
              <a:buNone/>
            </a:pPr>
            <a:r>
              <a:rPr lang="it-IT" sz="2400" b="1" dirty="0">
                <a:solidFill>
                  <a:srgbClr val="FF0000"/>
                </a:solidFill>
                <a:latin typeface="Times New Roman" panose="02020603050405020304" pitchFamily="18" charset="0"/>
                <a:cs typeface="Times New Roman" panose="02020603050405020304" pitchFamily="18" charset="0"/>
              </a:rPr>
              <a:t>IN-FORM SRL</a:t>
            </a:r>
          </a:p>
          <a:p>
            <a:pPr marL="0" indent="0" algn="ctr">
              <a:lnSpc>
                <a:spcPct val="150000"/>
              </a:lnSpc>
              <a:buNone/>
            </a:pPr>
            <a:r>
              <a:rPr lang="it-IT" sz="2400" b="1" dirty="0">
                <a:solidFill>
                  <a:srgbClr val="FF0000"/>
                </a:solidFill>
                <a:latin typeface="Times New Roman" panose="02020603050405020304" pitchFamily="18" charset="0"/>
                <a:cs typeface="Times New Roman" panose="02020603050405020304" pitchFamily="18" charset="0"/>
                <a:hlinkClick r:id="rId2"/>
              </a:rPr>
              <a:t>www.in-form.it</a:t>
            </a:r>
            <a:endParaRPr lang="it-IT" sz="2400" b="1" dirty="0">
              <a:solidFill>
                <a:srgbClr val="FF0000"/>
              </a:solidFill>
              <a:latin typeface="Times New Roman" panose="02020603050405020304" pitchFamily="18" charset="0"/>
              <a:cs typeface="Times New Roman" panose="02020603050405020304" pitchFamily="18" charset="0"/>
            </a:endParaRPr>
          </a:p>
          <a:p>
            <a:pPr marL="0" indent="0" algn="ctr">
              <a:lnSpc>
                <a:spcPct val="150000"/>
              </a:lnSpc>
              <a:buNone/>
            </a:pPr>
            <a:r>
              <a:rPr lang="it-IT" sz="2400" b="1" dirty="0">
                <a:solidFill>
                  <a:srgbClr val="FF0000"/>
                </a:solidFill>
                <a:latin typeface="Times New Roman" panose="02020603050405020304" pitchFamily="18" charset="0"/>
                <a:cs typeface="Times New Roman" panose="02020603050405020304" pitchFamily="18" charset="0"/>
              </a:rPr>
              <a:t>Email: sicurezza@in-form.it</a:t>
            </a:r>
            <a:endParaRPr lang="it-IT" sz="2100" dirty="0">
              <a:latin typeface="Times New Roman" panose="02020603050405020304" pitchFamily="18" charset="0"/>
              <a:cs typeface="Times New Roman" panose="02020603050405020304" pitchFamily="18" charset="0"/>
            </a:endParaRPr>
          </a:p>
          <a:p>
            <a:br>
              <a:rPr lang="it-IT" sz="2100" dirty="0"/>
            </a:br>
            <a:endParaRPr lang="it-IT" sz="2100"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870200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470885"/>
            <a:ext cx="10865528" cy="1325563"/>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marL="0" indent="0" algn="ctr">
              <a:buNone/>
            </a:pPr>
            <a:r>
              <a:rPr lang="it-IT" sz="2000" b="1" dirty="0">
                <a:solidFill>
                  <a:srgbClr val="FF0000"/>
                </a:solidFill>
                <a:latin typeface="Times New Roman" panose="02020603050405020304" pitchFamily="18" charset="0"/>
                <a:cs typeface="Times New Roman" panose="02020603050405020304" pitchFamily="18" charset="0"/>
              </a:rPr>
              <a:t>COLLEGAMENTI AD ALTRE NORMATIVE</a:t>
            </a:r>
          </a:p>
          <a:p>
            <a:endParaRPr lang="it-IT" sz="1800" b="1" dirty="0">
              <a:latin typeface="Times New Roman" panose="02020603050405020304" pitchFamily="18" charset="0"/>
              <a:cs typeface="Times New Roman" panose="02020603050405020304" pitchFamily="18" charset="0"/>
            </a:endParaRPr>
          </a:p>
          <a:p>
            <a:pPr algn="ctr"/>
            <a:endParaRPr lang="it-IT" sz="2000" b="1"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2C17E2EC-913C-4C2C-AD95-8D90082C1A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2207" y="22722"/>
            <a:ext cx="1760738" cy="1238758"/>
          </a:xfrm>
          <a:prstGeom prst="rect">
            <a:avLst/>
          </a:prstGeom>
        </p:spPr>
      </p:pic>
      <p:graphicFrame>
        <p:nvGraphicFramePr>
          <p:cNvPr id="4" name="Diagramma 3">
            <a:extLst>
              <a:ext uri="{FF2B5EF4-FFF2-40B4-BE49-F238E27FC236}">
                <a16:creationId xmlns:a16="http://schemas.microsoft.com/office/drawing/2014/main" id="{3C9EC0DD-8471-376D-4D1B-0F0560B2B065}"/>
              </a:ext>
            </a:extLst>
          </p:cNvPr>
          <p:cNvGraphicFramePr/>
          <p:nvPr>
            <p:extLst>
              <p:ext uri="{D42A27DB-BD31-4B8C-83A1-F6EECF244321}">
                <p14:modId xmlns:p14="http://schemas.microsoft.com/office/powerpoint/2010/main" val="381970492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4947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470885"/>
            <a:ext cx="10865528" cy="1325563"/>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sz="1800" b="1" dirty="0">
                <a:solidFill>
                  <a:srgbClr val="FF0000"/>
                </a:solidFill>
                <a:latin typeface="Times New Roman" panose="02020603050405020304" pitchFamily="18" charset="0"/>
                <a:cs typeface="Times New Roman" panose="02020603050405020304" pitchFamily="18" charset="0"/>
              </a:rPr>
              <a:t>DEFINIZIONE DI LAVORATORE- ART. 2 TESTO U NICO SICUREZZA SUL LAVORO</a:t>
            </a:r>
          </a:p>
          <a:p>
            <a:r>
              <a:rPr lang="it-IT" sz="1800" b="1" dirty="0">
                <a:latin typeface="Times New Roman" panose="02020603050405020304" pitchFamily="18" charset="0"/>
                <a:cs typeface="Times New Roman" panose="02020603050405020304" pitchFamily="18" charset="0"/>
              </a:rPr>
              <a:t>LAVORATORE</a:t>
            </a:r>
          </a:p>
          <a:p>
            <a:pPr algn="just">
              <a:buFont typeface="Wingdings" panose="05000000000000000000" pitchFamily="2" charset="2"/>
              <a:buChar char="q"/>
            </a:pPr>
            <a:r>
              <a:rPr lang="it-IT" sz="1800" b="1" dirty="0">
                <a:latin typeface="Calibri" panose="020F0502020204030204" pitchFamily="34" charset="0"/>
              </a:rPr>
              <a:t>Persona che, indipendentemente dalla tipologia contrattuale, svolge un'attività lavorativa nell'ambito dell'organizzazione di un datore di lavoro pubblico o privato, con o senza retribuzione, anche al solo fine di apprendere un mestiere, un'arte o una professione, esclusi gli addetti ai servizi domestici e </a:t>
            </a:r>
            <a:r>
              <a:rPr lang="it-IT" sz="1800" b="1" dirty="0" err="1">
                <a:latin typeface="Calibri" panose="020F0502020204030204" pitchFamily="34" charset="0"/>
              </a:rPr>
              <a:t>familiarI</a:t>
            </a:r>
            <a:r>
              <a:rPr lang="it-IT" sz="1800" b="1" dirty="0">
                <a:latin typeface="Calibri" panose="020F0502020204030204" pitchFamily="34" charset="0"/>
              </a:rPr>
              <a:t>.</a:t>
            </a:r>
          </a:p>
          <a:p>
            <a:pPr algn="just">
              <a:buFont typeface="Wingdings" panose="05000000000000000000" pitchFamily="2" charset="2"/>
              <a:buChar char="q"/>
            </a:pPr>
            <a:r>
              <a:rPr lang="it-IT" sz="1200" b="0" i="0" dirty="0">
                <a:solidFill>
                  <a:srgbClr val="0C0C0F"/>
                </a:solidFill>
                <a:effectLst/>
                <a:latin typeface="Lato" panose="020F0502020204030203" pitchFamily="34" charset="0"/>
              </a:rPr>
              <a:t> </a:t>
            </a:r>
            <a:r>
              <a:rPr lang="it-IT" sz="1800" b="1" i="0" dirty="0">
                <a:solidFill>
                  <a:srgbClr val="0C0C0F"/>
                </a:solidFill>
                <a:effectLst/>
                <a:latin typeface="Calibri" panose="020F0502020204030204" pitchFamily="34" charset="0"/>
              </a:rPr>
              <a:t>Il</a:t>
            </a:r>
            <a:r>
              <a:rPr lang="it-IT" sz="1800" b="1" dirty="0">
                <a:latin typeface="Calibri" panose="020F0502020204030204" pitchFamily="34" charset="0"/>
              </a:rPr>
              <a:t> socio lavoratore di cooperativa o di società.</a:t>
            </a:r>
          </a:p>
          <a:p>
            <a:pPr algn="just">
              <a:buFont typeface="Wingdings" panose="05000000000000000000" pitchFamily="2" charset="2"/>
              <a:buChar char="q"/>
            </a:pPr>
            <a:r>
              <a:rPr lang="it-IT" sz="1800" b="1" dirty="0">
                <a:latin typeface="Calibri" panose="020F0502020204030204" pitchFamily="34" charset="0"/>
              </a:rPr>
              <a:t>L’associato in partecipazione di cui all'articolo 2549.</a:t>
            </a:r>
          </a:p>
          <a:p>
            <a:pPr algn="just">
              <a:buFont typeface="Wingdings" panose="05000000000000000000" pitchFamily="2" charset="2"/>
              <a:buChar char="q"/>
            </a:pPr>
            <a:r>
              <a:rPr lang="it-IT" sz="1800" b="1" dirty="0">
                <a:latin typeface="Calibri" panose="020F0502020204030204" pitchFamily="34" charset="0"/>
              </a:rPr>
              <a:t>Il soggetto beneficiario delle iniziative di tirocini formativi e di orientamento.</a:t>
            </a:r>
          </a:p>
          <a:p>
            <a:pPr algn="just">
              <a:buFont typeface="Wingdings" panose="05000000000000000000" pitchFamily="2" charset="2"/>
              <a:buChar char="q"/>
            </a:pPr>
            <a:r>
              <a:rPr lang="it-IT" sz="1800" b="1" dirty="0">
                <a:latin typeface="Calibri" panose="020F0502020204030204" pitchFamily="34" charset="0"/>
              </a:rPr>
              <a:t>L'allievo degli istituti di istruzione ed universitari e il partecipante ai corsi di formazione professionale nei quali si faccia uso di laboratori, attrezzature di lavoro in genere.</a:t>
            </a:r>
          </a:p>
          <a:p>
            <a:pPr algn="just">
              <a:buFont typeface="Wingdings" panose="05000000000000000000" pitchFamily="2" charset="2"/>
              <a:buChar char="q"/>
            </a:pPr>
            <a:r>
              <a:rPr lang="it-IT" sz="1800" b="1" dirty="0">
                <a:latin typeface="Calibri" panose="020F0502020204030204" pitchFamily="34" charset="0"/>
              </a:rPr>
              <a:t>I volontari del Corpo nazionale dei vigili del fuoco e della protezione civile.</a:t>
            </a:r>
          </a:p>
          <a:p>
            <a:pPr algn="just">
              <a:buFont typeface="Wingdings" panose="05000000000000000000" pitchFamily="2" charset="2"/>
              <a:buChar char="q"/>
            </a:pPr>
            <a:r>
              <a:rPr lang="it-IT" sz="1800" b="1" dirty="0">
                <a:latin typeface="Calibri" panose="020F0502020204030204" pitchFamily="34" charset="0"/>
              </a:rPr>
              <a:t>I lavoratori socialmente utili.</a:t>
            </a:r>
          </a:p>
          <a:p>
            <a:pPr marL="0" indent="0">
              <a:buNone/>
            </a:pPr>
            <a:endParaRPr lang="it-IT" sz="1800" b="1" dirty="0">
              <a:solidFill>
                <a:srgbClr val="FF0000"/>
              </a:solidFill>
              <a:latin typeface="Times New Roman" panose="02020603050405020304" pitchFamily="18" charset="0"/>
              <a:cs typeface="Times New Roman" panose="02020603050405020304" pitchFamily="18" charset="0"/>
            </a:endParaRPr>
          </a:p>
          <a:p>
            <a:pPr algn="ctr"/>
            <a:endParaRPr lang="it-IT" sz="2000" b="1"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2C17E2EC-913C-4C2C-AD95-8D90082C1A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2207" y="22722"/>
            <a:ext cx="1760738" cy="1238758"/>
          </a:xfrm>
          <a:prstGeom prst="rect">
            <a:avLst/>
          </a:prstGeom>
        </p:spPr>
      </p:pic>
    </p:spTree>
    <p:extLst>
      <p:ext uri="{BB962C8B-B14F-4D97-AF65-F5344CB8AC3E}">
        <p14:creationId xmlns:p14="http://schemas.microsoft.com/office/powerpoint/2010/main" val="334314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lnSpcReduction="10000"/>
          </a:bodyPr>
          <a:lstStyle/>
          <a:p>
            <a:pPr algn="ctr"/>
            <a:r>
              <a:rPr lang="it-IT" b="1" dirty="0">
                <a:solidFill>
                  <a:srgbClr val="FF0000"/>
                </a:solidFill>
              </a:rPr>
              <a:t>LEGGE 215/2021</a:t>
            </a:r>
          </a:p>
          <a:p>
            <a:r>
              <a:rPr lang="it-IT" sz="1800" b="1" u="sng" dirty="0"/>
              <a:t>NUOVO RUOLO ISPETTORATO DEL LAVORO </a:t>
            </a:r>
          </a:p>
          <a:p>
            <a:pPr marL="0" indent="0" algn="just">
              <a:buNone/>
            </a:pPr>
            <a:r>
              <a:rPr lang="it-IT" sz="1800" b="1" dirty="0">
                <a:latin typeface="Calibri" panose="020F0502020204030204" pitchFamily="34" charset="0"/>
              </a:rPr>
              <a:t>I</a:t>
            </a:r>
            <a:r>
              <a:rPr lang="it-IT" sz="1800" b="1" i="0" u="none" strike="noStrike" baseline="0" dirty="0">
                <a:latin typeface="Calibri" panose="020F0502020204030204" pitchFamily="34" charset="0"/>
              </a:rPr>
              <a:t>l potere di svolgere attività di vigilanza e accertare eventuali illeciti in materia prevenzionistica indipendentemente dal settore di intervento</a:t>
            </a:r>
            <a:r>
              <a:rPr lang="it-IT" sz="1800" b="0" i="0" u="none" strike="noStrike" baseline="0" dirty="0">
                <a:latin typeface="Calibri" panose="020F0502020204030204" pitchFamily="34" charset="0"/>
              </a:rPr>
              <a:t>. </a:t>
            </a:r>
          </a:p>
          <a:p>
            <a:pPr marL="0" indent="0" algn="just">
              <a:buNone/>
            </a:pPr>
            <a:r>
              <a:rPr lang="it-IT" sz="1800" b="1" dirty="0">
                <a:latin typeface="Calibri" panose="020F0502020204030204" pitchFamily="34" charset="0"/>
              </a:rPr>
              <a:t>INL può adottare il provvedimento di SOSPENSIONE DELL’ ATTIVITA’ in caso di:</a:t>
            </a:r>
          </a:p>
          <a:p>
            <a:pPr marL="342900" indent="-342900" algn="just">
              <a:buAutoNum type="alphaLcParenR"/>
            </a:pPr>
            <a:r>
              <a:rPr lang="it-IT" sz="1800" b="1" dirty="0">
                <a:latin typeface="Calibri" panose="020F0502020204030204" pitchFamily="34" charset="0"/>
              </a:rPr>
              <a:t>Pericoli per la salute e la sicurezza dei lavoratori</a:t>
            </a:r>
          </a:p>
          <a:p>
            <a:pPr marL="342900" indent="-342900" algn="just">
              <a:buAutoNum type="alphaLcParenR"/>
            </a:pPr>
            <a:r>
              <a:rPr lang="it-IT" sz="1800" b="1" dirty="0">
                <a:latin typeface="Calibri" panose="020F0502020204030204" pitchFamily="34" charset="0"/>
              </a:rPr>
              <a:t>Lavoro irregolare (10% dei lavoratori presenti sul luogo di lavoro risulti occupato, al momento dell'accesso ispettivo, senza preventiva comunicazione di instaurazione del rapporto di lavoro ).</a:t>
            </a:r>
          </a:p>
          <a:p>
            <a:pPr marL="342900" indent="-342900" algn="just">
              <a:buAutoNum type="alphaLcParenR"/>
            </a:pPr>
            <a:r>
              <a:rPr lang="it-IT" sz="1800" b="1" dirty="0">
                <a:latin typeface="Calibri" panose="020F0502020204030204" pitchFamily="34" charset="0"/>
              </a:rPr>
              <a:t>Gravi violazioni in materia di salute e sicurezza.</a:t>
            </a:r>
          </a:p>
          <a:p>
            <a:pPr marL="0" indent="0" algn="just">
              <a:buNone/>
            </a:pPr>
            <a:r>
              <a:rPr lang="it-IT" sz="1800" b="1" u="sng" dirty="0">
                <a:solidFill>
                  <a:srgbClr val="FF0000"/>
                </a:solidFill>
                <a:latin typeface="Calibri" panose="020F0502020204030204" pitchFamily="34" charset="0"/>
              </a:rPr>
              <a:t>Per tutto il periodo di sospensione, il comma 2 dell’art. 14 prescrive il divieto all’impresa di contrattare con la pubblica amministrazione. A tal fine, come per il passato, il provvedimento di sospensione dovrà essere tempestivamente comunicato all’Autorità Nazionale Anticorruzione (ANAC), al Ministero delle infrastrutture e della mobilità sostenibili, per gli aspetti di rispettiva competenza, al fine dell’adozione da parte del predetto Ministero del provvedimento interdittivo</a:t>
            </a:r>
            <a:r>
              <a:rPr lang="it-IT" sz="1800" b="1" u="sng" dirty="0">
                <a:latin typeface="Calibri" panose="020F0502020204030204" pitchFamily="34" charset="0"/>
              </a:rPr>
              <a:t>. </a:t>
            </a:r>
          </a:p>
          <a:p>
            <a:pPr marL="342900" indent="-342900" algn="just">
              <a:buAutoNum type="alphaLcParenR"/>
            </a:pPr>
            <a:endParaRPr lang="it-IT" sz="1800" b="1" dirty="0">
              <a:latin typeface="Calibri" panose="020F0502020204030204" pitchFamily="34"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10988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LEGGE 215/2021</a:t>
            </a:r>
          </a:p>
          <a:p>
            <a:r>
              <a:rPr lang="it-IT" sz="1800" b="1" u="sng" dirty="0"/>
              <a:t>INDIVIDUARE IL PREPOSTO PER LE ATTIVITA’ DI VIGILANZA</a:t>
            </a:r>
          </a:p>
          <a:p>
            <a:pPr marL="0" indent="0">
              <a:buNone/>
            </a:pPr>
            <a:r>
              <a:rPr lang="it-IT" sz="1800" b="1" dirty="0"/>
              <a:t>Il Legislatore ha utilizzato il termine «individuare» e non «designare» per evidenziare che non vi è un «obbligo di nomina tout court &gt;&gt; e una valutazione di scelta del preposto in base alla realtà aziendale ovvero alla sua organizzazione.</a:t>
            </a:r>
          </a:p>
          <a:p>
            <a:pPr marL="274320" marR="0" lvl="0" indent="-274320" algn="ctr" defTabSz="914400" rtl="0" eaLnBrk="1" fontAlgn="auto" latinLnBrk="0" hangingPunct="1">
              <a:lnSpc>
                <a:spcPct val="100000"/>
              </a:lnSpc>
              <a:spcBef>
                <a:spcPts val="600"/>
              </a:spcBef>
              <a:spcAft>
                <a:spcPts val="0"/>
              </a:spcAft>
              <a:buClr>
                <a:srgbClr val="FE8637"/>
              </a:buClr>
              <a:buSzPct val="70000"/>
              <a:buFont typeface="Wingdings"/>
              <a:buNone/>
              <a:tabLst/>
              <a:defRPr/>
            </a:pPr>
            <a:r>
              <a:rPr lang="it-IT" sz="1800" b="1" dirty="0"/>
              <a:t>     Il preposto, dal punto di vista del diritto penale del lavoro,  è colui che, anche di fatto, si trova gerarchicamente subordinato ai dirigenti (oppure direttamente subordinati al datore di lavoro qualora non vi siano dirigenti) ma che ha, a differenza degli altri lavoratori, </a:t>
            </a:r>
            <a:r>
              <a:rPr lang="it-IT" sz="1800" b="1" u="sng" dirty="0">
                <a:solidFill>
                  <a:srgbClr val="FF0000"/>
                </a:solidFill>
              </a:rPr>
              <a:t>doveri di sorveglianza e di controllo sull’attività lavorativa.</a:t>
            </a:r>
          </a:p>
          <a:p>
            <a:pPr marL="0" indent="0" algn="just">
              <a:buNone/>
            </a:pPr>
            <a:r>
              <a:rPr lang="it-IT" sz="1800" b="1" u="sng" dirty="0"/>
              <a:t>Pertanto, chiunque abbia assunto, in qualsiasi modo, posizione di preminenza rispetto agli altri lavoratori, così da poter loro impartire ordini, istruzioni o direttive sul lavoro da eseguire, deve essere considerato preposto. </a:t>
            </a:r>
            <a:r>
              <a:rPr lang="it-IT" sz="1800" b="1" dirty="0"/>
              <a:t>La Cassazione (</a:t>
            </a:r>
            <a:r>
              <a:rPr lang="it-IT" sz="1800" b="1" dirty="0" err="1"/>
              <a:t>cfr</a:t>
            </a:r>
            <a:r>
              <a:rPr lang="it-IT" sz="1800" b="1" dirty="0"/>
              <a:t>, Cassazione Penale, sez. 4, n. 17202 del 19 aprile 2019) afferma che la nomina deve essere attribuita  on riferimento alle mansioni effettivamente svolte nell’impresa.</a:t>
            </a:r>
          </a:p>
          <a:p>
            <a:pPr marL="342900" indent="-342900" algn="just">
              <a:buAutoNum type="alphaLcParenR"/>
            </a:pPr>
            <a:endParaRPr lang="it-IT" sz="1800" b="1" dirty="0">
              <a:latin typeface="Calibri" panose="020F0502020204030204" pitchFamily="34" charset="0"/>
            </a:endParaRPr>
          </a:p>
          <a:p>
            <a:pPr marL="342900" indent="-342900" algn="just">
              <a:buAutoNum type="alphaLcParenR"/>
            </a:pPr>
            <a:endParaRPr lang="it-IT" sz="1800" b="1" dirty="0">
              <a:latin typeface="Calibri" panose="020F0502020204030204" pitchFamily="34"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888915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a:xfrm>
            <a:off x="838200" y="1779443"/>
            <a:ext cx="10515600" cy="4351338"/>
          </a:xfrm>
        </p:spPr>
        <p:txBody>
          <a:bodyPr>
            <a:normAutofit/>
          </a:bodyPr>
          <a:lstStyle/>
          <a:p>
            <a:pPr algn="ctr"/>
            <a:r>
              <a:rPr lang="it-IT" b="1" dirty="0">
                <a:solidFill>
                  <a:srgbClr val="FF0000"/>
                </a:solidFill>
              </a:rPr>
              <a:t>LEGGE 215/2021</a:t>
            </a:r>
          </a:p>
          <a:p>
            <a:r>
              <a:rPr lang="it-IT" sz="1800" b="1" u="sng" dirty="0"/>
              <a:t>INDIVIDUARE IL PREPOSTO PER LE ATTIVITA’ DI VIGILANZA</a:t>
            </a:r>
          </a:p>
          <a:p>
            <a:pPr marL="0" indent="0" algn="just">
              <a:buNone/>
            </a:pPr>
            <a:r>
              <a:rPr lang="it-IT" sz="1800" b="1" dirty="0">
                <a:latin typeface="Calibri" panose="020F0502020204030204" pitchFamily="34" charset="0"/>
              </a:rPr>
              <a:t>I  contratti  e gli accordi  collettivi  di  lavoro  possono  stabilire  l'emolumento spettante al preposto per lo svolgimento delle attività in qualità di Preposto.</a:t>
            </a:r>
          </a:p>
          <a:p>
            <a:pPr marL="0" indent="0" algn="just">
              <a:buNone/>
            </a:pPr>
            <a:endParaRPr lang="it-IT" sz="1800" b="1" dirty="0">
              <a:latin typeface="Calibri" panose="020F0502020204030204" pitchFamily="34" charset="0"/>
            </a:endParaRPr>
          </a:p>
          <a:p>
            <a:pPr algn="just"/>
            <a:r>
              <a:rPr lang="it-IT" sz="1800" b="1" dirty="0">
                <a:latin typeface="Calibri" panose="020F0502020204030204" pitchFamily="34" charset="0"/>
              </a:rPr>
              <a:t> </a:t>
            </a:r>
            <a:r>
              <a:rPr lang="it-IT" sz="1800" b="1" u="sng" dirty="0">
                <a:latin typeface="Calibri" panose="020F0502020204030204" pitchFamily="34" charset="0"/>
              </a:rPr>
              <a:t>CASI IN CUI E’ OBBLIGATORIA LA NOMINA DEL PREPOSTO</a:t>
            </a:r>
          </a:p>
          <a:p>
            <a:pPr marL="0" indent="0" algn="just">
              <a:buNone/>
            </a:pPr>
            <a:r>
              <a:rPr lang="it-IT" sz="1800" b="1" dirty="0">
                <a:latin typeface="Calibri" panose="020F0502020204030204" pitchFamily="34" charset="0"/>
              </a:rPr>
              <a:t>Nell'ambito dello svolgimento di  </a:t>
            </a:r>
            <a:r>
              <a:rPr lang="it-IT" sz="1800" b="1" dirty="0" err="1">
                <a:latin typeface="Calibri" panose="020F0502020204030204" pitchFamily="34" charset="0"/>
              </a:rPr>
              <a:t>attivita’</a:t>
            </a:r>
            <a:r>
              <a:rPr lang="it-IT" sz="1800" b="1" dirty="0">
                <a:latin typeface="Calibri" panose="020F0502020204030204" pitchFamily="34" charset="0"/>
              </a:rPr>
              <a:t> in  regime  di appalto o subappalto, i datori di lavoro appaltatori o subappaltatori devono indicare espressamente al  datore  di  lavoro  committente  il personale che svolge la funzione di preposto </a:t>
            </a:r>
            <a:r>
              <a:rPr lang="it-IT" sz="1800" b="1" dirty="0">
                <a:solidFill>
                  <a:srgbClr val="000000"/>
                </a:solidFill>
                <a:latin typeface="Calibri" panose="020F0502020204030204" pitchFamily="34" charset="0"/>
                <a:cs typeface="Times New Roman" panose="02020603050405020304" pitchFamily="18" charset="0"/>
              </a:rPr>
              <a:t>e a indicarlo nell’organigramma compreso quello riportato nel  POS.</a:t>
            </a:r>
            <a:endParaRPr lang="it-IT" sz="1800" b="1" dirty="0">
              <a:latin typeface="Calibri" panose="020F0502020204030204" pitchFamily="34" charset="0"/>
            </a:endParaRPr>
          </a:p>
          <a:p>
            <a:pPr algn="just"/>
            <a:r>
              <a:rPr lang="it-IT" sz="1800" b="1" u="sng" dirty="0">
                <a:latin typeface="Calibri" panose="020F0502020204030204" pitchFamily="34" charset="0"/>
              </a:rPr>
              <a:t>AGGIORNAMENTO DELLA FORMAZIONE DEL PREPOSTO</a:t>
            </a:r>
          </a:p>
          <a:p>
            <a:pPr marL="0" indent="0" algn="just">
              <a:buNone/>
            </a:pPr>
            <a:r>
              <a:rPr lang="it-IT" sz="1800" b="1" dirty="0">
                <a:latin typeface="Calibri" panose="020F0502020204030204" pitchFamily="34" charset="0"/>
              </a:rPr>
              <a:t>L’aggiornamento della formazione del Preposto è stata ora definita </a:t>
            </a:r>
            <a:r>
              <a:rPr lang="it-IT" sz="1800" b="1" u="sng" dirty="0">
                <a:solidFill>
                  <a:srgbClr val="FF0000"/>
                </a:solidFill>
                <a:latin typeface="Calibri" panose="020F0502020204030204" pitchFamily="34" charset="0"/>
              </a:rPr>
              <a:t>A SCADENZA BIENNALE </a:t>
            </a:r>
            <a:r>
              <a:rPr lang="it-IT" sz="1800" b="1" dirty="0">
                <a:latin typeface="Calibri" panose="020F0502020204030204" pitchFamily="34" charset="0"/>
              </a:rPr>
              <a:t>( prima 5 anni).</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3275062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LEGGE 215/2021</a:t>
            </a:r>
          </a:p>
          <a:p>
            <a:r>
              <a:rPr lang="it-IT" sz="1800" b="1" u="sng" dirty="0"/>
              <a:t>COMPITI DEL PREPOSTO-NOVITA’</a:t>
            </a:r>
          </a:p>
          <a:p>
            <a:pPr marL="0" indent="0" algn="just">
              <a:buNone/>
            </a:pPr>
            <a:r>
              <a:rPr lang="it-IT"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Vigilare sempre e correggere prontamente le condizioni di lavoro non sicuro e le operazioni pericolose.</a:t>
            </a:r>
          </a:p>
          <a:p>
            <a:pPr marL="342900" indent="-342900" algn="just">
              <a:buAutoNum type="arabicParenR"/>
            </a:pPr>
            <a:r>
              <a:rPr lang="it-IT" sz="1800" i="1" u="sng" kern="1200" dirty="0">
                <a:solidFill>
                  <a:srgbClr val="000000"/>
                </a:solidFill>
                <a:effectLst/>
                <a:latin typeface="Times New Roman" panose="02020603050405020304" pitchFamily="18" charset="0"/>
                <a:ea typeface="Times New Roman" panose="02020603050405020304" pitchFamily="18" charset="0"/>
                <a:cs typeface="+mn-cs"/>
              </a:rPr>
              <a:t>In caso di rilevazione di comportamenti non conformi alle disposizioni e istruzioni impartite dal datore di lavoro e dai dirigenti ai fini </a:t>
            </a:r>
            <a:r>
              <a:rPr lang="it-IT" sz="1800" b="1" i="1" u="sng" kern="1200" dirty="0">
                <a:solidFill>
                  <a:srgbClr val="000000"/>
                </a:solidFill>
                <a:effectLst/>
                <a:latin typeface="Times New Roman" panose="02020603050405020304" pitchFamily="18" charset="0"/>
                <a:ea typeface="Times New Roman" panose="02020603050405020304" pitchFamily="18" charset="0"/>
                <a:cs typeface="+mn-cs"/>
              </a:rPr>
              <a:t>della protezione collettiva e individuale, intervenire per modificare il comportamento non conforme fornendo le necessarie indicazioni di sicurezza. In caso di mancata attuazione delle disposizioni impartite o di persistenza dell’inosservanza, interrompere l’attività del lavoratore e informare i superiori diretti.</a:t>
            </a:r>
          </a:p>
          <a:p>
            <a:pPr marL="0" indent="0" algn="just">
              <a:buNone/>
            </a:pPr>
            <a:endParaRPr lang="it-IT" sz="1800" dirty="0">
              <a:effectLst/>
              <a:latin typeface="Times New Roman" panose="02020603050405020304" pitchFamily="18" charset="0"/>
              <a:ea typeface="Times New Roman" panose="02020603050405020304" pitchFamily="18" charset="0"/>
            </a:endParaRPr>
          </a:p>
          <a:p>
            <a:pPr marL="0" indent="0" algn="just">
              <a:buNone/>
            </a:pPr>
            <a:r>
              <a:rPr lang="it-IT" sz="1800" b="1" dirty="0">
                <a:latin typeface="Calibri" panose="020F0502020204030204" pitchFamily="34" charset="0"/>
              </a:rPr>
              <a:t>2) </a:t>
            </a:r>
            <a:r>
              <a:rPr lang="it-IT" sz="1800"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caso di </a:t>
            </a:r>
            <a:r>
              <a:rPr lang="it-IT" sz="1800" b="1" i="1"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rilevazione di deficienze dei mezzi e delle attrezzature di lavoro </a:t>
            </a:r>
            <a:r>
              <a:rPr lang="it-IT" sz="1800" i="1"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 di ogni condizione di pericolo rilevata durante la vigilanza, se necessario, </a:t>
            </a:r>
            <a:r>
              <a:rPr lang="it-IT" sz="1800" b="1" i="1"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interrompere temporaneamente l’attività </a:t>
            </a:r>
            <a:r>
              <a:rPr lang="it-IT" sz="1800" i="1"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 comunque, segnalare tempestivamente al datore di lavoro e al dirigente le non conformità rilevate.</a:t>
            </a:r>
          </a:p>
          <a:p>
            <a:pPr marL="0" indent="0" algn="just">
              <a:buNone/>
            </a:pPr>
            <a:endParaRPr lang="it-IT" sz="1800" dirty="0">
              <a:latin typeface="Calibri" panose="020F0502020204030204" pitchFamily="34" charset="0"/>
            </a:endParaRP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spTree>
    <p:extLst>
      <p:ext uri="{BB962C8B-B14F-4D97-AF65-F5344CB8AC3E}">
        <p14:creationId xmlns:p14="http://schemas.microsoft.com/office/powerpoint/2010/main" val="800395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0AC2D7-FEC5-4328-B4E3-BFE48F9969FD}"/>
              </a:ext>
            </a:extLst>
          </p:cNvPr>
          <p:cNvSpPr>
            <a:spLocks noGrp="1"/>
          </p:cNvSpPr>
          <p:nvPr>
            <p:ph type="title"/>
          </p:nvPr>
        </p:nvSpPr>
        <p:spPr>
          <a:xfrm>
            <a:off x="838200" y="500062"/>
            <a:ext cx="10865528" cy="1781320"/>
          </a:xfrm>
        </p:spPr>
        <p:txBody>
          <a:bodyPr>
            <a:normAutofit/>
          </a:bodyPr>
          <a:lstStyle/>
          <a:p>
            <a:pPr algn="ct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br>
              <a:rPr lang="it-IT" sz="2000" b="1" dirty="0">
                <a:solidFill>
                  <a:srgbClr val="FF0000"/>
                </a:solidFill>
                <a:latin typeface="Times New Roman" panose="02020603050405020304" pitchFamily="18" charset="0"/>
                <a:cs typeface="Times New Roman" panose="02020603050405020304" pitchFamily="18" charset="0"/>
              </a:rPr>
            </a:br>
            <a:endParaRPr lang="it-IT" sz="2000" b="1" dirty="0">
              <a:solidFill>
                <a:srgbClr val="FF0000"/>
              </a:solidFill>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9132C64-C018-455E-9AB6-026D61F3E2E6}"/>
              </a:ext>
            </a:extLst>
          </p:cNvPr>
          <p:cNvSpPr>
            <a:spLocks noGrp="1"/>
          </p:cNvSpPr>
          <p:nvPr>
            <p:ph idx="1"/>
          </p:nvPr>
        </p:nvSpPr>
        <p:spPr/>
        <p:txBody>
          <a:bodyPr>
            <a:normAutofit/>
          </a:bodyPr>
          <a:lstStyle/>
          <a:p>
            <a:pPr algn="ctr"/>
            <a:r>
              <a:rPr lang="it-IT" b="1" dirty="0">
                <a:solidFill>
                  <a:srgbClr val="FF0000"/>
                </a:solidFill>
              </a:rPr>
              <a:t>LEGGE 215/2021</a:t>
            </a:r>
          </a:p>
        </p:txBody>
      </p:sp>
      <p:pic>
        <p:nvPicPr>
          <p:cNvPr id="5" name="Immagine 4">
            <a:extLst>
              <a:ext uri="{FF2B5EF4-FFF2-40B4-BE49-F238E27FC236}">
                <a16:creationId xmlns:a16="http://schemas.microsoft.com/office/drawing/2014/main" id="{B3F3991A-BC6F-4BA8-915F-23A848DAA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5228" y="112760"/>
            <a:ext cx="1615467" cy="1136554"/>
          </a:xfrm>
          <a:prstGeom prst="rect">
            <a:avLst/>
          </a:prstGeom>
        </p:spPr>
      </p:pic>
      <p:graphicFrame>
        <p:nvGraphicFramePr>
          <p:cNvPr id="4" name="Diagramma 3">
            <a:extLst>
              <a:ext uri="{FF2B5EF4-FFF2-40B4-BE49-F238E27FC236}">
                <a16:creationId xmlns:a16="http://schemas.microsoft.com/office/drawing/2014/main" id="{14DA5619-D601-124C-032B-20AAF8DEF8DE}"/>
              </a:ext>
            </a:extLst>
          </p:cNvPr>
          <p:cNvGraphicFramePr/>
          <p:nvPr>
            <p:extLst>
              <p:ext uri="{D42A27DB-BD31-4B8C-83A1-F6EECF244321}">
                <p14:modId xmlns:p14="http://schemas.microsoft.com/office/powerpoint/2010/main" val="39084617"/>
              </p:ext>
            </p:extLst>
          </p:nvPr>
        </p:nvGraphicFramePr>
        <p:xfrm>
          <a:off x="971599" y="1309216"/>
          <a:ext cx="905909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806246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3455</Words>
  <Application>Microsoft Office PowerPoint</Application>
  <PresentationFormat>Widescreen</PresentationFormat>
  <Paragraphs>219</Paragraphs>
  <Slides>29</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29</vt:i4>
      </vt:variant>
    </vt:vector>
  </HeadingPairs>
  <TitlesOfParts>
    <vt:vector size="38" baseType="lpstr">
      <vt:lpstr>Arial</vt:lpstr>
      <vt:lpstr>Calibri</vt:lpstr>
      <vt:lpstr>Calibri Light</vt:lpstr>
      <vt:lpstr>Inter</vt:lpstr>
      <vt:lpstr>Lato</vt:lpstr>
      <vt:lpstr>Open Sans</vt:lpstr>
      <vt:lpstr>Times New Roman</vt:lpstr>
      <vt:lpstr>Wingdings</vt:lpstr>
      <vt:lpstr>Tema di Office</vt:lpstr>
      <vt:lpstr>  SICUREZZA SUL LAVORO IL NUOVO PANORAMA NORMATIVO  </vt:lpstr>
      <vt:lpstr>  LA CULTURA DELLA SICUREZZA SUL LAVORO</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MODELLO DI ORGANZZAZIONE GESTIONE E CONTROLLO D.LGS. 231/01</dc:title>
  <dc:creator>Federica Morichetti</dc:creator>
  <cp:lastModifiedBy>federica morichetti</cp:lastModifiedBy>
  <cp:revision>254</cp:revision>
  <dcterms:created xsi:type="dcterms:W3CDTF">2019-08-03T10:03:15Z</dcterms:created>
  <dcterms:modified xsi:type="dcterms:W3CDTF">2023-09-24T18:41:08Z</dcterms:modified>
</cp:coreProperties>
</file>