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4"/>
  </p:sldMasterIdLst>
  <p:notesMasterIdLst>
    <p:notesMasterId r:id="rId28"/>
  </p:notesMasterIdLst>
  <p:handoutMasterIdLst>
    <p:handoutMasterId r:id="rId29"/>
  </p:handoutMasterIdLst>
  <p:sldIdLst>
    <p:sldId id="7717" r:id="rId5"/>
    <p:sldId id="7718" r:id="rId6"/>
    <p:sldId id="7720" r:id="rId7"/>
    <p:sldId id="7704" r:id="rId8"/>
    <p:sldId id="7705" r:id="rId9"/>
    <p:sldId id="7706" r:id="rId10"/>
    <p:sldId id="7710" r:id="rId11"/>
    <p:sldId id="7709" r:id="rId12"/>
    <p:sldId id="7707" r:id="rId13"/>
    <p:sldId id="7713" r:id="rId14"/>
    <p:sldId id="7714" r:id="rId15"/>
    <p:sldId id="7716" r:id="rId16"/>
    <p:sldId id="7719" r:id="rId17"/>
    <p:sldId id="7736" r:id="rId18"/>
    <p:sldId id="7737" r:id="rId19"/>
    <p:sldId id="7738" r:id="rId20"/>
    <p:sldId id="7739" r:id="rId21"/>
    <p:sldId id="7740" r:id="rId22"/>
    <p:sldId id="7741" r:id="rId23"/>
    <p:sldId id="7742" r:id="rId24"/>
    <p:sldId id="7743" r:id="rId25"/>
    <p:sldId id="7744" r:id="rId26"/>
    <p:sldId id="7745"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tali Miriam" initials="VM" lastIdx="1" clrIdx="0">
    <p:extLst>
      <p:ext uri="{19B8F6BF-5375-455C-9EA6-DF929625EA0E}">
        <p15:presenceInfo xmlns:p15="http://schemas.microsoft.com/office/powerpoint/2012/main" userId="S-1-5-21-682003330-507921405-725345543-10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0C72"/>
    <a:srgbClr val="5B9BD5"/>
    <a:srgbClr val="7FC1E4"/>
    <a:srgbClr val="FFFFFF"/>
    <a:srgbClr val="A7A7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85" autoAdjust="0"/>
    <p:restoredTop sz="94249" autoAdjust="0"/>
  </p:normalViewPr>
  <p:slideViewPr>
    <p:cSldViewPr snapToGrid="0">
      <p:cViewPr varScale="1">
        <p:scale>
          <a:sx n="69" d="100"/>
          <a:sy n="69" d="100"/>
        </p:scale>
        <p:origin x="52" y="51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5AB6FBF7-B11D-4FCA-A7E8-9FE85A377CD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EF3D93B8-5CBC-4FD1-AF59-113EB03B2CC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639897-4902-4B26-BC8E-96A30ADE352A}" type="datetimeFigureOut">
              <a:rPr lang="it-IT" smtClean="0"/>
              <a:t>17/04/2024</a:t>
            </a:fld>
            <a:endParaRPr lang="it-IT"/>
          </a:p>
        </p:txBody>
      </p:sp>
      <p:sp>
        <p:nvSpPr>
          <p:cNvPr id="4" name="Segnaposto piè di pagina 3">
            <a:extLst>
              <a:ext uri="{FF2B5EF4-FFF2-40B4-BE49-F238E27FC236}">
                <a16:creationId xmlns:a16="http://schemas.microsoft.com/office/drawing/2014/main" id="{3829DE1E-B07F-4DFE-90EA-9454B56870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F605EA88-7945-44BF-917B-9B07F4E384D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18A46E-9808-4CFE-9782-4543056F3756}" type="slidenum">
              <a:rPr lang="it-IT" smtClean="0"/>
              <a:t>‹N›</a:t>
            </a:fld>
            <a:endParaRPr lang="it-IT"/>
          </a:p>
        </p:txBody>
      </p:sp>
    </p:spTree>
    <p:extLst>
      <p:ext uri="{BB962C8B-B14F-4D97-AF65-F5344CB8AC3E}">
        <p14:creationId xmlns:p14="http://schemas.microsoft.com/office/powerpoint/2010/main" val="18600972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71BCE0-0019-46D9-89AF-BCB664D1EA6D}" type="datetimeFigureOut">
              <a:rPr lang="it-IT" smtClean="0"/>
              <a:t>17/04/2024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90A95B-2E44-4C80-8CDB-A47D13C031F5}" type="slidenum">
              <a:rPr lang="it-IT" smtClean="0"/>
              <a:t>‹N›</a:t>
            </a:fld>
            <a:endParaRPr lang="it-IT"/>
          </a:p>
        </p:txBody>
      </p:sp>
    </p:spTree>
    <p:extLst>
      <p:ext uri="{BB962C8B-B14F-4D97-AF65-F5344CB8AC3E}">
        <p14:creationId xmlns:p14="http://schemas.microsoft.com/office/powerpoint/2010/main" val="426188016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3927618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7655041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106460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460984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3106536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5716451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7420088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0767046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34468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1298318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940082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1117408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5737798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3343328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1233356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766154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684777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3606375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451337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8534161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42488689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853017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7517382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2E10F71B-DFBC-4C87-9E0A-981C9FAF7C5A}"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820082227"/>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2E10F71B-DFBC-4C87-9E0A-981C9FAF7C5A}"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2474852610"/>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2E10F71B-DFBC-4C87-9E0A-981C9FAF7C5A}"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3839875125"/>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2E10F71B-DFBC-4C87-9E0A-981C9FAF7C5A}"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3620594220"/>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2E10F71B-DFBC-4C87-9E0A-981C9FAF7C5A}" type="datetimeFigureOut">
              <a:rPr lang="en-US" smtClean="0"/>
              <a:t>4/17/2024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1286592200"/>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2E10F71B-DFBC-4C87-9E0A-981C9FAF7C5A}"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900835091"/>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2E10F71B-DFBC-4C87-9E0A-981C9FAF7C5A}" type="datetimeFigureOut">
              <a:rPr lang="en-US" smtClean="0"/>
              <a:t>4/17/2024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260537772"/>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2E10F71B-DFBC-4C87-9E0A-981C9FAF7C5A}" type="datetimeFigureOut">
              <a:rPr lang="en-US" smtClean="0"/>
              <a:t>4/17/2024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391633170"/>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10F71B-DFBC-4C87-9E0A-981C9FAF7C5A}" type="datetimeFigureOut">
              <a:rPr lang="en-US" smtClean="0"/>
              <a:t>4/17/2024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3527571791"/>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2E10F71B-DFBC-4C87-9E0A-981C9FAF7C5A}"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1648885321"/>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2E10F71B-DFBC-4C87-9E0A-981C9FAF7C5A}" type="datetimeFigureOut">
              <a:rPr lang="en-US" smtClean="0"/>
              <a:t>4/17/2024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B865F08-2A3C-4B45-91C0-5EA955A9D922}" type="slidenum">
              <a:rPr lang="en-US" smtClean="0"/>
              <a:t>‹N›</a:t>
            </a:fld>
            <a:endParaRPr lang="en-US"/>
          </a:p>
        </p:txBody>
      </p:sp>
    </p:spTree>
    <p:extLst>
      <p:ext uri="{BB962C8B-B14F-4D97-AF65-F5344CB8AC3E}">
        <p14:creationId xmlns:p14="http://schemas.microsoft.com/office/powerpoint/2010/main" val="2834350785"/>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10F71B-DFBC-4C87-9E0A-981C9FAF7C5A}" type="datetimeFigureOut">
              <a:rPr lang="en-US" smtClean="0"/>
              <a:t>4/17/2024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865F08-2A3C-4B45-91C0-5EA955A9D922}" type="slidenum">
              <a:rPr lang="en-US" smtClean="0"/>
              <a:t>‹N›</a:t>
            </a:fld>
            <a:endParaRPr lang="en-US"/>
          </a:p>
        </p:txBody>
      </p:sp>
      <p:cxnSp>
        <p:nvCxnSpPr>
          <p:cNvPr id="7" name="Straight Connector 16">
            <a:extLst>
              <a:ext uri="{FF2B5EF4-FFF2-40B4-BE49-F238E27FC236}">
                <a16:creationId xmlns:a16="http://schemas.microsoft.com/office/drawing/2014/main" id="{32A10F2E-2A4D-BC67-0461-46924D86C60B}"/>
              </a:ext>
            </a:extLst>
          </p:cNvPr>
          <p:cNvCxnSpPr/>
          <p:nvPr userDrawn="1"/>
        </p:nvCxnSpPr>
        <p:spPr>
          <a:xfrm>
            <a:off x="677334" y="6128071"/>
            <a:ext cx="10837333" cy="0"/>
          </a:xfrm>
          <a:prstGeom prst="line">
            <a:avLst/>
          </a:prstGeom>
          <a:ln w="1270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8" name="Afbeelding 6" descr="WK_H_01_Pos_RGB_2400_Color.png">
            <a:extLst>
              <a:ext uri="{FF2B5EF4-FFF2-40B4-BE49-F238E27FC236}">
                <a16:creationId xmlns:a16="http://schemas.microsoft.com/office/drawing/2014/main" id="{62A9FD91-90C1-93E1-A01E-010B835D949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465601" y="6155999"/>
            <a:ext cx="2276216" cy="612912"/>
          </a:xfrm>
          <a:prstGeom prst="rect">
            <a:avLst/>
          </a:prstGeom>
        </p:spPr>
      </p:pic>
      <p:sp>
        <p:nvSpPr>
          <p:cNvPr id="9" name="Slide Number Placeholder 3">
            <a:extLst>
              <a:ext uri="{FF2B5EF4-FFF2-40B4-BE49-F238E27FC236}">
                <a16:creationId xmlns:a16="http://schemas.microsoft.com/office/drawing/2014/main" id="{779EA4B5-704C-4D9D-ED22-1E7183909C23}"/>
              </a:ext>
            </a:extLst>
          </p:cNvPr>
          <p:cNvSpPr txBox="1">
            <a:spLocks/>
          </p:cNvSpPr>
          <p:nvPr userDrawn="1"/>
        </p:nvSpPr>
        <p:spPr>
          <a:xfrm>
            <a:off x="5560441" y="6293751"/>
            <a:ext cx="652895"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C3236D-FB65-584A-8227-5A449D06E62A}" type="slidenum">
              <a:rPr lang="en-US" smtClean="0">
                <a:solidFill>
                  <a:srgbClr val="474747"/>
                </a:solidFill>
                <a:latin typeface="Calibri"/>
              </a:rPr>
              <a:pPr algn="ctr"/>
              <a:t>‹N›</a:t>
            </a:fld>
            <a:endParaRPr lang="en-US">
              <a:solidFill>
                <a:srgbClr val="474747"/>
              </a:solidFill>
              <a:latin typeface="Calibri"/>
            </a:endParaRPr>
          </a:p>
        </p:txBody>
      </p:sp>
      <p:pic>
        <p:nvPicPr>
          <p:cNvPr id="10" name="Immagine 9">
            <a:extLst>
              <a:ext uri="{FF2B5EF4-FFF2-40B4-BE49-F238E27FC236}">
                <a16:creationId xmlns:a16="http://schemas.microsoft.com/office/drawing/2014/main" id="{30FD3161-D11E-19D8-8034-121F1AA99E82}"/>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9618887" y="6253024"/>
            <a:ext cx="2078671" cy="475125"/>
          </a:xfrm>
          <a:prstGeom prst="rect">
            <a:avLst/>
          </a:prstGeom>
        </p:spPr>
      </p:pic>
    </p:spTree>
    <p:extLst>
      <p:ext uri="{BB962C8B-B14F-4D97-AF65-F5344CB8AC3E}">
        <p14:creationId xmlns:p14="http://schemas.microsoft.com/office/powerpoint/2010/main" val="326496243"/>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brocardi.it/codice-di-procedura-civile/libro-secondo/titolo-i/capo-ii/sezione-ii/art185.html" TargetMode="External"/><Relationship Id="rId7" Type="http://schemas.openxmlformats.org/officeDocument/2006/relationships/hyperlink" Target="https://www.brocardi.it/codice-di-procedura-civile/libro-secondo/titolo-iv/capo-i/sezione-i/art412quater.html"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https://www.brocardi.it/codice-di-procedura-civile/libro-secondo/titolo-iv/capo-i/sezione-i/art412ter.html" TargetMode="External"/><Relationship Id="rId5" Type="http://schemas.openxmlformats.org/officeDocument/2006/relationships/hyperlink" Target="https://www.brocardi.it/codice-di-procedura-civile/libro-secondo/titolo-iv/capo-i/sezione-i/art411.html" TargetMode="External"/><Relationship Id="rId4" Type="http://schemas.openxmlformats.org/officeDocument/2006/relationships/hyperlink" Target="https://www.brocardi.it/codice-di-procedura-civile/libro-secondo/titolo-iv/capo-i/sezione-i/art410.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486218" y="279672"/>
            <a:ext cx="11050902"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I negozi dispositivi del lavoratore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86218" y="1529831"/>
            <a:ext cx="11211340" cy="4261369"/>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nSpc>
                <a:spcPts val="2100"/>
              </a:lnSpc>
            </a:pPr>
            <a:r>
              <a:rPr lang="en-GB" sz="2400" dirty="0">
                <a:solidFill>
                  <a:schemeClr val="tx2">
                    <a:lumMod val="75000"/>
                  </a:schemeClr>
                </a:solidFill>
                <a:latin typeface="Calibri" panose="020F0502020204030204" pitchFamily="34" charset="0"/>
                <a:cs typeface="Calibri" panose="020F0502020204030204" pitchFamily="34" charset="0"/>
              </a:rPr>
              <a:t>L’</a:t>
            </a:r>
            <a:r>
              <a:rPr lang="en-GB" sz="2400" b="1" dirty="0">
                <a:solidFill>
                  <a:schemeClr val="tx2">
                    <a:lumMod val="75000"/>
                  </a:schemeClr>
                </a:solidFill>
                <a:latin typeface="Calibri" panose="020F0502020204030204" pitchFamily="34" charset="0"/>
                <a:cs typeface="Calibri" panose="020F0502020204030204" pitchFamily="34" charset="0"/>
              </a:rPr>
              <a:t>art. 2113 c.c. </a:t>
            </a:r>
            <a:r>
              <a:rPr lang="en-GB" sz="2400" dirty="0">
                <a:solidFill>
                  <a:schemeClr val="tx2">
                    <a:lumMod val="75000"/>
                  </a:schemeClr>
                </a:solidFill>
                <a:latin typeface="Calibri" panose="020F0502020204030204" pitchFamily="34" charset="0"/>
                <a:cs typeface="Calibri" panose="020F0502020204030204" pitchFamily="34" charset="0"/>
              </a:rPr>
              <a:t>prevede che le rinunzie e le transazioni, che hanno per oggetto diritti del prestatore di lavoro derivanti da disposizione inderogabili della legge e dei contratti o accordi collettivi concernenti i rapporti di cui all’art. 409 c.p.c. </a:t>
            </a:r>
            <a:r>
              <a:rPr lang="en-GB" sz="2400" b="1" u="sng" dirty="0">
                <a:solidFill>
                  <a:schemeClr val="tx2">
                    <a:lumMod val="75000"/>
                  </a:schemeClr>
                </a:solidFill>
                <a:latin typeface="Calibri" panose="020F0502020204030204" pitchFamily="34" charset="0"/>
                <a:cs typeface="Calibri" panose="020F0502020204030204" pitchFamily="34" charset="0"/>
              </a:rPr>
              <a:t>non sono valide.</a:t>
            </a:r>
            <a:r>
              <a:rPr lang="en-GB" sz="2400" dirty="0">
                <a:solidFill>
                  <a:schemeClr val="tx2">
                    <a:lumMod val="75000"/>
                  </a:schemeClr>
                </a:solidFill>
                <a:latin typeface="Calibri" panose="020F0502020204030204" pitchFamily="34" charset="0"/>
                <a:cs typeface="Calibri" panose="020F0502020204030204" pitchFamily="34" charset="0"/>
              </a:rPr>
              <a:t> </a:t>
            </a:r>
            <a:br>
              <a:rPr lang="en-GB" sz="2400" dirty="0">
                <a:solidFill>
                  <a:schemeClr val="tx2">
                    <a:lumMod val="75000"/>
                  </a:schemeClr>
                </a:solidFill>
                <a:latin typeface="Calibri" panose="020F0502020204030204" pitchFamily="34" charset="0"/>
                <a:cs typeface="Calibri" panose="020F0502020204030204" pitchFamily="34" charset="0"/>
              </a:rPr>
            </a:br>
            <a:r>
              <a:rPr lang="en-GB" sz="2400" dirty="0">
                <a:solidFill>
                  <a:schemeClr val="tx2">
                    <a:lumMod val="75000"/>
                  </a:schemeClr>
                </a:solidFill>
                <a:latin typeface="Calibri" panose="020F0502020204030204" pitchFamily="34" charset="0"/>
                <a:cs typeface="Calibri" panose="020F0502020204030204" pitchFamily="34" charset="0"/>
              </a:rPr>
              <a:t>La norma prevede che l’impugnazione delle rinunzie e transazioni evenutalmente svolte deve essere proposta, a pena di decadenza, </a:t>
            </a:r>
            <a:r>
              <a:rPr lang="en-GB" sz="2400" b="1" dirty="0">
                <a:solidFill>
                  <a:schemeClr val="tx2">
                    <a:lumMod val="75000"/>
                  </a:schemeClr>
                </a:solidFill>
                <a:latin typeface="Calibri" panose="020F0502020204030204" pitchFamily="34" charset="0"/>
                <a:cs typeface="Calibri" panose="020F0502020204030204" pitchFamily="34" charset="0"/>
              </a:rPr>
              <a:t>entro 6 mesi </a:t>
            </a:r>
            <a:r>
              <a:rPr lang="en-GB" sz="2400" dirty="0">
                <a:solidFill>
                  <a:schemeClr val="tx2">
                    <a:lumMod val="75000"/>
                  </a:schemeClr>
                </a:solidFill>
                <a:latin typeface="Calibri" panose="020F0502020204030204" pitchFamily="34" charset="0"/>
                <a:cs typeface="Calibri" panose="020F0502020204030204" pitchFamily="34" charset="0"/>
              </a:rPr>
              <a:t>dalla data di cessazione del rapporto o dalla data della rinunzia o transazione, se queste sono intervenute dopo la cessazione medesima. </a:t>
            </a:r>
            <a:br>
              <a:rPr lang="en-GB" sz="2400" dirty="0">
                <a:solidFill>
                  <a:schemeClr val="tx2">
                    <a:lumMod val="75000"/>
                  </a:schemeClr>
                </a:solidFill>
                <a:latin typeface="Calibri" panose="020F0502020204030204" pitchFamily="34" charset="0"/>
                <a:cs typeface="Calibri" panose="020F0502020204030204" pitchFamily="34" charset="0"/>
              </a:rPr>
            </a:br>
            <a:r>
              <a:rPr lang="en-GB" sz="2400" dirty="0">
                <a:solidFill>
                  <a:schemeClr val="tx2">
                    <a:lumMod val="75000"/>
                  </a:schemeClr>
                </a:solidFill>
                <a:latin typeface="Calibri" panose="020F0502020204030204" pitchFamily="34" charset="0"/>
                <a:cs typeface="Calibri" panose="020F0502020204030204" pitchFamily="34" charset="0"/>
              </a:rPr>
              <a:t>Inoltre, é previsto che le rinunzie e le transazioni possono essere impugnate con </a:t>
            </a:r>
            <a:r>
              <a:rPr lang="en-GB" sz="2400" b="1" dirty="0">
                <a:solidFill>
                  <a:schemeClr val="tx2">
                    <a:lumMod val="75000"/>
                  </a:schemeClr>
                </a:solidFill>
                <a:latin typeface="Calibri" panose="020F0502020204030204" pitchFamily="34" charset="0"/>
                <a:cs typeface="Calibri" panose="020F0502020204030204" pitchFamily="34" charset="0"/>
              </a:rPr>
              <a:t>qualsiasi atto scritto, anche stragiudiziale</a:t>
            </a:r>
            <a:r>
              <a:rPr lang="en-GB" sz="2400" dirty="0">
                <a:solidFill>
                  <a:schemeClr val="tx2">
                    <a:lumMod val="75000"/>
                  </a:schemeClr>
                </a:solidFill>
                <a:latin typeface="Calibri" panose="020F0502020204030204" pitchFamily="34" charset="0"/>
                <a:cs typeface="Calibri" panose="020F0502020204030204" pitchFamily="34" charset="0"/>
              </a:rPr>
              <a:t>, del lavoratore idoneo a renderne nota la volontá. </a:t>
            </a:r>
          </a:p>
          <a:p>
            <a:pPr indent="254000">
              <a:lnSpc>
                <a:spcPts val="2100"/>
              </a:lnSpc>
            </a:pPr>
            <a:r>
              <a:rPr lang="en-GB" sz="2400" dirty="0">
                <a:solidFill>
                  <a:schemeClr val="tx2">
                    <a:lumMod val="75000"/>
                  </a:schemeClr>
                </a:solidFill>
                <a:latin typeface="Calibri" panose="020F0502020204030204" pitchFamily="34" charset="0"/>
                <a:cs typeface="Calibri" panose="020F0502020204030204" pitchFamily="34" charset="0"/>
              </a:rPr>
              <a:t>Tuttavia, il </a:t>
            </a:r>
            <a:r>
              <a:rPr lang="en-GB" sz="2400" b="1" dirty="0">
                <a:solidFill>
                  <a:schemeClr val="tx2">
                    <a:lumMod val="75000"/>
                  </a:schemeClr>
                </a:solidFill>
                <a:latin typeface="Calibri" panose="020F0502020204030204" pitchFamily="34" charset="0"/>
                <a:cs typeface="Calibri" panose="020F0502020204030204" pitchFamily="34" charset="0"/>
              </a:rPr>
              <a:t>comma 4</a:t>
            </a:r>
            <a:r>
              <a:rPr lang="en-GB" sz="2400" dirty="0">
                <a:solidFill>
                  <a:schemeClr val="tx2">
                    <a:lumMod val="75000"/>
                  </a:schemeClr>
                </a:solidFill>
                <a:latin typeface="Calibri" panose="020F0502020204030204" pitchFamily="34" charset="0"/>
                <a:cs typeface="Calibri" panose="020F0502020204030204" pitchFamily="34" charset="0"/>
              </a:rPr>
              <a:t> dell’</a:t>
            </a:r>
            <a:r>
              <a:rPr lang="en-GB" sz="2400" b="1" dirty="0">
                <a:solidFill>
                  <a:schemeClr val="tx2">
                    <a:lumMod val="75000"/>
                  </a:schemeClr>
                </a:solidFill>
                <a:latin typeface="Calibri" panose="020F0502020204030204" pitchFamily="34" charset="0"/>
                <a:cs typeface="Calibri" panose="020F0502020204030204" pitchFamily="34" charset="0"/>
              </a:rPr>
              <a:t>art. 2113 c.c. </a:t>
            </a:r>
            <a:r>
              <a:rPr lang="en-GB" sz="2400" dirty="0">
                <a:solidFill>
                  <a:schemeClr val="tx2">
                    <a:lumMod val="75000"/>
                  </a:schemeClr>
                </a:solidFill>
                <a:latin typeface="Calibri" panose="020F0502020204030204" pitchFamily="34" charset="0"/>
                <a:cs typeface="Calibri" panose="020F0502020204030204" pitchFamily="34" charset="0"/>
              </a:rPr>
              <a:t>prevede una deroga: </a:t>
            </a:r>
          </a:p>
          <a:p>
            <a:pPr indent="0">
              <a:lnSpc>
                <a:spcPts val="2100"/>
              </a:lnSpc>
              <a:buNone/>
            </a:pPr>
            <a:r>
              <a:rPr lang="it-IT" sz="2400" b="0" i="1" dirty="0">
                <a:solidFill>
                  <a:srgbClr val="000000"/>
                </a:solidFill>
                <a:effectLst/>
                <a:latin typeface="+mj-lt"/>
              </a:rPr>
              <a:t>«Le disposizioni del presente articolo non si applicano alla conciliazione intervenuta ai sensi degli articoli </a:t>
            </a:r>
            <a:r>
              <a:rPr lang="it-IT" sz="2400" b="1" i="1" u="sng" dirty="0">
                <a:solidFill>
                  <a:srgbClr val="183025"/>
                </a:solidFill>
                <a:effectLst/>
                <a:latin typeface="+mj-lt"/>
                <a:hlinkClick r:id="rId3" tooltip="Tentativo di conciliazione"/>
              </a:rPr>
              <a:t>185</a:t>
            </a:r>
            <a:r>
              <a:rPr lang="it-IT" sz="2400" b="1" i="1" dirty="0">
                <a:solidFill>
                  <a:srgbClr val="000000"/>
                </a:solidFill>
                <a:effectLst/>
                <a:latin typeface="+mj-lt"/>
              </a:rPr>
              <a:t>, </a:t>
            </a:r>
            <a:r>
              <a:rPr lang="it-IT" sz="2400" b="1" i="1" u="sng" dirty="0">
                <a:solidFill>
                  <a:srgbClr val="183025"/>
                </a:solidFill>
                <a:effectLst/>
                <a:latin typeface="+mj-lt"/>
                <a:hlinkClick r:id="rId4" tooltip="Tentativo di conciliazione"/>
              </a:rPr>
              <a:t>410</a:t>
            </a:r>
            <a:r>
              <a:rPr lang="it-IT" sz="2400" b="1" i="1" dirty="0">
                <a:solidFill>
                  <a:srgbClr val="000000"/>
                </a:solidFill>
                <a:effectLst/>
                <a:latin typeface="+mj-lt"/>
              </a:rPr>
              <a:t>, </a:t>
            </a:r>
            <a:r>
              <a:rPr lang="it-IT" sz="2400" b="1" i="1" u="sng" dirty="0">
                <a:solidFill>
                  <a:srgbClr val="183025"/>
                </a:solidFill>
                <a:effectLst/>
                <a:latin typeface="+mj-lt"/>
                <a:hlinkClick r:id="rId5" tooltip="Processo verbale di conciliazione"/>
              </a:rPr>
              <a:t>411</a:t>
            </a:r>
            <a:r>
              <a:rPr lang="it-IT" sz="2400" b="1" i="1" dirty="0">
                <a:solidFill>
                  <a:srgbClr val="000000"/>
                </a:solidFill>
                <a:effectLst/>
                <a:latin typeface="+mj-lt"/>
              </a:rPr>
              <a:t>, </a:t>
            </a:r>
            <a:r>
              <a:rPr lang="it-IT" sz="2400" b="1" i="1" u="sng" dirty="0">
                <a:solidFill>
                  <a:srgbClr val="183025"/>
                </a:solidFill>
                <a:effectLst/>
                <a:latin typeface="+mj-lt"/>
                <a:hlinkClick r:id="rId6" tooltip="Altre modalità di conciliazione e arbitrato previste dalla contrattazione collettiva"/>
              </a:rPr>
              <a:t>412 ter</a:t>
            </a:r>
            <a:r>
              <a:rPr lang="it-IT" sz="2400" b="1" i="1" dirty="0">
                <a:solidFill>
                  <a:srgbClr val="000000"/>
                </a:solidFill>
                <a:effectLst/>
                <a:latin typeface="+mj-lt"/>
              </a:rPr>
              <a:t> </a:t>
            </a:r>
            <a:r>
              <a:rPr lang="it-IT" sz="2400" b="0" i="1" dirty="0">
                <a:solidFill>
                  <a:srgbClr val="000000"/>
                </a:solidFill>
                <a:effectLst/>
                <a:latin typeface="+mj-lt"/>
              </a:rPr>
              <a:t>e </a:t>
            </a:r>
            <a:r>
              <a:rPr lang="it-IT" sz="2400" b="1" i="1" u="sng" dirty="0">
                <a:solidFill>
                  <a:srgbClr val="183025"/>
                </a:solidFill>
                <a:effectLst/>
                <a:latin typeface="+mj-lt"/>
                <a:hlinkClick r:id="rId7" tooltip="Altre modalità di conciliazione e arbitrato"/>
              </a:rPr>
              <a:t>412 quater</a:t>
            </a:r>
            <a:r>
              <a:rPr lang="it-IT" sz="2400" b="1" i="1" dirty="0">
                <a:solidFill>
                  <a:srgbClr val="000000"/>
                </a:solidFill>
                <a:effectLst/>
                <a:latin typeface="+mj-lt"/>
              </a:rPr>
              <a:t> </a:t>
            </a:r>
            <a:r>
              <a:rPr lang="it-IT" sz="2400" b="0" i="1" dirty="0">
                <a:solidFill>
                  <a:srgbClr val="000000"/>
                </a:solidFill>
                <a:effectLst/>
                <a:latin typeface="+mj-lt"/>
              </a:rPr>
              <a:t>del codice di procedura civile».</a:t>
            </a:r>
            <a:endParaRPr lang="en-GB" sz="2400" i="1" dirty="0">
              <a:solidFill>
                <a:schemeClr val="tx2">
                  <a:lumMod val="75000"/>
                </a:schemeClr>
              </a:solidFill>
              <a:latin typeface="+mj-lt"/>
              <a:cs typeface="Calibri" panose="020F0502020204030204" pitchFamily="34" charset="0"/>
            </a:endParaRPr>
          </a:p>
          <a:p>
            <a:pPr indent="0">
              <a:lnSpc>
                <a:spcPts val="2100"/>
              </a:lnSpc>
              <a:buNone/>
            </a:pPr>
            <a:endParaRPr lang="en-GB" sz="2400" dirty="0">
              <a:solidFill>
                <a:schemeClr val="tx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394591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291549" y="328310"/>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28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le sedi abilitate alla risoluzione delle controversie </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94442" y="1641436"/>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335260" lvl="1" indent="0">
              <a:spcBef>
                <a:spcPts val="600"/>
              </a:spcBef>
              <a:spcAft>
                <a:spcPts val="600"/>
              </a:spcAft>
              <a:buNone/>
            </a:pPr>
            <a:r>
              <a:rPr lang="en-GB" sz="2400" b="1" u="sng" dirty="0">
                <a:solidFill>
                  <a:schemeClr val="tx2">
                    <a:lumMod val="75000"/>
                  </a:schemeClr>
                </a:solidFill>
                <a:latin typeface="Calibri" panose="020F0502020204030204" pitchFamily="34" charset="0"/>
                <a:cs typeface="Calibri" panose="020F0502020204030204" pitchFamily="34" charset="0"/>
              </a:rPr>
              <a:t>2. SEDE SINDACALE</a:t>
            </a:r>
          </a:p>
          <a:p>
            <a:pPr marL="335260" lvl="1" indent="0">
              <a:spcBef>
                <a:spcPts val="600"/>
              </a:spcBef>
              <a:spcAft>
                <a:spcPts val="600"/>
              </a:spcAft>
              <a:buNone/>
            </a:pPr>
            <a:r>
              <a:rPr lang="en-GB" sz="2400" dirty="0" err="1">
                <a:solidFill>
                  <a:schemeClr val="tx2">
                    <a:lumMod val="75000"/>
                  </a:schemeClr>
                </a:solidFill>
                <a:latin typeface="Calibri" panose="020F0502020204030204" pitchFamily="34" charset="0"/>
                <a:cs typeface="Calibri" panose="020F0502020204030204" pitchFamily="34" charset="0"/>
              </a:rPr>
              <a:t>L’</a:t>
            </a:r>
            <a:r>
              <a:rPr lang="en-GB" sz="2400" b="1" dirty="0" err="1">
                <a:solidFill>
                  <a:schemeClr val="tx2">
                    <a:lumMod val="75000"/>
                  </a:schemeClr>
                </a:solidFill>
                <a:latin typeface="Calibri" panose="020F0502020204030204" pitchFamily="34" charset="0"/>
                <a:cs typeface="Calibri" panose="020F0502020204030204" pitchFamily="34" charset="0"/>
              </a:rPr>
              <a:t>art</a:t>
            </a:r>
            <a:r>
              <a:rPr lang="en-GB" sz="2400" b="1" dirty="0">
                <a:solidFill>
                  <a:schemeClr val="tx2">
                    <a:lumMod val="75000"/>
                  </a:schemeClr>
                </a:solidFill>
                <a:latin typeface="Calibri" panose="020F0502020204030204" pitchFamily="34" charset="0"/>
                <a:cs typeface="Calibri" panose="020F0502020204030204" pitchFamily="34" charset="0"/>
              </a:rPr>
              <a:t>. 412-ter c.p.c. </a:t>
            </a:r>
            <a:r>
              <a:rPr lang="en-GB" sz="2400" dirty="0">
                <a:solidFill>
                  <a:schemeClr val="tx2">
                    <a:lumMod val="75000"/>
                  </a:schemeClr>
                </a:solidFill>
                <a:latin typeface="Calibri" panose="020F0502020204030204" pitchFamily="34" charset="0"/>
                <a:cs typeface="Calibri" panose="020F0502020204030204" pitchFamily="34" charset="0"/>
              </a:rPr>
              <a:t>disciplina le </a:t>
            </a:r>
            <a:r>
              <a:rPr lang="en-GB" sz="2400" b="1" dirty="0">
                <a:solidFill>
                  <a:schemeClr val="tx2">
                    <a:lumMod val="75000"/>
                  </a:schemeClr>
                </a:solidFill>
                <a:latin typeface="Calibri" panose="020F0502020204030204" pitchFamily="34" charset="0"/>
                <a:cs typeface="Calibri" panose="020F0502020204030204" pitchFamily="34" charset="0"/>
              </a:rPr>
              <a:t>altre modalit</a:t>
            </a:r>
            <a:r>
              <a:rPr lang="it-IT" sz="2400" b="1" dirty="0">
                <a:solidFill>
                  <a:schemeClr val="tx2">
                    <a:lumMod val="75000"/>
                  </a:schemeClr>
                </a:solidFill>
                <a:latin typeface="Calibri" panose="020F0502020204030204" pitchFamily="34" charset="0"/>
                <a:cs typeface="Calibri" panose="020F0502020204030204" pitchFamily="34" charset="0"/>
              </a:rPr>
              <a:t>à</a:t>
            </a:r>
            <a:r>
              <a:rPr lang="en-GB" sz="2400" b="1" dirty="0">
                <a:solidFill>
                  <a:schemeClr val="tx2">
                    <a:lumMod val="75000"/>
                  </a:schemeClr>
                </a:solidFill>
                <a:latin typeface="Calibri" panose="020F0502020204030204" pitchFamily="34" charset="0"/>
                <a:cs typeface="Calibri" panose="020F0502020204030204" pitchFamily="34" charset="0"/>
              </a:rPr>
              <a:t> di conciliazione </a:t>
            </a:r>
            <a:r>
              <a:rPr lang="en-GB" sz="2400" dirty="0">
                <a:solidFill>
                  <a:schemeClr val="tx2">
                    <a:lumMod val="75000"/>
                  </a:schemeClr>
                </a:solidFill>
                <a:latin typeface="Calibri" panose="020F0502020204030204" pitchFamily="34" charset="0"/>
                <a:cs typeface="Calibri" panose="020F0502020204030204" pitchFamily="34" charset="0"/>
              </a:rPr>
              <a:t>e </a:t>
            </a:r>
            <a:r>
              <a:rPr lang="en-GB" sz="2400" b="1" dirty="0">
                <a:solidFill>
                  <a:schemeClr val="tx2">
                    <a:lumMod val="75000"/>
                  </a:schemeClr>
                </a:solidFill>
                <a:latin typeface="Calibri" panose="020F0502020204030204" pitchFamily="34" charset="0"/>
                <a:cs typeface="Calibri" panose="020F0502020204030204" pitchFamily="34" charset="0"/>
              </a:rPr>
              <a:t>arbitrato</a:t>
            </a:r>
            <a:r>
              <a:rPr lang="en-GB" sz="2400" dirty="0">
                <a:solidFill>
                  <a:schemeClr val="tx2">
                    <a:lumMod val="75000"/>
                  </a:schemeClr>
                </a:solidFill>
                <a:latin typeface="Calibri" panose="020F0502020204030204" pitchFamily="34" charset="0"/>
                <a:cs typeface="Calibri" panose="020F0502020204030204" pitchFamily="34" charset="0"/>
              </a:rPr>
              <a:t> previste dalla contrattazione collettiva.</a:t>
            </a:r>
          </a:p>
          <a:p>
            <a:pPr marL="335260" lvl="1" indent="0">
              <a:spcBef>
                <a:spcPts val="600"/>
              </a:spcBef>
              <a:spcAft>
                <a:spcPts val="600"/>
              </a:spcAft>
              <a:buNone/>
            </a:pPr>
            <a:endParaRPr lang="it-IT" sz="2400" b="0" i="0" dirty="0">
              <a:solidFill>
                <a:srgbClr val="000000"/>
              </a:solidFill>
              <a:effectLst/>
              <a:latin typeface="+mj-lt"/>
            </a:endParaRPr>
          </a:p>
          <a:p>
            <a:pPr marL="335260" lvl="1" indent="0">
              <a:spcBef>
                <a:spcPts val="600"/>
              </a:spcBef>
              <a:spcAft>
                <a:spcPts val="600"/>
              </a:spcAft>
              <a:buNone/>
            </a:pPr>
            <a:endParaRPr lang="it-IT" sz="2400" b="0" i="0" dirty="0">
              <a:solidFill>
                <a:srgbClr val="000000"/>
              </a:solidFill>
              <a:effectLst/>
              <a:latin typeface="+mj-lt"/>
            </a:endParaRPr>
          </a:p>
          <a:p>
            <a:pPr marL="335260" lvl="1" indent="0">
              <a:spcBef>
                <a:spcPts val="600"/>
              </a:spcBef>
              <a:spcAft>
                <a:spcPts val="600"/>
              </a:spcAft>
              <a:buNone/>
            </a:pPr>
            <a:r>
              <a:rPr lang="it-IT" sz="2400" b="0" i="0" dirty="0">
                <a:solidFill>
                  <a:srgbClr val="000000"/>
                </a:solidFill>
                <a:effectLst/>
                <a:latin typeface="+mj-lt"/>
              </a:rPr>
              <a:t>La conciliazione e l'arbitrato, nelle materie di cui all'articolo 409, possono essere svolti altresì presso le sedi e con le </a:t>
            </a:r>
            <a:r>
              <a:rPr lang="it-IT" sz="2400" b="1" i="0" dirty="0">
                <a:solidFill>
                  <a:srgbClr val="000000"/>
                </a:solidFill>
                <a:effectLst/>
                <a:latin typeface="+mj-lt"/>
              </a:rPr>
              <a:t>modalità previste dai contratti collettivi</a:t>
            </a:r>
            <a:r>
              <a:rPr lang="it-IT" sz="2400" b="0" i="0" dirty="0">
                <a:solidFill>
                  <a:srgbClr val="000000"/>
                </a:solidFill>
                <a:effectLst/>
                <a:latin typeface="+mj-lt"/>
              </a:rPr>
              <a:t> sottoscritti dalle associazioni sindacali maggiormente rappresentative.</a:t>
            </a:r>
            <a:endParaRPr lang="en-GB" sz="2400" dirty="0">
              <a:solidFill>
                <a:schemeClr val="tx2">
                  <a:lumMod val="75000"/>
                </a:schemeClr>
              </a:solidFill>
              <a:latin typeface="+mj-lt"/>
              <a:cs typeface="Calibri" panose="020F0502020204030204" pitchFamily="34" charset="0"/>
            </a:endParaRPr>
          </a:p>
        </p:txBody>
      </p:sp>
      <p:sp>
        <p:nvSpPr>
          <p:cNvPr id="2" name="Freccia in giù 1">
            <a:extLst>
              <a:ext uri="{FF2B5EF4-FFF2-40B4-BE49-F238E27FC236}">
                <a16:creationId xmlns:a16="http://schemas.microsoft.com/office/drawing/2014/main" id="{F17C5E17-2F95-43F8-84E9-45B845ECC05D}"/>
              </a:ext>
            </a:extLst>
          </p:cNvPr>
          <p:cNvSpPr/>
          <p:nvPr/>
        </p:nvSpPr>
        <p:spPr>
          <a:xfrm>
            <a:off x="5816686" y="3266530"/>
            <a:ext cx="437744" cy="50583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Tree>
    <p:extLst>
      <p:ext uri="{BB962C8B-B14F-4D97-AF65-F5344CB8AC3E}">
        <p14:creationId xmlns:p14="http://schemas.microsoft.com/office/powerpoint/2010/main" val="18296840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291549" y="160859"/>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28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le sedi abilitate alla risoluzione delle controversie </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91549" y="730095"/>
            <a:ext cx="11211340" cy="5458269"/>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335260" lvl="1" indent="0">
              <a:spcBef>
                <a:spcPts val="600"/>
              </a:spcBef>
              <a:spcAft>
                <a:spcPts val="600"/>
              </a:spcAft>
              <a:buNone/>
            </a:pPr>
            <a:r>
              <a:rPr lang="en-GB" sz="2000" b="1" u="sng" dirty="0">
                <a:solidFill>
                  <a:schemeClr val="tx2">
                    <a:lumMod val="75000"/>
                  </a:schemeClr>
                </a:solidFill>
                <a:latin typeface="Calibri" panose="020F0502020204030204" pitchFamily="34" charset="0"/>
                <a:cs typeface="Calibri" panose="020F0502020204030204" pitchFamily="34" charset="0"/>
              </a:rPr>
              <a:t>3. COMMISSIONI DI CERTIFICAZIONE</a:t>
            </a:r>
          </a:p>
          <a:p>
            <a:pPr marL="335260" lvl="1" indent="0">
              <a:spcBef>
                <a:spcPts val="600"/>
              </a:spcBef>
              <a:spcAft>
                <a:spcPts val="600"/>
              </a:spcAft>
              <a:buNone/>
            </a:pPr>
            <a:r>
              <a:rPr lang="en-GB" sz="2000" dirty="0" err="1">
                <a:solidFill>
                  <a:schemeClr val="tx2">
                    <a:lumMod val="75000"/>
                  </a:schemeClr>
                </a:solidFill>
                <a:latin typeface="Calibri" panose="020F0502020204030204" pitchFamily="34" charset="0"/>
                <a:cs typeface="Calibri" panose="020F0502020204030204" pitchFamily="34" charset="0"/>
              </a:rPr>
              <a:t>L’</a:t>
            </a:r>
            <a:r>
              <a:rPr lang="en-GB" sz="2000" b="1" dirty="0" err="1">
                <a:solidFill>
                  <a:schemeClr val="tx2">
                    <a:lumMod val="75000"/>
                  </a:schemeClr>
                </a:solidFill>
                <a:latin typeface="Calibri" panose="020F0502020204030204" pitchFamily="34" charset="0"/>
                <a:cs typeface="Calibri" panose="020F0502020204030204" pitchFamily="34" charset="0"/>
              </a:rPr>
              <a:t>art</a:t>
            </a:r>
            <a:r>
              <a:rPr lang="en-GB" sz="2000" b="1" dirty="0">
                <a:solidFill>
                  <a:schemeClr val="tx2">
                    <a:lumMod val="75000"/>
                  </a:schemeClr>
                </a:solidFill>
                <a:latin typeface="Calibri" panose="020F0502020204030204" pitchFamily="34" charset="0"/>
                <a:cs typeface="Calibri" panose="020F0502020204030204" pitchFamily="34" charset="0"/>
              </a:rPr>
              <a:t>. 76 D. Lgs. 276/2003 (Legge Biagi) </a:t>
            </a:r>
            <a:r>
              <a:rPr lang="en-GB" sz="2000" dirty="0">
                <a:solidFill>
                  <a:schemeClr val="tx2">
                    <a:lumMod val="75000"/>
                  </a:schemeClr>
                </a:solidFill>
                <a:latin typeface="Calibri" panose="020F0502020204030204" pitchFamily="34" charset="0"/>
                <a:cs typeface="Calibri" panose="020F0502020204030204" pitchFamily="34" charset="0"/>
              </a:rPr>
              <a:t>prevede quali sono gli </a:t>
            </a:r>
            <a:r>
              <a:rPr lang="en-GB" sz="2000" b="1" dirty="0">
                <a:solidFill>
                  <a:schemeClr val="tx2">
                    <a:lumMod val="75000"/>
                  </a:schemeClr>
                </a:solidFill>
                <a:latin typeface="Calibri" panose="020F0502020204030204" pitchFamily="34" charset="0"/>
                <a:cs typeface="Calibri" panose="020F0502020204030204" pitchFamily="34" charset="0"/>
              </a:rPr>
              <a:t>organi di certificazione</a:t>
            </a:r>
            <a:r>
              <a:rPr lang="it-IT" sz="2000" b="1" dirty="0">
                <a:solidFill>
                  <a:srgbClr val="000000"/>
                </a:solidFill>
                <a:latin typeface="+mj-lt"/>
                <a:cs typeface="Calibri" panose="020F0502020204030204" pitchFamily="34" charset="0"/>
              </a:rPr>
              <a:t>:</a:t>
            </a:r>
          </a:p>
          <a:p>
            <a:pPr marL="335260" lvl="1" indent="0">
              <a:spcBef>
                <a:spcPts val="600"/>
              </a:spcBef>
              <a:spcAft>
                <a:spcPts val="600"/>
              </a:spcAft>
              <a:buNone/>
            </a:pPr>
            <a:r>
              <a:rPr lang="it-IT" sz="1600" b="0" i="0" dirty="0">
                <a:solidFill>
                  <a:srgbClr val="000000"/>
                </a:solidFill>
                <a:effectLst/>
                <a:latin typeface="+mj-lt"/>
              </a:rPr>
              <a:t>Sono </a:t>
            </a:r>
            <a:r>
              <a:rPr lang="it-IT" sz="1600" b="1" i="0" dirty="0">
                <a:solidFill>
                  <a:srgbClr val="000000"/>
                </a:solidFill>
                <a:effectLst/>
                <a:latin typeface="+mj-lt"/>
              </a:rPr>
              <a:t>organi abilitati alla certificazione </a:t>
            </a:r>
            <a:r>
              <a:rPr lang="it-IT" sz="1600" b="0" i="0" dirty="0">
                <a:solidFill>
                  <a:srgbClr val="000000"/>
                </a:solidFill>
                <a:effectLst/>
                <a:latin typeface="+mj-lt"/>
              </a:rPr>
              <a:t>dei contratti di lavoro le commissioni di certificazione istituite presso: </a:t>
            </a:r>
          </a:p>
          <a:p>
            <a:pPr marL="678160" lvl="1" indent="-342900">
              <a:spcBef>
                <a:spcPts val="600"/>
              </a:spcBef>
              <a:spcAft>
                <a:spcPts val="600"/>
              </a:spcAft>
              <a:buAutoNum type="alphaLcParenR"/>
            </a:pPr>
            <a:r>
              <a:rPr lang="it-IT" sz="1600" b="0" i="0" dirty="0">
                <a:solidFill>
                  <a:srgbClr val="000000"/>
                </a:solidFill>
                <a:effectLst/>
                <a:latin typeface="+mj-lt"/>
              </a:rPr>
              <a:t>gli </a:t>
            </a:r>
            <a:r>
              <a:rPr lang="it-IT" sz="1600" b="1" i="0" dirty="0">
                <a:solidFill>
                  <a:srgbClr val="000000"/>
                </a:solidFill>
                <a:effectLst/>
                <a:latin typeface="+mj-lt"/>
              </a:rPr>
              <a:t>enti bilaterali costituiti nell'ambito territoriale di riferimento </a:t>
            </a:r>
            <a:r>
              <a:rPr lang="it-IT" sz="1600" b="0" i="0" dirty="0">
                <a:solidFill>
                  <a:srgbClr val="000000"/>
                </a:solidFill>
                <a:effectLst/>
                <a:latin typeface="+mj-lt"/>
              </a:rPr>
              <a:t>ovvero </a:t>
            </a:r>
            <a:r>
              <a:rPr lang="it-IT" sz="1600" b="1" i="0" dirty="0">
                <a:solidFill>
                  <a:srgbClr val="000000"/>
                </a:solidFill>
                <a:effectLst/>
                <a:latin typeface="+mj-lt"/>
              </a:rPr>
              <a:t>a livello nazionale </a:t>
            </a:r>
            <a:r>
              <a:rPr lang="it-IT" sz="1600" b="0" i="0" dirty="0">
                <a:solidFill>
                  <a:srgbClr val="000000"/>
                </a:solidFill>
                <a:effectLst/>
                <a:latin typeface="+mj-lt"/>
              </a:rPr>
              <a:t>quando la commissione di certificazione sia costituita nell'ambito di organismi bilaterali a competenza nazionale; </a:t>
            </a:r>
          </a:p>
          <a:p>
            <a:pPr marL="678160" lvl="1" indent="-342900">
              <a:spcBef>
                <a:spcPts val="600"/>
              </a:spcBef>
              <a:spcAft>
                <a:spcPts val="600"/>
              </a:spcAft>
              <a:buAutoNum type="alphaLcParenR"/>
            </a:pPr>
            <a:r>
              <a:rPr lang="it-IT" sz="1600" b="0" i="0" dirty="0">
                <a:solidFill>
                  <a:srgbClr val="000000"/>
                </a:solidFill>
                <a:effectLst/>
                <a:latin typeface="+mj-lt"/>
              </a:rPr>
              <a:t>le </a:t>
            </a:r>
            <a:r>
              <a:rPr lang="it-IT" sz="1600" b="1" i="0" dirty="0">
                <a:solidFill>
                  <a:srgbClr val="000000"/>
                </a:solidFill>
                <a:effectLst/>
                <a:latin typeface="+mj-lt"/>
              </a:rPr>
              <a:t>Direzioni provinciali del lavoro e le province</a:t>
            </a:r>
            <a:r>
              <a:rPr lang="it-IT" sz="1600" b="0" i="0" dirty="0">
                <a:solidFill>
                  <a:srgbClr val="000000"/>
                </a:solidFill>
                <a:effectLst/>
                <a:latin typeface="+mj-lt"/>
              </a:rPr>
              <a:t>, secondo quanto stabilito da apposito decreto del Ministro del lavoro e delle politiche sociali entro sessanta giorni dalla entrata in vigore del presente decreto; </a:t>
            </a:r>
          </a:p>
          <a:p>
            <a:pPr marL="678160" lvl="1" indent="-342900">
              <a:spcBef>
                <a:spcPts val="600"/>
              </a:spcBef>
              <a:spcAft>
                <a:spcPts val="600"/>
              </a:spcAft>
              <a:buAutoNum type="alphaLcParenR"/>
            </a:pPr>
            <a:r>
              <a:rPr lang="it-IT" sz="1600" dirty="0">
                <a:solidFill>
                  <a:srgbClr val="000000"/>
                </a:solidFill>
                <a:latin typeface="+mj-lt"/>
              </a:rPr>
              <a:t>l</a:t>
            </a:r>
            <a:r>
              <a:rPr lang="it-IT" sz="1600" b="0" i="0" dirty="0">
                <a:solidFill>
                  <a:srgbClr val="000000"/>
                </a:solidFill>
                <a:effectLst/>
                <a:latin typeface="+mj-lt"/>
              </a:rPr>
              <a:t>e </a:t>
            </a:r>
            <a:r>
              <a:rPr lang="it-IT" sz="1600" b="1" i="0" dirty="0">
                <a:solidFill>
                  <a:srgbClr val="000000"/>
                </a:solidFill>
                <a:effectLst/>
                <a:latin typeface="+mj-lt"/>
              </a:rPr>
              <a:t>università pubbliche e private</a:t>
            </a:r>
            <a:r>
              <a:rPr lang="it-IT" sz="1600" b="0" i="0" dirty="0">
                <a:solidFill>
                  <a:srgbClr val="000000"/>
                </a:solidFill>
                <a:effectLst/>
                <a:latin typeface="+mj-lt"/>
              </a:rPr>
              <a:t>, comprese le Fondazioni universitarie, registrate nell'albo di cui al comma 2, esclusivamente nell'ambito di rapporti di collaborazione e consulenza attivati con docenti di diritto del lavoro di ruolo ai sensi dell'articolo 66 del decreto del Presidente della Repubblica 11 luglio 1980, n. 382;</a:t>
            </a:r>
            <a:endParaRPr lang="it-IT" sz="1600" dirty="0">
              <a:solidFill>
                <a:srgbClr val="000000"/>
              </a:solidFill>
              <a:latin typeface="+mj-lt"/>
            </a:endParaRPr>
          </a:p>
          <a:p>
            <a:pPr marL="678160" lvl="1" indent="-342900">
              <a:spcBef>
                <a:spcPts val="600"/>
              </a:spcBef>
              <a:spcAft>
                <a:spcPts val="600"/>
              </a:spcAft>
              <a:buAutoNum type="alphaLcParenR"/>
            </a:pPr>
            <a:r>
              <a:rPr lang="it-IT" sz="1600" b="0" i="0" dirty="0">
                <a:solidFill>
                  <a:srgbClr val="000000"/>
                </a:solidFill>
                <a:effectLst/>
                <a:latin typeface="+mj-lt"/>
              </a:rPr>
              <a:t>il </a:t>
            </a:r>
            <a:r>
              <a:rPr lang="it-IT" sz="1600" b="1" i="0" dirty="0">
                <a:solidFill>
                  <a:srgbClr val="000000"/>
                </a:solidFill>
                <a:effectLst/>
                <a:latin typeface="+mj-lt"/>
              </a:rPr>
              <a:t>Ministero del lavoro e delle politiche sociali </a:t>
            </a:r>
            <a:r>
              <a:rPr lang="it-IT" sz="1600" b="0" i="0" dirty="0">
                <a:solidFill>
                  <a:srgbClr val="000000"/>
                </a:solidFill>
                <a:effectLst/>
                <a:latin typeface="+mj-lt"/>
              </a:rPr>
              <a:t>- Direzione generale della tutela delle condizioni di lavoro, esclusivamente nei casi in cui il datore di lavoro abbia le proprie sedi di lavoro in almeno due province anche di regioni diverse ovvero per quei datori di lavoro con unica sede di lavoro associati ad organizzazioni imprenditoriali che abbiano predisposto a livello nazionale schemi di convenzioni certificati dalla commissione di certificazione istituita presso il Ministero del lavoro e delle politiche sociali, nell'ambito delle risorse umane e strumentali già operanti presso la Direzione generale della tutela delle condizioni di lavoro;</a:t>
            </a:r>
          </a:p>
          <a:p>
            <a:pPr marL="678160" lvl="1" indent="-342900">
              <a:spcBef>
                <a:spcPts val="600"/>
              </a:spcBef>
              <a:spcAft>
                <a:spcPts val="600"/>
              </a:spcAft>
              <a:buAutoNum type="alphaLcParenR"/>
            </a:pPr>
            <a:r>
              <a:rPr lang="it-IT" sz="1600" b="0" i="0" dirty="0">
                <a:solidFill>
                  <a:srgbClr val="000000"/>
                </a:solidFill>
                <a:effectLst/>
                <a:latin typeface="+mj-lt"/>
              </a:rPr>
              <a:t> i </a:t>
            </a:r>
            <a:r>
              <a:rPr lang="it-IT" sz="1600" b="1" i="0" dirty="0">
                <a:solidFill>
                  <a:srgbClr val="000000"/>
                </a:solidFill>
                <a:effectLst/>
                <a:latin typeface="+mj-lt"/>
              </a:rPr>
              <a:t>consigli provinciali dei consulenti del lavoro </a:t>
            </a:r>
            <a:r>
              <a:rPr lang="it-IT" sz="1600" b="0" i="0" dirty="0">
                <a:solidFill>
                  <a:srgbClr val="000000"/>
                </a:solidFill>
                <a:effectLst/>
                <a:latin typeface="+mj-lt"/>
              </a:rPr>
              <a:t>di cui alla legge 11 gennaio 1979, n. 12, esclusivamente per i contratti di lavoro instaurati nell'ambito territoriale di riferimento senza nuovi o maggiori oneri per la finanza pubblica.</a:t>
            </a:r>
            <a:br>
              <a:rPr lang="it-IT" sz="1600" b="0" i="0" dirty="0">
                <a:solidFill>
                  <a:srgbClr val="000000"/>
                </a:solidFill>
                <a:effectLst/>
                <a:latin typeface="+mj-lt"/>
              </a:rPr>
            </a:br>
            <a:br>
              <a:rPr lang="it-IT" sz="1600" b="0" i="0" dirty="0">
                <a:solidFill>
                  <a:srgbClr val="000000"/>
                </a:solidFill>
                <a:effectLst/>
                <a:latin typeface="Arial" panose="020B0604020202020204" pitchFamily="34" charset="0"/>
              </a:rPr>
            </a:br>
            <a:endParaRPr lang="en-GB" sz="2400" dirty="0">
              <a:solidFill>
                <a:schemeClr val="tx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25107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88883" y="20204"/>
            <a:ext cx="10457457" cy="794276"/>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LA procedura conciliativa</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88883" y="35809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lgn="ctr">
              <a:lnSpc>
                <a:spcPts val="2100"/>
              </a:lnSpc>
              <a:spcBef>
                <a:spcPts val="700"/>
              </a:spcBef>
              <a:buNone/>
            </a:pPr>
            <a:br>
              <a:rPr lang="it-IT" sz="2000" b="0" i="0" dirty="0">
                <a:solidFill>
                  <a:srgbClr val="000000"/>
                </a:solidFill>
                <a:effectLst/>
                <a:latin typeface="Tahoma" panose="020B0604030504040204" pitchFamily="34" charset="0"/>
              </a:rPr>
            </a:br>
            <a:r>
              <a:rPr lang="it-IT" sz="2000" b="1" i="0" dirty="0">
                <a:solidFill>
                  <a:srgbClr val="000000"/>
                </a:solidFill>
                <a:effectLst/>
                <a:latin typeface="Tahoma" panose="020B0604030504040204" pitchFamily="34" charset="0"/>
              </a:rPr>
              <a:t>Art. 410 c</a:t>
            </a:r>
            <a:r>
              <a:rPr lang="it-IT" sz="2000" b="1" dirty="0">
                <a:solidFill>
                  <a:srgbClr val="000000"/>
                </a:solidFill>
                <a:latin typeface="Tahoma" panose="020B0604030504040204" pitchFamily="34" charset="0"/>
              </a:rPr>
              <a:t>.p.c. </a:t>
            </a:r>
          </a:p>
          <a:p>
            <a:pPr indent="254000" algn="just">
              <a:lnSpc>
                <a:spcPts val="2100"/>
              </a:lnSpc>
              <a:spcBef>
                <a:spcPts val="700"/>
              </a:spcBef>
            </a:pPr>
            <a:r>
              <a:rPr lang="it-IT" sz="1600" b="0" i="0" dirty="0">
                <a:solidFill>
                  <a:srgbClr val="000000"/>
                </a:solidFill>
                <a:effectLst/>
                <a:latin typeface="Tahoma" panose="020B0604030504040204" pitchFamily="34" charset="0"/>
              </a:rPr>
              <a:t>La richiesta del tentativo di conciliazione, sottoscritta dall'istante (sia lavoratore che datore di lavoro), </a:t>
            </a:r>
            <a:r>
              <a:rPr lang="it-IT" sz="1600" b="1" i="0" dirty="0">
                <a:solidFill>
                  <a:srgbClr val="000000"/>
                </a:solidFill>
                <a:effectLst/>
                <a:latin typeface="Tahoma" panose="020B0604030504040204" pitchFamily="34" charset="0"/>
              </a:rPr>
              <a:t>è consegnata o spedita mediante raccomandata con avviso di ricevimento</a:t>
            </a:r>
            <a:r>
              <a:rPr lang="it-IT" sz="1600" b="0" i="0" dirty="0">
                <a:solidFill>
                  <a:srgbClr val="000000"/>
                </a:solidFill>
                <a:effectLst/>
                <a:latin typeface="Tahoma" panose="020B0604030504040204" pitchFamily="34" charset="0"/>
              </a:rPr>
              <a:t>. Copia della richiesta del tentativo di conciliazione deve essere consegnata o spedita con raccomandata con ricevuta di ritorno a cura della stessa parte istante alla controparte.</a:t>
            </a:r>
          </a:p>
          <a:p>
            <a:pPr indent="254000" algn="just">
              <a:lnSpc>
                <a:spcPts val="2100"/>
              </a:lnSpc>
              <a:spcBef>
                <a:spcPts val="700"/>
              </a:spcBef>
            </a:pPr>
            <a:r>
              <a:rPr lang="it-IT" sz="1600" b="0" i="0" dirty="0">
                <a:solidFill>
                  <a:srgbClr val="000000"/>
                </a:solidFill>
                <a:effectLst/>
                <a:latin typeface="Tahoma" panose="020B0604030504040204" pitchFamily="34" charset="0"/>
              </a:rPr>
              <a:t>La richiesta deve precisare:</a:t>
            </a:r>
          </a:p>
          <a:p>
            <a:pPr indent="0" algn="just">
              <a:buNone/>
            </a:pPr>
            <a:r>
              <a:rPr lang="it-IT" sz="1600" b="0" i="0" dirty="0">
                <a:solidFill>
                  <a:srgbClr val="000000"/>
                </a:solidFill>
                <a:effectLst/>
                <a:latin typeface="Tahoma" panose="020B0604030504040204" pitchFamily="34" charset="0"/>
              </a:rPr>
              <a:t>1) </a:t>
            </a:r>
            <a:r>
              <a:rPr lang="it-IT" sz="1600" b="1" i="0" dirty="0">
                <a:solidFill>
                  <a:srgbClr val="000000"/>
                </a:solidFill>
                <a:effectLst/>
                <a:latin typeface="Tahoma" panose="020B0604030504040204" pitchFamily="34" charset="0"/>
              </a:rPr>
              <a:t>nome, cognome e residenza dell'istante e del convenuto</a:t>
            </a:r>
            <a:r>
              <a:rPr lang="it-IT" sz="1600" b="0" i="0" dirty="0">
                <a:solidFill>
                  <a:srgbClr val="000000"/>
                </a:solidFill>
                <a:effectLst/>
                <a:latin typeface="Tahoma" panose="020B0604030504040204" pitchFamily="34" charset="0"/>
              </a:rPr>
              <a:t>; se l'istante o il convenuto sono una persona giuridica, un'associazione non riconosciuta o un comitato, l'istanza deve indicare </a:t>
            </a:r>
            <a:r>
              <a:rPr lang="it-IT" sz="1600" b="1" i="0" dirty="0">
                <a:solidFill>
                  <a:srgbClr val="000000"/>
                </a:solidFill>
                <a:effectLst/>
                <a:latin typeface="Tahoma" panose="020B0604030504040204" pitchFamily="34" charset="0"/>
              </a:rPr>
              <a:t>la denominazione o la ditta </a:t>
            </a:r>
            <a:r>
              <a:rPr lang="it-IT" sz="1600" b="0" i="0" dirty="0">
                <a:solidFill>
                  <a:srgbClr val="000000"/>
                </a:solidFill>
                <a:effectLst/>
                <a:latin typeface="Tahoma" panose="020B0604030504040204" pitchFamily="34" charset="0"/>
              </a:rPr>
              <a:t>nonché </a:t>
            </a:r>
            <a:r>
              <a:rPr lang="it-IT" sz="1600" b="1" i="0" dirty="0">
                <a:solidFill>
                  <a:srgbClr val="000000"/>
                </a:solidFill>
                <a:effectLst/>
                <a:latin typeface="Tahoma" panose="020B0604030504040204" pitchFamily="34" charset="0"/>
              </a:rPr>
              <a:t>la sede</a:t>
            </a:r>
            <a:r>
              <a:rPr lang="it-IT" sz="1600" b="0" i="0" dirty="0">
                <a:solidFill>
                  <a:srgbClr val="000000"/>
                </a:solidFill>
                <a:effectLst/>
                <a:latin typeface="Tahoma" panose="020B0604030504040204" pitchFamily="34" charset="0"/>
              </a:rPr>
              <a:t>;</a:t>
            </a:r>
          </a:p>
          <a:p>
            <a:pPr indent="0" algn="just">
              <a:buNone/>
            </a:pPr>
            <a:r>
              <a:rPr lang="it-IT" sz="1600" b="0" i="0" dirty="0">
                <a:solidFill>
                  <a:srgbClr val="000000"/>
                </a:solidFill>
                <a:effectLst/>
                <a:latin typeface="Tahoma" panose="020B0604030504040204" pitchFamily="34" charset="0"/>
              </a:rPr>
              <a:t>2) </a:t>
            </a:r>
            <a:r>
              <a:rPr lang="it-IT" sz="1600" b="1" i="0" dirty="0">
                <a:solidFill>
                  <a:srgbClr val="000000"/>
                </a:solidFill>
                <a:effectLst/>
                <a:latin typeface="Tahoma" panose="020B0604030504040204" pitchFamily="34" charset="0"/>
              </a:rPr>
              <a:t>il luogo dove è sorto il rapporto </a:t>
            </a:r>
            <a:r>
              <a:rPr lang="it-IT" sz="1600" b="0" i="0" dirty="0">
                <a:solidFill>
                  <a:srgbClr val="000000"/>
                </a:solidFill>
                <a:effectLst/>
                <a:latin typeface="Tahoma" panose="020B0604030504040204" pitchFamily="34" charset="0"/>
              </a:rPr>
              <a:t>ovvero </a:t>
            </a:r>
            <a:r>
              <a:rPr lang="it-IT" sz="1600" b="1" i="0" dirty="0">
                <a:solidFill>
                  <a:srgbClr val="000000"/>
                </a:solidFill>
                <a:effectLst/>
                <a:latin typeface="Tahoma" panose="020B0604030504040204" pitchFamily="34" charset="0"/>
              </a:rPr>
              <a:t>dove si trova l'azienda o sua dipendenza</a:t>
            </a:r>
            <a:r>
              <a:rPr lang="it-IT" sz="1600" b="0" i="0" dirty="0">
                <a:solidFill>
                  <a:srgbClr val="000000"/>
                </a:solidFill>
                <a:effectLst/>
                <a:latin typeface="Tahoma" panose="020B0604030504040204" pitchFamily="34" charset="0"/>
              </a:rPr>
              <a:t> alla quale è addetto il lavoratore o presso la quale egli prestava la sua opera al momento della fine del rapporto;</a:t>
            </a:r>
          </a:p>
          <a:p>
            <a:pPr indent="0" algn="just">
              <a:buNone/>
            </a:pPr>
            <a:r>
              <a:rPr lang="it-IT" sz="1600" b="0" i="0" dirty="0">
                <a:solidFill>
                  <a:srgbClr val="000000"/>
                </a:solidFill>
                <a:effectLst/>
                <a:latin typeface="Tahoma" panose="020B0604030504040204" pitchFamily="34" charset="0"/>
              </a:rPr>
              <a:t>3) </a:t>
            </a:r>
            <a:r>
              <a:rPr lang="it-IT" sz="1600" b="1" i="0" dirty="0">
                <a:solidFill>
                  <a:srgbClr val="000000"/>
                </a:solidFill>
                <a:effectLst/>
                <a:latin typeface="Tahoma" panose="020B0604030504040204" pitchFamily="34" charset="0"/>
              </a:rPr>
              <a:t>il luogo dove devono essere fatte alla parte istante le comunicazioni </a:t>
            </a:r>
            <a:r>
              <a:rPr lang="it-IT" sz="1600" b="0" i="0" dirty="0">
                <a:solidFill>
                  <a:srgbClr val="000000"/>
                </a:solidFill>
                <a:effectLst/>
                <a:latin typeface="Tahoma" panose="020B0604030504040204" pitchFamily="34" charset="0"/>
              </a:rPr>
              <a:t>inerenti alla procedura;</a:t>
            </a:r>
          </a:p>
          <a:p>
            <a:pPr indent="0" algn="just">
              <a:buNone/>
            </a:pPr>
            <a:r>
              <a:rPr lang="it-IT" sz="1600" b="0" i="0" dirty="0">
                <a:solidFill>
                  <a:srgbClr val="000000"/>
                </a:solidFill>
                <a:effectLst/>
                <a:latin typeface="Tahoma" panose="020B0604030504040204" pitchFamily="34" charset="0"/>
              </a:rPr>
              <a:t>4) l'esposizione dei </a:t>
            </a:r>
            <a:r>
              <a:rPr lang="it-IT" sz="1600" b="1" i="0" dirty="0">
                <a:solidFill>
                  <a:srgbClr val="000000"/>
                </a:solidFill>
                <a:effectLst/>
                <a:latin typeface="Tahoma" panose="020B0604030504040204" pitchFamily="34" charset="0"/>
              </a:rPr>
              <a:t>fatti </a:t>
            </a:r>
            <a:r>
              <a:rPr lang="it-IT" sz="1600" b="0" i="0" dirty="0">
                <a:solidFill>
                  <a:srgbClr val="000000"/>
                </a:solidFill>
                <a:effectLst/>
                <a:latin typeface="Tahoma" panose="020B0604030504040204" pitchFamily="34" charset="0"/>
              </a:rPr>
              <a:t>e delle </a:t>
            </a:r>
            <a:r>
              <a:rPr lang="it-IT" sz="1600" b="1" i="0" dirty="0">
                <a:solidFill>
                  <a:srgbClr val="000000"/>
                </a:solidFill>
                <a:effectLst/>
                <a:latin typeface="Tahoma" panose="020B0604030504040204" pitchFamily="34" charset="0"/>
              </a:rPr>
              <a:t>ragioni</a:t>
            </a:r>
            <a:r>
              <a:rPr lang="it-IT" sz="1600" b="0" i="0" dirty="0">
                <a:solidFill>
                  <a:srgbClr val="000000"/>
                </a:solidFill>
                <a:effectLst/>
                <a:latin typeface="Tahoma" panose="020B0604030504040204" pitchFamily="34" charset="0"/>
              </a:rPr>
              <a:t> posti a fondamento della pretesa.</a:t>
            </a:r>
          </a:p>
          <a:p>
            <a:pPr indent="254000" algn="just">
              <a:lnSpc>
                <a:spcPts val="2100"/>
              </a:lnSpc>
              <a:spcBef>
                <a:spcPts val="700"/>
              </a:spcBef>
            </a:pPr>
            <a:r>
              <a:rPr lang="it-IT" sz="1600" b="0" i="0" dirty="0">
                <a:solidFill>
                  <a:srgbClr val="000000"/>
                </a:solidFill>
                <a:effectLst/>
                <a:latin typeface="Tahoma" panose="020B0604030504040204" pitchFamily="34" charset="0"/>
              </a:rPr>
              <a:t>Se </a:t>
            </a:r>
            <a:r>
              <a:rPr lang="it-IT" sz="1600" b="1" i="0" dirty="0">
                <a:solidFill>
                  <a:srgbClr val="000000"/>
                </a:solidFill>
                <a:effectLst/>
                <a:latin typeface="Tahoma" panose="020B0604030504040204" pitchFamily="34" charset="0"/>
              </a:rPr>
              <a:t>la controparte </a:t>
            </a:r>
            <a:r>
              <a:rPr lang="it-IT" sz="1600" b="0" i="0" dirty="0">
                <a:solidFill>
                  <a:srgbClr val="000000"/>
                </a:solidFill>
                <a:effectLst/>
                <a:latin typeface="Tahoma" panose="020B0604030504040204" pitchFamily="34" charset="0"/>
              </a:rPr>
              <a:t>intende accettare la procedura di conciliazione, deposita presso la commissione di conciliazione, </a:t>
            </a:r>
            <a:r>
              <a:rPr lang="it-IT" sz="1600" b="1" i="0" u="sng" dirty="0">
                <a:solidFill>
                  <a:srgbClr val="000000"/>
                </a:solidFill>
                <a:effectLst/>
                <a:latin typeface="Tahoma" panose="020B0604030504040204" pitchFamily="34" charset="0"/>
              </a:rPr>
              <a:t>entro venti giorni </a:t>
            </a:r>
            <a:r>
              <a:rPr lang="it-IT" sz="1600" b="0" i="0" dirty="0">
                <a:solidFill>
                  <a:srgbClr val="000000"/>
                </a:solidFill>
                <a:effectLst/>
                <a:latin typeface="Tahoma" panose="020B0604030504040204" pitchFamily="34" charset="0"/>
              </a:rPr>
              <a:t>dal ricevimento della copia della richiesta, </a:t>
            </a:r>
            <a:r>
              <a:rPr lang="it-IT" sz="1600" b="1" i="0" dirty="0">
                <a:solidFill>
                  <a:srgbClr val="000000"/>
                </a:solidFill>
                <a:effectLst/>
                <a:latin typeface="Tahoma" panose="020B0604030504040204" pitchFamily="34" charset="0"/>
              </a:rPr>
              <a:t>una memoria contenente le difese </a:t>
            </a:r>
            <a:r>
              <a:rPr lang="it-IT" sz="1600" b="0" i="0" dirty="0">
                <a:solidFill>
                  <a:srgbClr val="000000"/>
                </a:solidFill>
                <a:effectLst/>
                <a:latin typeface="Tahoma" panose="020B0604030504040204" pitchFamily="34" charset="0"/>
              </a:rPr>
              <a:t>e le </a:t>
            </a:r>
            <a:r>
              <a:rPr lang="it-IT" sz="1600" b="1" i="0" dirty="0">
                <a:solidFill>
                  <a:srgbClr val="000000"/>
                </a:solidFill>
                <a:effectLst/>
                <a:latin typeface="Tahoma" panose="020B0604030504040204" pitchFamily="34" charset="0"/>
              </a:rPr>
              <a:t>eccezioni </a:t>
            </a:r>
            <a:r>
              <a:rPr lang="it-IT" sz="1600" b="0" i="0" dirty="0">
                <a:solidFill>
                  <a:srgbClr val="000000"/>
                </a:solidFill>
                <a:effectLst/>
                <a:latin typeface="Tahoma" panose="020B0604030504040204" pitchFamily="34" charset="0"/>
              </a:rPr>
              <a:t>in fatto e in diritto, nonché le eventuali </a:t>
            </a:r>
            <a:r>
              <a:rPr lang="it-IT" sz="1600" b="1" i="0" dirty="0">
                <a:solidFill>
                  <a:srgbClr val="000000"/>
                </a:solidFill>
                <a:effectLst/>
                <a:latin typeface="Tahoma" panose="020B0604030504040204" pitchFamily="34" charset="0"/>
              </a:rPr>
              <a:t>domande in via riconvenzionale</a:t>
            </a:r>
            <a:r>
              <a:rPr lang="it-IT" sz="1600" b="0" i="0" dirty="0">
                <a:solidFill>
                  <a:srgbClr val="000000"/>
                </a:solidFill>
                <a:effectLst/>
                <a:latin typeface="Tahoma" panose="020B0604030504040204" pitchFamily="34" charset="0"/>
              </a:rPr>
              <a:t>. Ove ciò non avvenga, ciascuna delle parti è libera di adire l'autorità giudiziaria. Entro </a:t>
            </a:r>
            <a:r>
              <a:rPr lang="it-IT" sz="1600" b="1" i="0" u="sng" dirty="0">
                <a:solidFill>
                  <a:srgbClr val="000000"/>
                </a:solidFill>
                <a:effectLst/>
                <a:latin typeface="Tahoma" panose="020B0604030504040204" pitchFamily="34" charset="0"/>
              </a:rPr>
              <a:t>i dieci giorni </a:t>
            </a:r>
            <a:r>
              <a:rPr lang="it-IT" sz="1600" b="0" i="0" dirty="0">
                <a:solidFill>
                  <a:srgbClr val="000000"/>
                </a:solidFill>
                <a:effectLst/>
                <a:latin typeface="Tahoma" panose="020B0604030504040204" pitchFamily="34" charset="0"/>
              </a:rPr>
              <a:t>successivi al deposito, la commissione fissa la comparizione delle parti per il tentativo di conciliazione, che deve essere tenuto entro i successivi </a:t>
            </a:r>
            <a:r>
              <a:rPr lang="it-IT" sz="1600" b="1" i="0" u="sng" dirty="0">
                <a:solidFill>
                  <a:srgbClr val="000000"/>
                </a:solidFill>
                <a:effectLst/>
                <a:latin typeface="Tahoma" panose="020B0604030504040204" pitchFamily="34" charset="0"/>
              </a:rPr>
              <a:t>trenta giorni</a:t>
            </a:r>
            <a:r>
              <a:rPr lang="it-IT" sz="1600" b="0" i="0" dirty="0">
                <a:solidFill>
                  <a:srgbClr val="000000"/>
                </a:solidFill>
                <a:effectLst/>
                <a:latin typeface="Tahoma" panose="020B0604030504040204" pitchFamily="34" charset="0"/>
              </a:rPr>
              <a:t>. Dinanzi alla commissione il lavoratore può farsi assistere anche da un'organizzazione cui aderisce o conferisce mandato.</a:t>
            </a:r>
          </a:p>
        </p:txBody>
      </p:sp>
    </p:spTree>
    <p:extLst>
      <p:ext uri="{BB962C8B-B14F-4D97-AF65-F5344CB8AC3E}">
        <p14:creationId xmlns:p14="http://schemas.microsoft.com/office/powerpoint/2010/main" val="3998126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400796"/>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Prescrizioni e decadenze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86218" y="17048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lgn="ctr">
              <a:lnSpc>
                <a:spcPts val="2100"/>
              </a:lnSpc>
              <a:spcBef>
                <a:spcPts val="700"/>
              </a:spcBef>
              <a:buNone/>
            </a:pPr>
            <a:br>
              <a:rPr lang="it-IT" sz="2000" b="0" i="0" dirty="0">
                <a:solidFill>
                  <a:srgbClr val="000000"/>
                </a:solidFill>
                <a:effectLst/>
                <a:latin typeface="Tahoma" panose="020B0604030504040204" pitchFamily="34" charset="0"/>
              </a:rPr>
            </a:br>
            <a:r>
              <a:rPr lang="it-IT" sz="2800" b="1" i="0" dirty="0">
                <a:solidFill>
                  <a:srgbClr val="000000"/>
                </a:solidFill>
                <a:effectLst/>
                <a:latin typeface="Tahoma" panose="020B0604030504040204" pitchFamily="34" charset="0"/>
              </a:rPr>
              <a:t>Art. 410 comma 2 c.p.c. </a:t>
            </a:r>
            <a:br>
              <a:rPr lang="it-IT" sz="2800" b="1" i="0" dirty="0">
                <a:solidFill>
                  <a:srgbClr val="000000"/>
                </a:solidFill>
                <a:effectLst/>
                <a:latin typeface="Tahoma" panose="020B0604030504040204" pitchFamily="34" charset="0"/>
              </a:rPr>
            </a:br>
            <a:endParaRPr lang="it-IT" sz="2800" b="1" i="0" dirty="0">
              <a:solidFill>
                <a:srgbClr val="000000"/>
              </a:solidFill>
              <a:effectLst/>
              <a:latin typeface="Tahoma" panose="020B0604030504040204" pitchFamily="34" charset="0"/>
            </a:endParaRPr>
          </a:p>
          <a:p>
            <a:pPr indent="254000" algn="just">
              <a:spcBef>
                <a:spcPts val="700"/>
              </a:spcBef>
            </a:pPr>
            <a:r>
              <a:rPr lang="it-IT" sz="2800" b="0" i="0" dirty="0">
                <a:solidFill>
                  <a:srgbClr val="000000"/>
                </a:solidFill>
                <a:effectLst/>
              </a:rPr>
              <a:t>La comunicazione della richiesta di espletamento del tentativo di conciliazione </a:t>
            </a:r>
            <a:r>
              <a:rPr lang="it-IT" sz="2800" b="1" i="0" dirty="0">
                <a:solidFill>
                  <a:srgbClr val="000000"/>
                </a:solidFill>
                <a:effectLst/>
              </a:rPr>
              <a:t>interrompe la prescrizione </a:t>
            </a:r>
            <a:r>
              <a:rPr lang="it-IT" sz="2800" b="0" i="0" dirty="0">
                <a:solidFill>
                  <a:srgbClr val="000000"/>
                </a:solidFill>
                <a:effectLst/>
              </a:rPr>
              <a:t>e </a:t>
            </a:r>
            <a:r>
              <a:rPr lang="it-IT" sz="2800" b="1" i="0" dirty="0">
                <a:solidFill>
                  <a:srgbClr val="000000"/>
                </a:solidFill>
                <a:effectLst/>
              </a:rPr>
              <a:t>sospende</a:t>
            </a:r>
            <a:r>
              <a:rPr lang="it-IT" sz="2800" b="0" i="0" dirty="0">
                <a:solidFill>
                  <a:srgbClr val="000000"/>
                </a:solidFill>
                <a:effectLst/>
              </a:rPr>
              <a:t>, per la durata del tentativo di conciliazione e per i </a:t>
            </a:r>
            <a:r>
              <a:rPr lang="it-IT" sz="2800" b="1" i="0" u="sng" dirty="0">
                <a:solidFill>
                  <a:srgbClr val="000000"/>
                </a:solidFill>
                <a:effectLst/>
              </a:rPr>
              <a:t>venti giorni</a:t>
            </a:r>
            <a:r>
              <a:rPr lang="it-IT" sz="2800" b="1" i="0" dirty="0">
                <a:solidFill>
                  <a:srgbClr val="000000"/>
                </a:solidFill>
                <a:effectLst/>
              </a:rPr>
              <a:t> </a:t>
            </a:r>
            <a:r>
              <a:rPr lang="it-IT" sz="2800" b="0" i="0" dirty="0">
                <a:solidFill>
                  <a:srgbClr val="000000"/>
                </a:solidFill>
                <a:effectLst/>
              </a:rPr>
              <a:t>successivi alla sua conclusione, </a:t>
            </a:r>
            <a:r>
              <a:rPr lang="it-IT" sz="2800" b="1" i="0" dirty="0">
                <a:solidFill>
                  <a:srgbClr val="000000"/>
                </a:solidFill>
                <a:effectLst/>
              </a:rPr>
              <a:t>il decorso di ogni termine di decadenza</a:t>
            </a:r>
            <a:r>
              <a:rPr lang="it-IT" sz="2800" b="1" dirty="0">
                <a:solidFill>
                  <a:srgbClr val="000000"/>
                </a:solidFill>
              </a:rPr>
              <a:t>;</a:t>
            </a:r>
          </a:p>
          <a:p>
            <a:pPr indent="254000" algn="just">
              <a:spcBef>
                <a:spcPts val="700"/>
              </a:spcBef>
            </a:pPr>
            <a:r>
              <a:rPr lang="it-IT" sz="2800" dirty="0">
                <a:solidFill>
                  <a:srgbClr val="000000"/>
                </a:solidFill>
              </a:rPr>
              <a:t>La </a:t>
            </a:r>
            <a:r>
              <a:rPr lang="it-IT" sz="2800" i="1" dirty="0">
                <a:solidFill>
                  <a:srgbClr val="000000"/>
                </a:solidFill>
              </a:rPr>
              <a:t>ratio</a:t>
            </a:r>
            <a:r>
              <a:rPr lang="it-IT" sz="2800" dirty="0">
                <a:solidFill>
                  <a:srgbClr val="000000"/>
                </a:solidFill>
              </a:rPr>
              <a:t> della disposizione normativa in esame è quella di </a:t>
            </a:r>
            <a:r>
              <a:rPr lang="it-IT" sz="2800" b="1" dirty="0">
                <a:solidFill>
                  <a:srgbClr val="000000"/>
                </a:solidFill>
              </a:rPr>
              <a:t>non compromettere</a:t>
            </a:r>
            <a:r>
              <a:rPr lang="it-IT" sz="2800" dirty="0">
                <a:solidFill>
                  <a:srgbClr val="000000"/>
                </a:solidFill>
              </a:rPr>
              <a:t> i diritti dell’istante. </a:t>
            </a:r>
            <a:endParaRPr lang="it-IT" sz="2800" i="0" dirty="0">
              <a:solidFill>
                <a:srgbClr val="000000"/>
              </a:solidFill>
              <a:effectLst/>
            </a:endParaRPr>
          </a:p>
          <a:p>
            <a:pPr indent="0" algn="just">
              <a:lnSpc>
                <a:spcPts val="2100"/>
              </a:lnSpc>
              <a:spcBef>
                <a:spcPts val="700"/>
              </a:spcBef>
              <a:buNone/>
            </a:pPr>
            <a:endParaRPr lang="it-IT" sz="1600" b="0" i="0" dirty="0">
              <a:solidFill>
                <a:srgbClr val="000000"/>
              </a:solidFill>
              <a:effectLst/>
              <a:latin typeface="Tahoma" panose="020B0604030504040204" pitchFamily="34" charset="0"/>
            </a:endParaRPr>
          </a:p>
        </p:txBody>
      </p:sp>
    </p:spTree>
    <p:extLst>
      <p:ext uri="{BB962C8B-B14F-4D97-AF65-F5344CB8AC3E}">
        <p14:creationId xmlns:p14="http://schemas.microsoft.com/office/powerpoint/2010/main" val="7882043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Rettangolo 20">
            <a:extLst>
              <a:ext uri="{FF2B5EF4-FFF2-40B4-BE49-F238E27FC236}">
                <a16:creationId xmlns:a16="http://schemas.microsoft.com/office/drawing/2014/main" id="{F0C205DC-96FE-49E9-8DBA-7B961CABBEF9}"/>
              </a:ext>
            </a:extLst>
          </p:cNvPr>
          <p:cNvSpPr/>
          <p:nvPr/>
        </p:nvSpPr>
        <p:spPr>
          <a:xfrm>
            <a:off x="7827618" y="2326435"/>
            <a:ext cx="1400783" cy="368126"/>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0" name="Rettangolo 19">
            <a:extLst>
              <a:ext uri="{FF2B5EF4-FFF2-40B4-BE49-F238E27FC236}">
                <a16:creationId xmlns:a16="http://schemas.microsoft.com/office/drawing/2014/main" id="{18A3EE51-AF5B-4E29-BBE7-0B94B97C5B03}"/>
              </a:ext>
            </a:extLst>
          </p:cNvPr>
          <p:cNvSpPr/>
          <p:nvPr/>
        </p:nvSpPr>
        <p:spPr>
          <a:xfrm>
            <a:off x="2412460" y="2347961"/>
            <a:ext cx="1509813" cy="41891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4" name="Rettangolo 3">
            <a:extLst>
              <a:ext uri="{FF2B5EF4-FFF2-40B4-BE49-F238E27FC236}">
                <a16:creationId xmlns:a16="http://schemas.microsoft.com/office/drawing/2014/main" id="{79AE1392-EC47-440A-9320-4B97FBF55A15}"/>
              </a:ext>
            </a:extLst>
          </p:cNvPr>
          <p:cNvSpPr/>
          <p:nvPr/>
        </p:nvSpPr>
        <p:spPr>
          <a:xfrm>
            <a:off x="5130529" y="1721796"/>
            <a:ext cx="1406458" cy="5629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361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Le possibili soluzioni delle procedure conciliative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3009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lgn="just">
              <a:spcBef>
                <a:spcPts val="700"/>
              </a:spcBef>
              <a:buNone/>
            </a:pPr>
            <a:endParaRPr lang="it-IT" sz="2400" dirty="0">
              <a:solidFill>
                <a:srgbClr val="000000"/>
              </a:solidFill>
            </a:endParaRPr>
          </a:p>
        </p:txBody>
      </p:sp>
      <p:sp>
        <p:nvSpPr>
          <p:cNvPr id="2" name="Freccia in giù 1">
            <a:extLst>
              <a:ext uri="{FF2B5EF4-FFF2-40B4-BE49-F238E27FC236}">
                <a16:creationId xmlns:a16="http://schemas.microsoft.com/office/drawing/2014/main" id="{78C247C3-33BD-4DA6-83BC-3E889F1ECC12}"/>
              </a:ext>
            </a:extLst>
          </p:cNvPr>
          <p:cNvSpPr/>
          <p:nvPr/>
        </p:nvSpPr>
        <p:spPr>
          <a:xfrm>
            <a:off x="5680896" y="1067943"/>
            <a:ext cx="301615" cy="516408"/>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dirty="0"/>
          </a:p>
        </p:txBody>
      </p:sp>
      <p:sp>
        <p:nvSpPr>
          <p:cNvPr id="3" name="CasellaDiTesto 2">
            <a:extLst>
              <a:ext uri="{FF2B5EF4-FFF2-40B4-BE49-F238E27FC236}">
                <a16:creationId xmlns:a16="http://schemas.microsoft.com/office/drawing/2014/main" id="{D0B565D9-8AFF-413E-9C24-F02DCA0852DD}"/>
              </a:ext>
            </a:extLst>
          </p:cNvPr>
          <p:cNvSpPr txBox="1"/>
          <p:nvPr/>
        </p:nvSpPr>
        <p:spPr>
          <a:xfrm>
            <a:off x="5211999" y="1680104"/>
            <a:ext cx="2743200" cy="646331"/>
          </a:xfrm>
          <a:prstGeom prst="rect">
            <a:avLst/>
          </a:prstGeom>
          <a:noFill/>
        </p:spPr>
        <p:txBody>
          <a:bodyPr wrap="square" rtlCol="0">
            <a:spAutoFit/>
          </a:bodyPr>
          <a:lstStyle/>
          <a:p>
            <a:r>
              <a:rPr lang="en-GB" sz="3600" b="1" dirty="0">
                <a:solidFill>
                  <a:schemeClr val="bg1"/>
                </a:solidFill>
              </a:rPr>
              <a:t>ESITO</a:t>
            </a:r>
            <a:endParaRPr lang="it-IT" sz="3600" b="1" dirty="0">
              <a:solidFill>
                <a:schemeClr val="bg1"/>
              </a:solidFill>
            </a:endParaRPr>
          </a:p>
        </p:txBody>
      </p:sp>
      <p:cxnSp>
        <p:nvCxnSpPr>
          <p:cNvPr id="14" name="Connettore a gomito 13">
            <a:extLst>
              <a:ext uri="{FF2B5EF4-FFF2-40B4-BE49-F238E27FC236}">
                <a16:creationId xmlns:a16="http://schemas.microsoft.com/office/drawing/2014/main" id="{C06F19D2-37E9-4BCE-89E4-CF3ACF991E3B}"/>
              </a:ext>
            </a:extLst>
          </p:cNvPr>
          <p:cNvCxnSpPr/>
          <p:nvPr/>
        </p:nvCxnSpPr>
        <p:spPr>
          <a:xfrm rot="10800000" flipV="1">
            <a:off x="4105072" y="2003269"/>
            <a:ext cx="924128" cy="418918"/>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Connettore a gomito 15">
            <a:extLst>
              <a:ext uri="{FF2B5EF4-FFF2-40B4-BE49-F238E27FC236}">
                <a16:creationId xmlns:a16="http://schemas.microsoft.com/office/drawing/2014/main" id="{6EE29126-105C-4956-992D-2FF77B183726}"/>
              </a:ext>
            </a:extLst>
          </p:cNvPr>
          <p:cNvCxnSpPr/>
          <p:nvPr/>
        </p:nvCxnSpPr>
        <p:spPr>
          <a:xfrm>
            <a:off x="6714275" y="2003268"/>
            <a:ext cx="920075" cy="418919"/>
          </a:xfrm>
          <a:prstGeom prst="bentConnector3">
            <a:avLst/>
          </a:prstGeom>
          <a:ln>
            <a:tailEnd type="triangle"/>
          </a:ln>
        </p:spPr>
        <p:style>
          <a:lnRef idx="2">
            <a:schemeClr val="accent1"/>
          </a:lnRef>
          <a:fillRef idx="0">
            <a:schemeClr val="accent1"/>
          </a:fillRef>
          <a:effectRef idx="1">
            <a:schemeClr val="accent1"/>
          </a:effectRef>
          <a:fontRef idx="minor">
            <a:schemeClr val="tx1"/>
          </a:fontRef>
        </p:style>
      </p:cxnSp>
      <p:sp>
        <p:nvSpPr>
          <p:cNvPr id="17" name="CasellaDiTesto 16">
            <a:extLst>
              <a:ext uri="{FF2B5EF4-FFF2-40B4-BE49-F238E27FC236}">
                <a16:creationId xmlns:a16="http://schemas.microsoft.com/office/drawing/2014/main" id="{34D66247-5603-4441-BA9E-102C1D5B6F6B}"/>
              </a:ext>
            </a:extLst>
          </p:cNvPr>
          <p:cNvSpPr txBox="1"/>
          <p:nvPr/>
        </p:nvSpPr>
        <p:spPr>
          <a:xfrm>
            <a:off x="2344366" y="2295810"/>
            <a:ext cx="1887166" cy="507831"/>
          </a:xfrm>
          <a:prstGeom prst="rect">
            <a:avLst/>
          </a:prstGeom>
          <a:noFill/>
        </p:spPr>
        <p:txBody>
          <a:bodyPr wrap="square" rtlCol="0">
            <a:spAutoFit/>
          </a:bodyPr>
          <a:lstStyle/>
          <a:p>
            <a:r>
              <a:rPr lang="en-GB" sz="2700" b="1" dirty="0">
                <a:solidFill>
                  <a:schemeClr val="bg1"/>
                </a:solidFill>
              </a:rPr>
              <a:t>NEGATIVO</a:t>
            </a:r>
            <a:endParaRPr lang="it-IT" sz="2700" b="1" dirty="0">
              <a:solidFill>
                <a:schemeClr val="bg1"/>
              </a:solidFill>
            </a:endParaRPr>
          </a:p>
        </p:txBody>
      </p:sp>
      <p:sp>
        <p:nvSpPr>
          <p:cNvPr id="18" name="CasellaDiTesto 17">
            <a:extLst>
              <a:ext uri="{FF2B5EF4-FFF2-40B4-BE49-F238E27FC236}">
                <a16:creationId xmlns:a16="http://schemas.microsoft.com/office/drawing/2014/main" id="{3CE9B262-FB3C-4064-9DF6-AF31576594D0}"/>
              </a:ext>
            </a:extLst>
          </p:cNvPr>
          <p:cNvSpPr txBox="1"/>
          <p:nvPr/>
        </p:nvSpPr>
        <p:spPr>
          <a:xfrm>
            <a:off x="7754635" y="2250401"/>
            <a:ext cx="1887166" cy="523220"/>
          </a:xfrm>
          <a:prstGeom prst="rect">
            <a:avLst/>
          </a:prstGeom>
          <a:noFill/>
        </p:spPr>
        <p:txBody>
          <a:bodyPr wrap="square" rtlCol="0">
            <a:spAutoFit/>
          </a:bodyPr>
          <a:lstStyle/>
          <a:p>
            <a:r>
              <a:rPr lang="en-GB" sz="2700" b="1" dirty="0">
                <a:solidFill>
                  <a:schemeClr val="bg1"/>
                </a:solidFill>
              </a:rPr>
              <a:t>POSITIVO</a:t>
            </a:r>
            <a:endParaRPr lang="it-IT" sz="2700" b="1" dirty="0">
              <a:solidFill>
                <a:schemeClr val="bg1"/>
              </a:solidFill>
            </a:endParaRPr>
          </a:p>
        </p:txBody>
      </p:sp>
      <p:sp>
        <p:nvSpPr>
          <p:cNvPr id="22" name="CasellaDiTesto 21">
            <a:extLst>
              <a:ext uri="{FF2B5EF4-FFF2-40B4-BE49-F238E27FC236}">
                <a16:creationId xmlns:a16="http://schemas.microsoft.com/office/drawing/2014/main" id="{533B1F6C-43C0-4D9F-9C99-B78F969069F7}"/>
              </a:ext>
            </a:extLst>
          </p:cNvPr>
          <p:cNvSpPr txBox="1"/>
          <p:nvPr/>
        </p:nvSpPr>
        <p:spPr>
          <a:xfrm>
            <a:off x="466928" y="3025302"/>
            <a:ext cx="4212076" cy="2585323"/>
          </a:xfrm>
          <a:prstGeom prst="rect">
            <a:avLst/>
          </a:prstGeom>
          <a:noFill/>
        </p:spPr>
        <p:txBody>
          <a:bodyPr wrap="square" rtlCol="0">
            <a:spAutoFit/>
          </a:bodyPr>
          <a:lstStyle/>
          <a:p>
            <a:r>
              <a:rPr lang="en-GB" dirty="0">
                <a:solidFill>
                  <a:schemeClr val="tx2">
                    <a:lumMod val="50000"/>
                  </a:schemeClr>
                </a:solidFill>
              </a:rPr>
              <a:t>La Commissione deve formulare una </a:t>
            </a:r>
            <a:r>
              <a:rPr lang="en-GB" b="1" u="sng" dirty="0">
                <a:solidFill>
                  <a:schemeClr val="tx2">
                    <a:lumMod val="50000"/>
                  </a:schemeClr>
                </a:solidFill>
              </a:rPr>
              <a:t>proposta bonaria di definizione della controversia</a:t>
            </a:r>
            <a:r>
              <a:rPr lang="en-GB" dirty="0">
                <a:solidFill>
                  <a:schemeClr val="tx2">
                    <a:lumMod val="50000"/>
                  </a:schemeClr>
                </a:solidFill>
              </a:rPr>
              <a:t>, il cui contenuto, nel caso in cui non venga accettata la proposta, deve essere riassunto nel </a:t>
            </a:r>
            <a:r>
              <a:rPr lang="en-GB" b="1" dirty="0">
                <a:solidFill>
                  <a:schemeClr val="tx2">
                    <a:lumMod val="50000"/>
                  </a:schemeClr>
                </a:solidFill>
              </a:rPr>
              <a:t>verbale di conciliazione </a:t>
            </a:r>
            <a:r>
              <a:rPr lang="en-GB" dirty="0">
                <a:solidFill>
                  <a:schemeClr val="tx2">
                    <a:lumMod val="50000"/>
                  </a:schemeClr>
                </a:solidFill>
              </a:rPr>
              <a:t>con indicazione delle valutazioni espresse dalle parti affinché il giudice possa tenerne conto nel successivo ed eventuale giudizio di merito.</a:t>
            </a:r>
            <a:endParaRPr lang="it-IT" dirty="0">
              <a:solidFill>
                <a:schemeClr val="tx2">
                  <a:lumMod val="50000"/>
                </a:schemeClr>
              </a:solidFill>
            </a:endParaRPr>
          </a:p>
        </p:txBody>
      </p:sp>
      <p:sp>
        <p:nvSpPr>
          <p:cNvPr id="23" name="CasellaDiTesto 22">
            <a:extLst>
              <a:ext uri="{FF2B5EF4-FFF2-40B4-BE49-F238E27FC236}">
                <a16:creationId xmlns:a16="http://schemas.microsoft.com/office/drawing/2014/main" id="{AC5A2D53-7D93-4E6D-ACCE-06A48A5B198E}"/>
              </a:ext>
            </a:extLst>
          </p:cNvPr>
          <p:cNvSpPr txBox="1"/>
          <p:nvPr/>
        </p:nvSpPr>
        <p:spPr>
          <a:xfrm>
            <a:off x="7062281" y="3025302"/>
            <a:ext cx="4961106" cy="2862322"/>
          </a:xfrm>
          <a:prstGeom prst="rect">
            <a:avLst/>
          </a:prstGeom>
          <a:noFill/>
        </p:spPr>
        <p:txBody>
          <a:bodyPr wrap="square" rtlCol="0">
            <a:spAutoFit/>
          </a:bodyPr>
          <a:lstStyle/>
          <a:p>
            <a:r>
              <a:rPr lang="en-GB" dirty="0">
                <a:solidFill>
                  <a:schemeClr val="tx2">
                    <a:lumMod val="50000"/>
                  </a:schemeClr>
                </a:solidFill>
              </a:rPr>
              <a:t>L’accordo viene cristallizzato in un verbale, che deve contenere: </a:t>
            </a:r>
          </a:p>
          <a:p>
            <a:pPr marL="285750" indent="-285750">
              <a:buFont typeface="Wingdings" panose="05000000000000000000" pitchFamily="2" charset="2"/>
              <a:buChar char="§"/>
            </a:pPr>
            <a:r>
              <a:rPr lang="it-IT" dirty="0">
                <a:solidFill>
                  <a:schemeClr val="tx2">
                    <a:lumMod val="50000"/>
                  </a:schemeClr>
                </a:solidFill>
              </a:rPr>
              <a:t>Indicazione delle </a:t>
            </a:r>
            <a:r>
              <a:rPr lang="it-IT" b="1" dirty="0">
                <a:solidFill>
                  <a:schemeClr val="tx2">
                    <a:lumMod val="50000"/>
                  </a:schemeClr>
                </a:solidFill>
              </a:rPr>
              <a:t>parti e soggetti che le rappresentano</a:t>
            </a:r>
            <a:r>
              <a:rPr lang="it-IT" dirty="0">
                <a:solidFill>
                  <a:schemeClr val="tx2">
                    <a:lumMod val="50000"/>
                  </a:schemeClr>
                </a:solidFill>
              </a:rPr>
              <a:t>; </a:t>
            </a:r>
          </a:p>
          <a:p>
            <a:pPr marL="285750" indent="-285750">
              <a:buFont typeface="Wingdings" panose="05000000000000000000" pitchFamily="2" charset="2"/>
              <a:buChar char="§"/>
            </a:pPr>
            <a:r>
              <a:rPr lang="it-IT" b="1" dirty="0">
                <a:solidFill>
                  <a:schemeClr val="tx2">
                    <a:lumMod val="50000"/>
                  </a:schemeClr>
                </a:solidFill>
              </a:rPr>
              <a:t>Sede</a:t>
            </a:r>
            <a:r>
              <a:rPr lang="it-IT" dirty="0">
                <a:solidFill>
                  <a:schemeClr val="tx2">
                    <a:lumMod val="50000"/>
                  </a:schemeClr>
                </a:solidFill>
              </a:rPr>
              <a:t> e </a:t>
            </a:r>
            <a:r>
              <a:rPr lang="it-IT" b="1" dirty="0">
                <a:solidFill>
                  <a:schemeClr val="tx2">
                    <a:lumMod val="50000"/>
                  </a:schemeClr>
                </a:solidFill>
              </a:rPr>
              <a:t>data</a:t>
            </a:r>
            <a:r>
              <a:rPr lang="it-IT" dirty="0">
                <a:solidFill>
                  <a:schemeClr val="tx2">
                    <a:lumMod val="50000"/>
                  </a:schemeClr>
                </a:solidFill>
              </a:rPr>
              <a:t> in cui il verbale viene sottoscritto;</a:t>
            </a:r>
          </a:p>
          <a:p>
            <a:pPr marL="285750" indent="-285750">
              <a:buFont typeface="Wingdings" panose="05000000000000000000" pitchFamily="2" charset="2"/>
              <a:buChar char="§"/>
            </a:pPr>
            <a:r>
              <a:rPr lang="it-IT" b="1" dirty="0">
                <a:solidFill>
                  <a:schemeClr val="tx2">
                    <a:lumMod val="50000"/>
                  </a:schemeClr>
                </a:solidFill>
              </a:rPr>
              <a:t>Oggetto</a:t>
            </a:r>
            <a:r>
              <a:rPr lang="it-IT" dirty="0">
                <a:solidFill>
                  <a:schemeClr val="tx2">
                    <a:lumMod val="50000"/>
                  </a:schemeClr>
                </a:solidFill>
              </a:rPr>
              <a:t> della controversia;</a:t>
            </a:r>
          </a:p>
          <a:p>
            <a:pPr marL="285750" indent="-285750">
              <a:buFont typeface="Wingdings" panose="05000000000000000000" pitchFamily="2" charset="2"/>
              <a:buChar char="§"/>
            </a:pPr>
            <a:r>
              <a:rPr lang="it-IT" b="1" dirty="0">
                <a:solidFill>
                  <a:schemeClr val="tx2">
                    <a:lumMod val="50000"/>
                  </a:schemeClr>
                </a:solidFill>
              </a:rPr>
              <a:t>Accordo</a:t>
            </a:r>
            <a:r>
              <a:rPr lang="it-IT" dirty="0">
                <a:solidFill>
                  <a:schemeClr val="tx2">
                    <a:lumMod val="50000"/>
                  </a:schemeClr>
                </a:solidFill>
              </a:rPr>
              <a:t> che definisce bonariamente la controversia;</a:t>
            </a:r>
          </a:p>
          <a:p>
            <a:pPr marL="285750" indent="-285750">
              <a:buFont typeface="Wingdings" panose="05000000000000000000" pitchFamily="2" charset="2"/>
              <a:buChar char="§"/>
            </a:pPr>
            <a:r>
              <a:rPr lang="it-IT" b="1" dirty="0">
                <a:solidFill>
                  <a:schemeClr val="tx2">
                    <a:lumMod val="50000"/>
                  </a:schemeClr>
                </a:solidFill>
              </a:rPr>
              <a:t>Sottoscrizione</a:t>
            </a:r>
            <a:r>
              <a:rPr lang="it-IT" dirty="0">
                <a:solidFill>
                  <a:schemeClr val="tx2">
                    <a:lumMod val="50000"/>
                  </a:schemeClr>
                </a:solidFill>
              </a:rPr>
              <a:t> delle parti e </a:t>
            </a:r>
            <a:r>
              <a:rPr lang="it-IT" b="1" dirty="0">
                <a:solidFill>
                  <a:schemeClr val="tx2">
                    <a:lumMod val="50000"/>
                  </a:schemeClr>
                </a:solidFill>
              </a:rPr>
              <a:t>conciliazione; </a:t>
            </a:r>
          </a:p>
          <a:p>
            <a:pPr marL="285750" indent="-285750">
              <a:buFont typeface="Wingdings" panose="05000000000000000000" pitchFamily="2" charset="2"/>
              <a:buChar char="§"/>
            </a:pPr>
            <a:r>
              <a:rPr lang="it-IT" dirty="0">
                <a:solidFill>
                  <a:schemeClr val="tx2">
                    <a:lumMod val="50000"/>
                  </a:schemeClr>
                </a:solidFill>
              </a:rPr>
              <a:t>Indicazione di </a:t>
            </a:r>
            <a:r>
              <a:rPr lang="it-IT" b="1" dirty="0">
                <a:solidFill>
                  <a:schemeClr val="tx2">
                    <a:lumMod val="50000"/>
                  </a:schemeClr>
                </a:solidFill>
              </a:rPr>
              <a:t>concessioni </a:t>
            </a:r>
            <a:r>
              <a:rPr lang="it-IT" dirty="0">
                <a:solidFill>
                  <a:schemeClr val="tx2">
                    <a:lumMod val="50000"/>
                  </a:schemeClr>
                </a:solidFill>
              </a:rPr>
              <a:t>e</a:t>
            </a:r>
            <a:r>
              <a:rPr lang="it-IT" b="1" dirty="0">
                <a:solidFill>
                  <a:schemeClr val="tx2">
                    <a:lumMod val="50000"/>
                  </a:schemeClr>
                </a:solidFill>
              </a:rPr>
              <a:t> rinunce</a:t>
            </a:r>
          </a:p>
        </p:txBody>
      </p:sp>
    </p:spTree>
    <p:extLst>
      <p:ext uri="{BB962C8B-B14F-4D97-AF65-F5344CB8AC3E}">
        <p14:creationId xmlns:p14="http://schemas.microsoft.com/office/powerpoint/2010/main" val="2718404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Rettangolo 14">
            <a:extLst>
              <a:ext uri="{FF2B5EF4-FFF2-40B4-BE49-F238E27FC236}">
                <a16:creationId xmlns:a16="http://schemas.microsoft.com/office/drawing/2014/main" id="{81453EB8-3D7B-4382-BD38-187D314F5738}"/>
              </a:ext>
            </a:extLst>
          </p:cNvPr>
          <p:cNvSpPr/>
          <p:nvPr/>
        </p:nvSpPr>
        <p:spPr>
          <a:xfrm>
            <a:off x="9053565" y="4109776"/>
            <a:ext cx="844060" cy="32154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Rettangolo 11">
            <a:extLst>
              <a:ext uri="{FF2B5EF4-FFF2-40B4-BE49-F238E27FC236}">
                <a16:creationId xmlns:a16="http://schemas.microsoft.com/office/drawing/2014/main" id="{A93908ED-33AB-4665-9E46-C978F0ACC0FF}"/>
              </a:ext>
            </a:extLst>
          </p:cNvPr>
          <p:cNvSpPr/>
          <p:nvPr/>
        </p:nvSpPr>
        <p:spPr>
          <a:xfrm>
            <a:off x="9053565" y="2000284"/>
            <a:ext cx="773723" cy="32088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Rettangolo 2">
            <a:extLst>
              <a:ext uri="{FF2B5EF4-FFF2-40B4-BE49-F238E27FC236}">
                <a16:creationId xmlns:a16="http://schemas.microsoft.com/office/drawing/2014/main" id="{843BCB95-9ABD-4613-955F-3E03C214AEB7}"/>
              </a:ext>
            </a:extLst>
          </p:cNvPr>
          <p:cNvSpPr/>
          <p:nvPr/>
        </p:nvSpPr>
        <p:spPr>
          <a:xfrm>
            <a:off x="3934565" y="1183619"/>
            <a:ext cx="4128199" cy="38600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400796"/>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in sede amministrativa</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3009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lgn="just">
              <a:spcBef>
                <a:spcPts val="700"/>
              </a:spcBef>
              <a:buNone/>
            </a:pPr>
            <a:endParaRPr lang="it-IT" sz="2400" dirty="0">
              <a:solidFill>
                <a:srgbClr val="000000"/>
              </a:solidFill>
            </a:endParaRPr>
          </a:p>
        </p:txBody>
      </p:sp>
      <p:sp>
        <p:nvSpPr>
          <p:cNvPr id="2" name="CasellaDiTesto 1">
            <a:extLst>
              <a:ext uri="{FF2B5EF4-FFF2-40B4-BE49-F238E27FC236}">
                <a16:creationId xmlns:a16="http://schemas.microsoft.com/office/drawing/2014/main" id="{8FDCA98B-4F51-4901-A1F2-F33BBD379206}"/>
              </a:ext>
            </a:extLst>
          </p:cNvPr>
          <p:cNvSpPr txBox="1"/>
          <p:nvPr/>
        </p:nvSpPr>
        <p:spPr>
          <a:xfrm>
            <a:off x="3934565" y="1145790"/>
            <a:ext cx="4853353" cy="461665"/>
          </a:xfrm>
          <a:prstGeom prst="rect">
            <a:avLst/>
          </a:prstGeom>
          <a:noFill/>
        </p:spPr>
        <p:txBody>
          <a:bodyPr wrap="square" rtlCol="0">
            <a:spAutoFit/>
          </a:bodyPr>
          <a:lstStyle/>
          <a:p>
            <a:r>
              <a:rPr lang="en-GB" sz="2400" b="1" dirty="0">
                <a:solidFill>
                  <a:schemeClr val="bg1"/>
                </a:solidFill>
              </a:rPr>
              <a:t>SOTTOSCRIZIONE DINANZI DPL </a:t>
            </a:r>
            <a:endParaRPr lang="it-IT" sz="2400" b="1" dirty="0">
              <a:solidFill>
                <a:schemeClr val="bg1"/>
              </a:solidFill>
            </a:endParaRPr>
          </a:p>
        </p:txBody>
      </p:sp>
      <p:sp>
        <p:nvSpPr>
          <p:cNvPr id="4" name="CasellaDiTesto 3">
            <a:extLst>
              <a:ext uri="{FF2B5EF4-FFF2-40B4-BE49-F238E27FC236}">
                <a16:creationId xmlns:a16="http://schemas.microsoft.com/office/drawing/2014/main" id="{E40DCE21-39D4-4599-ACAD-07A83D0A48A6}"/>
              </a:ext>
            </a:extLst>
          </p:cNvPr>
          <p:cNvSpPr txBox="1"/>
          <p:nvPr/>
        </p:nvSpPr>
        <p:spPr>
          <a:xfrm>
            <a:off x="85414" y="1929893"/>
            <a:ext cx="7335294" cy="461665"/>
          </a:xfrm>
          <a:prstGeom prst="rect">
            <a:avLst/>
          </a:prstGeom>
          <a:noFill/>
        </p:spPr>
        <p:txBody>
          <a:bodyPr wrap="square" rtlCol="0">
            <a:spAutoFit/>
          </a:bodyPr>
          <a:lstStyle/>
          <a:p>
            <a:pPr marL="342900" indent="-342900">
              <a:buFont typeface="Wingdings" panose="05000000000000000000" pitchFamily="2" charset="2"/>
              <a:buChar char="§"/>
            </a:pPr>
            <a:r>
              <a:rPr lang="en-GB" sz="2400" b="1" dirty="0">
                <a:solidFill>
                  <a:schemeClr val="tx2">
                    <a:lumMod val="50000"/>
                  </a:schemeClr>
                </a:solidFill>
              </a:rPr>
              <a:t>Il presidente della Commissione DPL o suo delegato</a:t>
            </a:r>
            <a:endParaRPr lang="it-IT" sz="2400" b="1" dirty="0">
              <a:solidFill>
                <a:schemeClr val="tx2">
                  <a:lumMod val="50000"/>
                </a:schemeClr>
              </a:solidFill>
            </a:endParaRPr>
          </a:p>
        </p:txBody>
      </p:sp>
      <p:cxnSp>
        <p:nvCxnSpPr>
          <p:cNvPr id="6" name="Connettore diritto 5">
            <a:extLst>
              <a:ext uri="{FF2B5EF4-FFF2-40B4-BE49-F238E27FC236}">
                <a16:creationId xmlns:a16="http://schemas.microsoft.com/office/drawing/2014/main" id="{5FB9F2DB-836D-4101-B701-2C48F0729FF5}"/>
              </a:ext>
            </a:extLst>
          </p:cNvPr>
          <p:cNvCxnSpPr>
            <a:cxnSpLocks/>
          </p:cNvCxnSpPr>
          <p:nvPr/>
        </p:nvCxnSpPr>
        <p:spPr>
          <a:xfrm>
            <a:off x="7264958" y="1909187"/>
            <a:ext cx="0" cy="1758461"/>
          </a:xfrm>
          <a:prstGeom prst="line">
            <a:avLst/>
          </a:prstGeom>
        </p:spPr>
        <p:style>
          <a:lnRef idx="2">
            <a:schemeClr val="accent1"/>
          </a:lnRef>
          <a:fillRef idx="0">
            <a:schemeClr val="accent1"/>
          </a:fillRef>
          <a:effectRef idx="1">
            <a:schemeClr val="accent1"/>
          </a:effectRef>
          <a:fontRef idx="minor">
            <a:schemeClr val="tx1"/>
          </a:fontRef>
        </p:style>
      </p:cxnSp>
      <p:pic>
        <p:nvPicPr>
          <p:cNvPr id="8" name="Immagine 7">
            <a:extLst>
              <a:ext uri="{FF2B5EF4-FFF2-40B4-BE49-F238E27FC236}">
                <a16:creationId xmlns:a16="http://schemas.microsoft.com/office/drawing/2014/main" id="{3C220569-3582-4799-9FE2-8C42DFEE8E40}"/>
              </a:ext>
            </a:extLst>
          </p:cNvPr>
          <p:cNvPicPr>
            <a:picLocks noChangeAspect="1"/>
          </p:cNvPicPr>
          <p:nvPr/>
        </p:nvPicPr>
        <p:blipFill>
          <a:blip r:embed="rId3"/>
          <a:stretch>
            <a:fillRect/>
          </a:stretch>
        </p:blipFill>
        <p:spPr>
          <a:xfrm>
            <a:off x="7210088" y="4023097"/>
            <a:ext cx="124675" cy="1925527"/>
          </a:xfrm>
          <a:prstGeom prst="rect">
            <a:avLst/>
          </a:prstGeom>
        </p:spPr>
      </p:pic>
      <p:sp>
        <p:nvSpPr>
          <p:cNvPr id="11" name="CasellaDiTesto 10">
            <a:extLst>
              <a:ext uri="{FF2B5EF4-FFF2-40B4-BE49-F238E27FC236}">
                <a16:creationId xmlns:a16="http://schemas.microsoft.com/office/drawing/2014/main" id="{90B3C6F0-C6AC-4EDE-978C-6A7FF9AE1E1A}"/>
              </a:ext>
            </a:extLst>
          </p:cNvPr>
          <p:cNvSpPr txBox="1"/>
          <p:nvPr/>
        </p:nvSpPr>
        <p:spPr>
          <a:xfrm>
            <a:off x="7576457" y="1954117"/>
            <a:ext cx="3727937" cy="1631216"/>
          </a:xfrm>
          <a:prstGeom prst="rect">
            <a:avLst/>
          </a:prstGeom>
          <a:noFill/>
        </p:spPr>
        <p:txBody>
          <a:bodyPr wrap="square" rtlCol="0">
            <a:spAutoFit/>
          </a:bodyPr>
          <a:lstStyle/>
          <a:p>
            <a:pPr algn="ctr"/>
            <a:r>
              <a:rPr lang="en-GB" sz="2000" b="1" dirty="0">
                <a:solidFill>
                  <a:schemeClr val="tx2">
                    <a:lumMod val="50000"/>
                  </a:schemeClr>
                </a:solidFill>
              </a:rPr>
              <a:t>I STEP:</a:t>
            </a:r>
            <a:br>
              <a:rPr lang="en-GB" sz="2000" b="1" dirty="0">
                <a:solidFill>
                  <a:schemeClr val="tx2">
                    <a:lumMod val="50000"/>
                  </a:schemeClr>
                </a:solidFill>
              </a:rPr>
            </a:br>
            <a:r>
              <a:rPr lang="en-GB" sz="2000" b="1" dirty="0">
                <a:solidFill>
                  <a:schemeClr val="tx2">
                    <a:lumMod val="50000"/>
                  </a:schemeClr>
                </a:solidFill>
              </a:rPr>
              <a:t> </a:t>
            </a:r>
          </a:p>
          <a:p>
            <a:pPr algn="ctr"/>
            <a:r>
              <a:rPr lang="en-GB" sz="2000" dirty="0">
                <a:solidFill>
                  <a:schemeClr val="tx2">
                    <a:lumMod val="50000"/>
                  </a:schemeClr>
                </a:solidFill>
              </a:rPr>
              <a:t>Dovr</a:t>
            </a:r>
            <a:r>
              <a:rPr lang="it-IT" sz="2000" b="0" i="0" dirty="0">
                <a:solidFill>
                  <a:srgbClr val="222222"/>
                </a:solidFill>
                <a:effectLst/>
                <a:latin typeface="title-regular"/>
              </a:rPr>
              <a:t>à</a:t>
            </a:r>
            <a:r>
              <a:rPr lang="en-GB" sz="2000" dirty="0">
                <a:solidFill>
                  <a:schemeClr val="tx2">
                    <a:lumMod val="50000"/>
                  </a:schemeClr>
                </a:solidFill>
              </a:rPr>
              <a:t> </a:t>
            </a:r>
            <a:r>
              <a:rPr lang="en-GB" sz="2000" b="1" dirty="0">
                <a:solidFill>
                  <a:schemeClr val="tx2">
                    <a:lumMod val="50000"/>
                  </a:schemeClr>
                </a:solidFill>
              </a:rPr>
              <a:t>depositare il verbale</a:t>
            </a:r>
            <a:r>
              <a:rPr lang="en-GB" sz="2000" dirty="0">
                <a:solidFill>
                  <a:schemeClr val="tx2">
                    <a:lumMod val="50000"/>
                  </a:schemeClr>
                </a:solidFill>
              </a:rPr>
              <a:t> c/o la cancelleria del tribunale nella cui circoscrizione </a:t>
            </a:r>
            <a:r>
              <a:rPr lang="it-IT" sz="2000" b="0" i="0" dirty="0">
                <a:solidFill>
                  <a:srgbClr val="000000"/>
                </a:solidFill>
                <a:effectLst/>
                <a:latin typeface="Noto Serif" panose="02020600060500020200" pitchFamily="18" charset="0"/>
              </a:rPr>
              <a:t>è</a:t>
            </a:r>
            <a:r>
              <a:rPr lang="en-GB" sz="2000" dirty="0">
                <a:solidFill>
                  <a:schemeClr val="tx2">
                    <a:lumMod val="50000"/>
                  </a:schemeClr>
                </a:solidFill>
              </a:rPr>
              <a:t> stato redatto</a:t>
            </a:r>
            <a:endParaRPr lang="it-IT" sz="2000" dirty="0">
              <a:solidFill>
                <a:schemeClr val="tx2">
                  <a:lumMod val="50000"/>
                </a:schemeClr>
              </a:solidFill>
            </a:endParaRPr>
          </a:p>
        </p:txBody>
      </p:sp>
      <p:sp>
        <p:nvSpPr>
          <p:cNvPr id="14" name="CasellaDiTesto 13">
            <a:extLst>
              <a:ext uri="{FF2B5EF4-FFF2-40B4-BE49-F238E27FC236}">
                <a16:creationId xmlns:a16="http://schemas.microsoft.com/office/drawing/2014/main" id="{0F071EFE-A69E-42C2-B4ED-FC5AABF7E0D8}"/>
              </a:ext>
            </a:extLst>
          </p:cNvPr>
          <p:cNvSpPr txBox="1"/>
          <p:nvPr/>
        </p:nvSpPr>
        <p:spPr>
          <a:xfrm>
            <a:off x="8062764" y="4079484"/>
            <a:ext cx="2829649" cy="1938992"/>
          </a:xfrm>
          <a:prstGeom prst="rect">
            <a:avLst/>
          </a:prstGeom>
          <a:noFill/>
        </p:spPr>
        <p:txBody>
          <a:bodyPr wrap="square" rtlCol="0">
            <a:spAutoFit/>
          </a:bodyPr>
          <a:lstStyle/>
          <a:p>
            <a:pPr algn="ctr"/>
            <a:r>
              <a:rPr lang="en-GB" sz="2000" b="1" dirty="0">
                <a:solidFill>
                  <a:schemeClr val="tx2">
                    <a:lumMod val="50000"/>
                  </a:schemeClr>
                </a:solidFill>
              </a:rPr>
              <a:t>II STEP: </a:t>
            </a:r>
          </a:p>
          <a:p>
            <a:pPr algn="ctr"/>
            <a:endParaRPr lang="en-GB" sz="2000" dirty="0">
              <a:solidFill>
                <a:schemeClr val="tx2">
                  <a:lumMod val="50000"/>
                </a:schemeClr>
              </a:solidFill>
            </a:endParaRPr>
          </a:p>
          <a:p>
            <a:pPr algn="ctr"/>
            <a:r>
              <a:rPr lang="en-GB" sz="2000" dirty="0">
                <a:solidFill>
                  <a:schemeClr val="tx2">
                    <a:lumMod val="50000"/>
                  </a:schemeClr>
                </a:solidFill>
              </a:rPr>
              <a:t>Il Giudice su istanza di parte dichiara il verbale </a:t>
            </a:r>
            <a:r>
              <a:rPr lang="en-GB" sz="2000" b="1" dirty="0">
                <a:solidFill>
                  <a:schemeClr val="tx2">
                    <a:lumMod val="50000"/>
                  </a:schemeClr>
                </a:solidFill>
              </a:rPr>
              <a:t>esecutivo</a:t>
            </a:r>
            <a:r>
              <a:rPr lang="en-GB" sz="2000" dirty="0">
                <a:solidFill>
                  <a:schemeClr val="tx2">
                    <a:lumMod val="50000"/>
                  </a:schemeClr>
                </a:solidFill>
              </a:rPr>
              <a:t> mediante decreto</a:t>
            </a:r>
            <a:endParaRPr lang="it-IT" sz="2000" dirty="0">
              <a:solidFill>
                <a:schemeClr val="tx2">
                  <a:lumMod val="50000"/>
                </a:schemeClr>
              </a:solidFill>
            </a:endParaRPr>
          </a:p>
        </p:txBody>
      </p:sp>
    </p:spTree>
    <p:extLst>
      <p:ext uri="{BB962C8B-B14F-4D97-AF65-F5344CB8AC3E}">
        <p14:creationId xmlns:p14="http://schemas.microsoft.com/office/powerpoint/2010/main" val="23581125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843BCB95-9ABD-4613-955F-3E03C214AEB7}"/>
              </a:ext>
            </a:extLst>
          </p:cNvPr>
          <p:cNvSpPr/>
          <p:nvPr/>
        </p:nvSpPr>
        <p:spPr>
          <a:xfrm>
            <a:off x="3902589" y="1040321"/>
            <a:ext cx="4938130" cy="38600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Titolo 1">
            <a:extLst>
              <a:ext uri="{FF2B5EF4-FFF2-40B4-BE49-F238E27FC236}">
                <a16:creationId xmlns:a16="http://schemas.microsoft.com/office/drawing/2014/main" id="{CC679934-6608-4E13-BC24-A894776CC6D7}"/>
              </a:ext>
            </a:extLst>
          </p:cNvPr>
          <p:cNvSpPr txBox="1">
            <a:spLocks/>
          </p:cNvSpPr>
          <p:nvPr/>
        </p:nvSpPr>
        <p:spPr>
          <a:xfrm>
            <a:off x="392994" y="254711"/>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in sede sindacale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3009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lgn="just">
              <a:spcBef>
                <a:spcPts val="700"/>
              </a:spcBef>
              <a:buNone/>
            </a:pPr>
            <a:endParaRPr lang="it-IT" sz="2400" dirty="0">
              <a:solidFill>
                <a:srgbClr val="000000"/>
              </a:solidFill>
            </a:endParaRPr>
          </a:p>
        </p:txBody>
      </p:sp>
      <p:sp>
        <p:nvSpPr>
          <p:cNvPr id="2" name="CasellaDiTesto 1">
            <a:extLst>
              <a:ext uri="{FF2B5EF4-FFF2-40B4-BE49-F238E27FC236}">
                <a16:creationId xmlns:a16="http://schemas.microsoft.com/office/drawing/2014/main" id="{8FDCA98B-4F51-4901-A1F2-F33BBD379206}"/>
              </a:ext>
            </a:extLst>
          </p:cNvPr>
          <p:cNvSpPr txBox="1"/>
          <p:nvPr/>
        </p:nvSpPr>
        <p:spPr>
          <a:xfrm>
            <a:off x="3902589" y="1002494"/>
            <a:ext cx="5199387" cy="461665"/>
          </a:xfrm>
          <a:prstGeom prst="rect">
            <a:avLst/>
          </a:prstGeom>
          <a:noFill/>
        </p:spPr>
        <p:txBody>
          <a:bodyPr wrap="square" rtlCol="0">
            <a:spAutoFit/>
          </a:bodyPr>
          <a:lstStyle/>
          <a:p>
            <a:r>
              <a:rPr lang="en-GB" sz="2400" b="1" dirty="0">
                <a:solidFill>
                  <a:schemeClr val="bg1"/>
                </a:solidFill>
              </a:rPr>
              <a:t>SOTTOSCRIZIONE IN SEDE SINDACALE</a:t>
            </a:r>
            <a:endParaRPr lang="it-IT" sz="2400" b="1" dirty="0">
              <a:solidFill>
                <a:schemeClr val="bg1"/>
              </a:solidFill>
            </a:endParaRPr>
          </a:p>
        </p:txBody>
      </p:sp>
      <p:sp>
        <p:nvSpPr>
          <p:cNvPr id="17" name="CasellaDiTesto 16">
            <a:extLst>
              <a:ext uri="{FF2B5EF4-FFF2-40B4-BE49-F238E27FC236}">
                <a16:creationId xmlns:a16="http://schemas.microsoft.com/office/drawing/2014/main" id="{8FA03646-1083-42D1-8016-2B1E42CA2F6D}"/>
              </a:ext>
            </a:extLst>
          </p:cNvPr>
          <p:cNvSpPr txBox="1"/>
          <p:nvPr/>
        </p:nvSpPr>
        <p:spPr>
          <a:xfrm>
            <a:off x="392994" y="1521815"/>
            <a:ext cx="11406009" cy="4524315"/>
          </a:xfrm>
          <a:prstGeom prst="rect">
            <a:avLst/>
          </a:prstGeom>
          <a:noFill/>
        </p:spPr>
        <p:txBody>
          <a:bodyPr wrap="square" rtlCol="0">
            <a:spAutoFit/>
          </a:bodyPr>
          <a:lstStyle/>
          <a:p>
            <a:r>
              <a:rPr lang="en-GB" sz="2400" dirty="0">
                <a:solidFill>
                  <a:schemeClr val="tx2">
                    <a:lumMod val="50000"/>
                  </a:schemeClr>
                </a:solidFill>
              </a:rPr>
              <a:t>1.</a:t>
            </a:r>
            <a:r>
              <a:rPr lang="en-GB" sz="2400" dirty="0"/>
              <a:t> </a:t>
            </a:r>
            <a:r>
              <a:rPr lang="en-GB" sz="2400" dirty="0">
                <a:solidFill>
                  <a:schemeClr val="tx2">
                    <a:lumMod val="50000"/>
                  </a:schemeClr>
                </a:solidFill>
              </a:rPr>
              <a:t>Il verbale viene </a:t>
            </a:r>
            <a:r>
              <a:rPr lang="en-GB" sz="2400" b="1" dirty="0">
                <a:solidFill>
                  <a:schemeClr val="tx2">
                    <a:lumMod val="50000"/>
                  </a:schemeClr>
                </a:solidFill>
              </a:rPr>
              <a:t>depositato presso la DPL </a:t>
            </a:r>
            <a:r>
              <a:rPr lang="en-GB" sz="2400" dirty="0">
                <a:solidFill>
                  <a:schemeClr val="tx2">
                    <a:lumMod val="50000"/>
                  </a:schemeClr>
                </a:solidFill>
              </a:rPr>
              <a:t>- Direzione provinciale del lavoro - a cura di una delle parti o tramite </a:t>
            </a:r>
            <a:r>
              <a:rPr lang="en-GB" sz="2400" b="1" dirty="0">
                <a:solidFill>
                  <a:schemeClr val="tx2">
                    <a:lumMod val="50000"/>
                  </a:schemeClr>
                </a:solidFill>
              </a:rPr>
              <a:t>associazione sindacale</a:t>
            </a:r>
            <a:r>
              <a:rPr lang="en-GB" sz="2400" dirty="0">
                <a:solidFill>
                  <a:schemeClr val="tx2">
                    <a:lumMod val="50000"/>
                  </a:schemeClr>
                </a:solidFill>
              </a:rPr>
              <a:t>;</a:t>
            </a:r>
            <a:br>
              <a:rPr lang="en-GB" sz="2400" dirty="0">
                <a:solidFill>
                  <a:schemeClr val="tx2">
                    <a:lumMod val="50000"/>
                  </a:schemeClr>
                </a:solidFill>
              </a:rPr>
            </a:br>
            <a:r>
              <a:rPr lang="en-GB" sz="2400" dirty="0">
                <a:solidFill>
                  <a:schemeClr val="tx2">
                    <a:lumMod val="50000"/>
                  </a:schemeClr>
                </a:solidFill>
              </a:rPr>
              <a:t> </a:t>
            </a:r>
          </a:p>
          <a:p>
            <a:r>
              <a:rPr lang="en-GB" sz="2400" dirty="0">
                <a:solidFill>
                  <a:schemeClr val="tx2">
                    <a:lumMod val="50000"/>
                  </a:schemeClr>
                </a:solidFill>
              </a:rPr>
              <a:t>2. Il direttore, o un suo delegato, ne accerta </a:t>
            </a:r>
            <a:r>
              <a:rPr lang="en-GB" sz="2400" b="1" dirty="0">
                <a:solidFill>
                  <a:schemeClr val="tx2">
                    <a:lumMod val="50000"/>
                  </a:schemeClr>
                </a:solidFill>
              </a:rPr>
              <a:t>l’autenticit</a:t>
            </a:r>
            <a:r>
              <a:rPr lang="it-IT" sz="2400" b="1" i="0" dirty="0">
                <a:solidFill>
                  <a:schemeClr val="tx2">
                    <a:lumMod val="50000"/>
                  </a:schemeClr>
                </a:solidFill>
                <a:effectLst/>
                <a:latin typeface="title-regular"/>
              </a:rPr>
              <a:t>à</a:t>
            </a:r>
            <a:r>
              <a:rPr lang="en-GB" sz="2400" dirty="0">
                <a:solidFill>
                  <a:schemeClr val="tx2">
                    <a:lumMod val="50000"/>
                  </a:schemeClr>
                </a:solidFill>
              </a:rPr>
              <a:t>; </a:t>
            </a:r>
            <a:br>
              <a:rPr lang="en-GB" sz="2400" dirty="0">
                <a:solidFill>
                  <a:schemeClr val="tx2">
                    <a:lumMod val="50000"/>
                  </a:schemeClr>
                </a:solidFill>
              </a:rPr>
            </a:br>
            <a:endParaRPr lang="en-GB" sz="2400" dirty="0">
              <a:solidFill>
                <a:schemeClr val="tx2">
                  <a:lumMod val="50000"/>
                </a:schemeClr>
              </a:solidFill>
            </a:endParaRPr>
          </a:p>
          <a:p>
            <a:r>
              <a:rPr lang="en-GB" sz="2400" dirty="0">
                <a:solidFill>
                  <a:schemeClr val="tx2">
                    <a:lumMod val="50000"/>
                  </a:schemeClr>
                </a:solidFill>
              </a:rPr>
              <a:t>3. Il direttore o un suo delegato provvede a depositarlo nella </a:t>
            </a:r>
            <a:r>
              <a:rPr lang="en-GB" sz="2400" b="1" dirty="0">
                <a:solidFill>
                  <a:schemeClr val="tx2">
                    <a:lumMod val="50000"/>
                  </a:schemeClr>
                </a:solidFill>
              </a:rPr>
              <a:t>cancelleria del tribunale </a:t>
            </a:r>
            <a:r>
              <a:rPr lang="en-GB" sz="2400" dirty="0">
                <a:solidFill>
                  <a:schemeClr val="tx2">
                    <a:lumMod val="50000"/>
                  </a:schemeClr>
                </a:solidFill>
              </a:rPr>
              <a:t>nella cui circoscrizione é stato redatto; </a:t>
            </a:r>
          </a:p>
          <a:p>
            <a:endParaRPr lang="en-GB" sz="2400" dirty="0">
              <a:solidFill>
                <a:schemeClr val="tx2">
                  <a:lumMod val="50000"/>
                </a:schemeClr>
              </a:solidFill>
            </a:endParaRPr>
          </a:p>
          <a:p>
            <a:r>
              <a:rPr lang="en-GB" sz="2400" dirty="0">
                <a:solidFill>
                  <a:schemeClr val="tx2">
                    <a:lumMod val="50000"/>
                  </a:schemeClr>
                </a:solidFill>
              </a:rPr>
              <a:t>4. Il Giudice, su istanza della parte interessata, accerta la </a:t>
            </a:r>
            <a:r>
              <a:rPr lang="en-GB" sz="2400" b="1" dirty="0">
                <a:solidFill>
                  <a:schemeClr val="tx2">
                    <a:lumMod val="50000"/>
                  </a:schemeClr>
                </a:solidFill>
              </a:rPr>
              <a:t>regolarit</a:t>
            </a:r>
            <a:r>
              <a:rPr lang="it-IT" sz="2400" b="1" i="0" dirty="0">
                <a:solidFill>
                  <a:schemeClr val="tx2">
                    <a:lumMod val="50000"/>
                  </a:schemeClr>
                </a:solidFill>
                <a:effectLst/>
                <a:latin typeface="title-regular"/>
              </a:rPr>
              <a:t>à</a:t>
            </a:r>
            <a:r>
              <a:rPr lang="en-GB" sz="2400" b="1" dirty="0">
                <a:solidFill>
                  <a:schemeClr val="tx2">
                    <a:lumMod val="50000"/>
                  </a:schemeClr>
                </a:solidFill>
              </a:rPr>
              <a:t> formale </a:t>
            </a:r>
            <a:r>
              <a:rPr lang="en-GB" sz="2400" dirty="0">
                <a:solidFill>
                  <a:schemeClr val="tx2">
                    <a:lumMod val="50000"/>
                  </a:schemeClr>
                </a:solidFill>
              </a:rPr>
              <a:t>del verbale di conciliazione; </a:t>
            </a:r>
            <a:br>
              <a:rPr lang="en-GB" sz="2400" dirty="0">
                <a:solidFill>
                  <a:schemeClr val="tx2">
                    <a:lumMod val="50000"/>
                  </a:schemeClr>
                </a:solidFill>
              </a:rPr>
            </a:br>
            <a:endParaRPr lang="en-GB" sz="2400" dirty="0">
              <a:solidFill>
                <a:schemeClr val="tx2">
                  <a:lumMod val="50000"/>
                </a:schemeClr>
              </a:solidFill>
            </a:endParaRPr>
          </a:p>
          <a:p>
            <a:r>
              <a:rPr lang="en-GB" sz="2400" dirty="0">
                <a:solidFill>
                  <a:schemeClr val="tx2">
                    <a:lumMod val="50000"/>
                  </a:schemeClr>
                </a:solidFill>
              </a:rPr>
              <a:t>5. Il Giudice dichiara </a:t>
            </a:r>
            <a:r>
              <a:rPr lang="en-GB" sz="2400" b="1" dirty="0">
                <a:solidFill>
                  <a:schemeClr val="tx2">
                    <a:lumMod val="50000"/>
                  </a:schemeClr>
                </a:solidFill>
              </a:rPr>
              <a:t>esecutivo</a:t>
            </a:r>
            <a:r>
              <a:rPr lang="en-GB" sz="2400" dirty="0">
                <a:solidFill>
                  <a:schemeClr val="tx2">
                    <a:lumMod val="50000"/>
                  </a:schemeClr>
                </a:solidFill>
              </a:rPr>
              <a:t> il verbale con decreto. </a:t>
            </a:r>
          </a:p>
        </p:txBody>
      </p:sp>
    </p:spTree>
    <p:extLst>
      <p:ext uri="{BB962C8B-B14F-4D97-AF65-F5344CB8AC3E}">
        <p14:creationId xmlns:p14="http://schemas.microsoft.com/office/powerpoint/2010/main" val="9707362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400796"/>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L’impugnazione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3009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gn="just">
              <a:spcBef>
                <a:spcPts val="700"/>
              </a:spcBef>
            </a:pPr>
            <a:r>
              <a:rPr lang="en-GB" sz="2800" dirty="0">
                <a:solidFill>
                  <a:srgbClr val="000000"/>
                </a:solidFill>
              </a:rPr>
              <a:t>I</a:t>
            </a:r>
            <a:r>
              <a:rPr lang="it-IT" sz="2800" dirty="0">
                <a:solidFill>
                  <a:srgbClr val="000000"/>
                </a:solidFill>
              </a:rPr>
              <a:t> verbali di conciliazione non sono impugnabili a condizione che </a:t>
            </a:r>
            <a:r>
              <a:rPr lang="it-IT" sz="2800" b="1" dirty="0">
                <a:solidFill>
                  <a:srgbClr val="000000"/>
                </a:solidFill>
              </a:rPr>
              <a:t>l’assistenza</a:t>
            </a:r>
            <a:r>
              <a:rPr lang="it-IT" sz="2800" dirty="0">
                <a:solidFill>
                  <a:srgbClr val="000000"/>
                </a:solidFill>
              </a:rPr>
              <a:t> prestata dai rappresentanti sindacali </a:t>
            </a:r>
            <a:r>
              <a:rPr lang="it-IT" sz="2800" b="1" u="sng" dirty="0">
                <a:solidFill>
                  <a:srgbClr val="000000"/>
                </a:solidFill>
              </a:rPr>
              <a:t>sia stata effettiva</a:t>
            </a:r>
            <a:r>
              <a:rPr lang="it-IT" sz="2800" dirty="0">
                <a:solidFill>
                  <a:srgbClr val="000000"/>
                </a:solidFill>
              </a:rPr>
              <a:t> cosí da porre il lavoratore in condizione di sapere: </a:t>
            </a:r>
          </a:p>
          <a:p>
            <a:pPr indent="0" algn="just">
              <a:spcBef>
                <a:spcPts val="700"/>
              </a:spcBef>
              <a:buNone/>
            </a:pPr>
            <a:endParaRPr lang="it-IT" sz="2800" dirty="0">
              <a:solidFill>
                <a:srgbClr val="000000"/>
              </a:solidFill>
            </a:endParaRPr>
          </a:p>
          <a:p>
            <a:pPr indent="0" algn="just">
              <a:spcBef>
                <a:spcPts val="700"/>
              </a:spcBef>
              <a:buNone/>
            </a:pPr>
            <a:r>
              <a:rPr lang="it-IT" sz="2800" dirty="0">
                <a:solidFill>
                  <a:srgbClr val="000000"/>
                </a:solidFill>
              </a:rPr>
              <a:t>A) a quali </a:t>
            </a:r>
            <a:r>
              <a:rPr lang="it-IT" sz="2800" b="1" dirty="0">
                <a:solidFill>
                  <a:srgbClr val="000000"/>
                </a:solidFill>
              </a:rPr>
              <a:t>diritti</a:t>
            </a:r>
            <a:r>
              <a:rPr lang="it-IT" sz="2800" dirty="0">
                <a:solidFill>
                  <a:srgbClr val="000000"/>
                </a:solidFill>
              </a:rPr>
              <a:t> rinunci; </a:t>
            </a:r>
          </a:p>
          <a:p>
            <a:pPr indent="0" algn="just">
              <a:spcBef>
                <a:spcPts val="700"/>
              </a:spcBef>
              <a:buNone/>
            </a:pPr>
            <a:r>
              <a:rPr lang="it-IT" sz="2800" dirty="0">
                <a:solidFill>
                  <a:srgbClr val="000000"/>
                </a:solidFill>
              </a:rPr>
              <a:t>B) in quali </a:t>
            </a:r>
            <a:r>
              <a:rPr lang="it-IT" sz="2800" b="1" dirty="0">
                <a:solidFill>
                  <a:srgbClr val="000000"/>
                </a:solidFill>
              </a:rPr>
              <a:t>misure</a:t>
            </a:r>
            <a:r>
              <a:rPr lang="it-IT" sz="2800" dirty="0">
                <a:solidFill>
                  <a:srgbClr val="000000"/>
                </a:solidFill>
              </a:rPr>
              <a:t> vi rinunci; </a:t>
            </a:r>
          </a:p>
          <a:p>
            <a:pPr indent="0" algn="just">
              <a:spcBef>
                <a:spcPts val="700"/>
              </a:spcBef>
              <a:buNone/>
            </a:pPr>
            <a:r>
              <a:rPr lang="it-IT" sz="2800" dirty="0">
                <a:solidFill>
                  <a:srgbClr val="000000"/>
                </a:solidFill>
              </a:rPr>
              <a:t>C) capisca la </a:t>
            </a:r>
            <a:r>
              <a:rPr lang="it-IT" sz="2800" b="1" dirty="0">
                <a:solidFill>
                  <a:srgbClr val="000000"/>
                </a:solidFill>
              </a:rPr>
              <a:t>questione controversa</a:t>
            </a:r>
            <a:r>
              <a:rPr lang="it-IT" sz="2800" dirty="0">
                <a:solidFill>
                  <a:srgbClr val="000000"/>
                </a:solidFill>
              </a:rPr>
              <a:t>;</a:t>
            </a:r>
          </a:p>
          <a:p>
            <a:pPr indent="0" algn="just">
              <a:spcBef>
                <a:spcPts val="700"/>
              </a:spcBef>
              <a:buNone/>
            </a:pPr>
            <a:r>
              <a:rPr lang="it-IT" sz="2800" dirty="0">
                <a:solidFill>
                  <a:srgbClr val="000000"/>
                </a:solidFill>
              </a:rPr>
              <a:t>D) comprenda le </a:t>
            </a:r>
            <a:r>
              <a:rPr lang="it-IT" sz="2800" b="1" dirty="0">
                <a:solidFill>
                  <a:srgbClr val="000000"/>
                </a:solidFill>
              </a:rPr>
              <a:t>reciproche concessioni</a:t>
            </a:r>
            <a:r>
              <a:rPr lang="it-IT" sz="2800" dirty="0">
                <a:solidFill>
                  <a:srgbClr val="000000"/>
                </a:solidFill>
              </a:rPr>
              <a:t>.</a:t>
            </a:r>
          </a:p>
        </p:txBody>
      </p:sp>
      <p:cxnSp>
        <p:nvCxnSpPr>
          <p:cNvPr id="8" name="Connettore diritto 7">
            <a:extLst>
              <a:ext uri="{FF2B5EF4-FFF2-40B4-BE49-F238E27FC236}">
                <a16:creationId xmlns:a16="http://schemas.microsoft.com/office/drawing/2014/main" id="{9B2B8E59-DDF0-4B39-AA5D-1C0F28769D18}"/>
              </a:ext>
            </a:extLst>
          </p:cNvPr>
          <p:cNvCxnSpPr>
            <a:cxnSpLocks/>
          </p:cNvCxnSpPr>
          <p:nvPr/>
        </p:nvCxnSpPr>
        <p:spPr>
          <a:xfrm>
            <a:off x="6963507" y="2778687"/>
            <a:ext cx="0" cy="3139793"/>
          </a:xfrm>
          <a:prstGeom prst="line">
            <a:avLst/>
          </a:prstGeom>
        </p:spPr>
        <p:style>
          <a:lnRef idx="2">
            <a:schemeClr val="accent1"/>
          </a:lnRef>
          <a:fillRef idx="0">
            <a:schemeClr val="accent1"/>
          </a:fillRef>
          <a:effectRef idx="1">
            <a:schemeClr val="accent1"/>
          </a:effectRef>
          <a:fontRef idx="minor">
            <a:schemeClr val="tx1"/>
          </a:fontRef>
        </p:style>
      </p:cxnSp>
      <p:sp>
        <p:nvSpPr>
          <p:cNvPr id="11" name="Rettangolo 10">
            <a:extLst>
              <a:ext uri="{FF2B5EF4-FFF2-40B4-BE49-F238E27FC236}">
                <a16:creationId xmlns:a16="http://schemas.microsoft.com/office/drawing/2014/main" id="{E8A8FE5C-3AF9-499D-88B2-2FFD1D3377A2}"/>
              </a:ext>
            </a:extLst>
          </p:cNvPr>
          <p:cNvSpPr/>
          <p:nvPr/>
        </p:nvSpPr>
        <p:spPr>
          <a:xfrm>
            <a:off x="7364851" y="2778687"/>
            <a:ext cx="4373265" cy="61295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3" name="CasellaDiTesto 12">
            <a:extLst>
              <a:ext uri="{FF2B5EF4-FFF2-40B4-BE49-F238E27FC236}">
                <a16:creationId xmlns:a16="http://schemas.microsoft.com/office/drawing/2014/main" id="{205872E5-E05D-4E34-8666-606C1A01566E}"/>
              </a:ext>
            </a:extLst>
          </p:cNvPr>
          <p:cNvSpPr txBox="1"/>
          <p:nvPr/>
        </p:nvSpPr>
        <p:spPr>
          <a:xfrm>
            <a:off x="7364851" y="2878398"/>
            <a:ext cx="4679912" cy="430887"/>
          </a:xfrm>
          <a:prstGeom prst="rect">
            <a:avLst/>
          </a:prstGeom>
          <a:noFill/>
        </p:spPr>
        <p:txBody>
          <a:bodyPr wrap="square" rtlCol="0">
            <a:spAutoFit/>
          </a:bodyPr>
          <a:lstStyle/>
          <a:p>
            <a:r>
              <a:rPr lang="en-GB" sz="2200" b="1" dirty="0">
                <a:solidFill>
                  <a:schemeClr val="bg1"/>
                </a:solidFill>
              </a:rPr>
              <a:t>EFFETTIVIT</a:t>
            </a:r>
            <a:r>
              <a:rPr lang="it-IT" sz="2200" b="1" i="0" cap="all" dirty="0">
                <a:solidFill>
                  <a:schemeClr val="bg1"/>
                </a:solidFill>
                <a:effectLst/>
                <a:latin typeface="title-regular"/>
              </a:rPr>
              <a:t>à</a:t>
            </a:r>
            <a:r>
              <a:rPr lang="en-GB" sz="2200" b="1" dirty="0">
                <a:solidFill>
                  <a:schemeClr val="bg1"/>
                </a:solidFill>
              </a:rPr>
              <a:t> ASSISTENZA SINDACALE</a:t>
            </a:r>
            <a:endParaRPr lang="it-IT" sz="2200" b="1" dirty="0">
              <a:solidFill>
                <a:schemeClr val="bg1"/>
              </a:solidFill>
            </a:endParaRPr>
          </a:p>
        </p:txBody>
      </p:sp>
      <p:sp>
        <p:nvSpPr>
          <p:cNvPr id="14" name="CasellaDiTesto 13">
            <a:extLst>
              <a:ext uri="{FF2B5EF4-FFF2-40B4-BE49-F238E27FC236}">
                <a16:creationId xmlns:a16="http://schemas.microsoft.com/office/drawing/2014/main" id="{D7250725-C2A4-49A5-8A46-009365C5146A}"/>
              </a:ext>
            </a:extLst>
          </p:cNvPr>
          <p:cNvSpPr txBox="1"/>
          <p:nvPr/>
        </p:nvSpPr>
        <p:spPr>
          <a:xfrm>
            <a:off x="8226626" y="3461658"/>
            <a:ext cx="4098214" cy="1015663"/>
          </a:xfrm>
          <a:prstGeom prst="rect">
            <a:avLst/>
          </a:prstGeom>
          <a:noFill/>
        </p:spPr>
        <p:txBody>
          <a:bodyPr wrap="square" rtlCol="0">
            <a:spAutoFit/>
          </a:bodyPr>
          <a:lstStyle/>
          <a:p>
            <a:r>
              <a:rPr lang="en-GB" sz="2000" b="1" dirty="0">
                <a:solidFill>
                  <a:schemeClr val="tx2">
                    <a:lumMod val="50000"/>
                  </a:schemeClr>
                </a:solidFill>
              </a:rPr>
              <a:t>(Cass. Civ. N. 9006/2019)</a:t>
            </a:r>
          </a:p>
          <a:p>
            <a:endParaRPr lang="en-GB" sz="2000" b="1" dirty="0">
              <a:solidFill>
                <a:schemeClr val="tx2">
                  <a:lumMod val="50000"/>
                </a:schemeClr>
              </a:solidFill>
            </a:endParaRPr>
          </a:p>
          <a:p>
            <a:endParaRPr lang="it-IT" sz="2000" b="1" dirty="0">
              <a:solidFill>
                <a:schemeClr val="tx2">
                  <a:lumMod val="50000"/>
                </a:schemeClr>
              </a:solidFill>
            </a:endParaRPr>
          </a:p>
        </p:txBody>
      </p:sp>
      <p:sp>
        <p:nvSpPr>
          <p:cNvPr id="15" name="CasellaDiTesto 14">
            <a:extLst>
              <a:ext uri="{FF2B5EF4-FFF2-40B4-BE49-F238E27FC236}">
                <a16:creationId xmlns:a16="http://schemas.microsoft.com/office/drawing/2014/main" id="{153BC696-FF05-47C8-9775-BC274F27E15E}"/>
              </a:ext>
            </a:extLst>
          </p:cNvPr>
          <p:cNvSpPr txBox="1"/>
          <p:nvPr/>
        </p:nvSpPr>
        <p:spPr>
          <a:xfrm>
            <a:off x="7228645" y="3845680"/>
            <a:ext cx="4952324" cy="2031325"/>
          </a:xfrm>
          <a:prstGeom prst="rect">
            <a:avLst/>
          </a:prstGeom>
          <a:noFill/>
        </p:spPr>
        <p:txBody>
          <a:bodyPr wrap="square" rtlCol="0">
            <a:spAutoFit/>
          </a:bodyPr>
          <a:lstStyle/>
          <a:p>
            <a:r>
              <a:rPr lang="it-IT" i="1" dirty="0">
                <a:solidFill>
                  <a:srgbClr val="737988"/>
                </a:solidFill>
              </a:rPr>
              <a:t>«I</a:t>
            </a:r>
            <a:r>
              <a:rPr lang="it-IT" i="1" dirty="0">
                <a:solidFill>
                  <a:srgbClr val="737988"/>
                </a:solidFill>
                <a:effectLst/>
              </a:rPr>
              <a:t>n materia di atti abdicativi di diritti del lavoratore subordinato, le rinunce e le transazioni aventi ad oggetto diritti del prestatore di lavoro previsti da disposizioni inderogabili di legge o di contratti collettivi non sono impugnabili, a condizione che l’assistenza prestata dai rappresentanti sindacali sia stata effettiva».</a:t>
            </a:r>
            <a:endParaRPr lang="it-IT" i="1" dirty="0"/>
          </a:p>
        </p:txBody>
      </p:sp>
    </p:spTree>
    <p:extLst>
      <p:ext uri="{BB962C8B-B14F-4D97-AF65-F5344CB8AC3E}">
        <p14:creationId xmlns:p14="http://schemas.microsoft.com/office/powerpoint/2010/main" val="3611184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343DE0E6-B50E-4824-94DE-900E9193569C}"/>
              </a:ext>
            </a:extLst>
          </p:cNvPr>
          <p:cNvSpPr/>
          <p:nvPr/>
        </p:nvSpPr>
        <p:spPr>
          <a:xfrm>
            <a:off x="4408439" y="2941160"/>
            <a:ext cx="3077583" cy="46166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400796"/>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l’impugnazione </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3009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gn="just">
              <a:spcBef>
                <a:spcPts val="700"/>
              </a:spcBef>
            </a:pPr>
            <a:r>
              <a:rPr lang="it-IT" sz="2400" dirty="0">
                <a:solidFill>
                  <a:srgbClr val="000000"/>
                </a:solidFill>
              </a:rPr>
              <a:t>Se la «sede protetta» non offre tali garanzie al lavoratore, </a:t>
            </a:r>
            <a:r>
              <a:rPr lang="it-IT" sz="2400" b="1" dirty="0">
                <a:solidFill>
                  <a:srgbClr val="000000"/>
                </a:solidFill>
              </a:rPr>
              <a:t>il verbale potrà essere impugnato</a:t>
            </a:r>
            <a:r>
              <a:rPr lang="it-IT" sz="2400" dirty="0">
                <a:solidFill>
                  <a:srgbClr val="000000"/>
                </a:solidFill>
              </a:rPr>
              <a:t>. </a:t>
            </a:r>
          </a:p>
        </p:txBody>
      </p:sp>
      <p:sp>
        <p:nvSpPr>
          <p:cNvPr id="2" name="Freccia in giù 1">
            <a:extLst>
              <a:ext uri="{FF2B5EF4-FFF2-40B4-BE49-F238E27FC236}">
                <a16:creationId xmlns:a16="http://schemas.microsoft.com/office/drawing/2014/main" id="{8A2881CB-3C19-441D-8B3F-C5BDD58DE540}"/>
              </a:ext>
            </a:extLst>
          </p:cNvPr>
          <p:cNvSpPr/>
          <p:nvPr/>
        </p:nvSpPr>
        <p:spPr>
          <a:xfrm>
            <a:off x="5816119" y="2068410"/>
            <a:ext cx="365091" cy="591117"/>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150F43BF-02BA-41B9-AD17-257A5BBCF937}"/>
              </a:ext>
            </a:extLst>
          </p:cNvPr>
          <p:cNvSpPr txBox="1"/>
          <p:nvPr/>
        </p:nvSpPr>
        <p:spPr>
          <a:xfrm>
            <a:off x="4412900" y="2941160"/>
            <a:ext cx="3366198" cy="461665"/>
          </a:xfrm>
          <a:prstGeom prst="rect">
            <a:avLst/>
          </a:prstGeom>
          <a:noFill/>
        </p:spPr>
        <p:txBody>
          <a:bodyPr wrap="square" rtlCol="0">
            <a:spAutoFit/>
          </a:bodyPr>
          <a:lstStyle/>
          <a:p>
            <a:r>
              <a:rPr lang="en-GB" sz="2400" b="1" dirty="0">
                <a:solidFill>
                  <a:schemeClr val="bg1"/>
                </a:solidFill>
              </a:rPr>
              <a:t>ART. 2113 comma 2 c.c.</a:t>
            </a:r>
            <a:endParaRPr lang="it-IT" sz="2400" b="1" dirty="0">
              <a:solidFill>
                <a:schemeClr val="bg1"/>
              </a:solidFill>
            </a:endParaRPr>
          </a:p>
        </p:txBody>
      </p:sp>
      <p:cxnSp>
        <p:nvCxnSpPr>
          <p:cNvPr id="11" name="Connettore 2 10">
            <a:extLst>
              <a:ext uri="{FF2B5EF4-FFF2-40B4-BE49-F238E27FC236}">
                <a16:creationId xmlns:a16="http://schemas.microsoft.com/office/drawing/2014/main" id="{45D0FE95-0289-4767-BA09-08F92785B600}"/>
              </a:ext>
            </a:extLst>
          </p:cNvPr>
          <p:cNvCxnSpPr/>
          <p:nvPr/>
        </p:nvCxnSpPr>
        <p:spPr>
          <a:xfrm flipH="1">
            <a:off x="3663398" y="3160972"/>
            <a:ext cx="653143" cy="52251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5" name="Connettore 2 14">
            <a:extLst>
              <a:ext uri="{FF2B5EF4-FFF2-40B4-BE49-F238E27FC236}">
                <a16:creationId xmlns:a16="http://schemas.microsoft.com/office/drawing/2014/main" id="{EB114D94-B474-44BD-843A-FE7E9A491CE2}"/>
              </a:ext>
            </a:extLst>
          </p:cNvPr>
          <p:cNvCxnSpPr/>
          <p:nvPr/>
        </p:nvCxnSpPr>
        <p:spPr>
          <a:xfrm>
            <a:off x="7586943" y="3171992"/>
            <a:ext cx="622997" cy="51246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6" name="CasellaDiTesto 15">
            <a:extLst>
              <a:ext uri="{FF2B5EF4-FFF2-40B4-BE49-F238E27FC236}">
                <a16:creationId xmlns:a16="http://schemas.microsoft.com/office/drawing/2014/main" id="{1B71DEA0-43FD-4D7A-A7CC-21BDC48C1210}"/>
              </a:ext>
            </a:extLst>
          </p:cNvPr>
          <p:cNvSpPr txBox="1"/>
          <p:nvPr/>
        </p:nvSpPr>
        <p:spPr>
          <a:xfrm>
            <a:off x="392995" y="3769137"/>
            <a:ext cx="5016914" cy="400110"/>
          </a:xfrm>
          <a:prstGeom prst="rect">
            <a:avLst/>
          </a:prstGeom>
          <a:noFill/>
        </p:spPr>
        <p:txBody>
          <a:bodyPr wrap="square" rtlCol="0">
            <a:spAutoFit/>
          </a:bodyPr>
          <a:lstStyle/>
          <a:p>
            <a:r>
              <a:rPr lang="en-GB" sz="2000" b="1" dirty="0">
                <a:solidFill>
                  <a:schemeClr val="accent4">
                    <a:lumMod val="50000"/>
                  </a:schemeClr>
                </a:solidFill>
              </a:rPr>
              <a:t>Entro </a:t>
            </a:r>
            <a:r>
              <a:rPr lang="en-GB" sz="2000" b="1" u="sng" dirty="0">
                <a:solidFill>
                  <a:schemeClr val="accent4">
                    <a:lumMod val="50000"/>
                  </a:schemeClr>
                </a:solidFill>
              </a:rPr>
              <a:t>6 mesi dalla cessazione del rapporto</a:t>
            </a:r>
            <a:endParaRPr lang="it-IT" sz="2000" b="1" u="sng" dirty="0">
              <a:solidFill>
                <a:schemeClr val="accent4">
                  <a:lumMod val="50000"/>
                </a:schemeClr>
              </a:solidFill>
            </a:endParaRPr>
          </a:p>
        </p:txBody>
      </p:sp>
      <p:sp>
        <p:nvSpPr>
          <p:cNvPr id="18" name="CasellaDiTesto 17">
            <a:extLst>
              <a:ext uri="{FF2B5EF4-FFF2-40B4-BE49-F238E27FC236}">
                <a16:creationId xmlns:a16="http://schemas.microsoft.com/office/drawing/2014/main" id="{86A3465C-2E10-4B74-8468-D58C1448FEC4}"/>
              </a:ext>
            </a:extLst>
          </p:cNvPr>
          <p:cNvSpPr txBox="1"/>
          <p:nvPr/>
        </p:nvSpPr>
        <p:spPr>
          <a:xfrm>
            <a:off x="7486022" y="3769137"/>
            <a:ext cx="3838470" cy="400110"/>
          </a:xfrm>
          <a:prstGeom prst="rect">
            <a:avLst/>
          </a:prstGeom>
          <a:noFill/>
        </p:spPr>
        <p:txBody>
          <a:bodyPr wrap="square" rtlCol="0">
            <a:spAutoFit/>
          </a:bodyPr>
          <a:lstStyle/>
          <a:p>
            <a:r>
              <a:rPr lang="en-GB" sz="2000" b="1" dirty="0">
                <a:solidFill>
                  <a:schemeClr val="accent4">
                    <a:lumMod val="50000"/>
                  </a:schemeClr>
                </a:solidFill>
              </a:rPr>
              <a:t>Entro </a:t>
            </a:r>
            <a:r>
              <a:rPr lang="en-GB" sz="2000" b="1" u="sng" dirty="0">
                <a:solidFill>
                  <a:schemeClr val="accent4">
                    <a:lumMod val="50000"/>
                  </a:schemeClr>
                </a:solidFill>
              </a:rPr>
              <a:t>6 mesi dalla sottoscrizione </a:t>
            </a:r>
          </a:p>
        </p:txBody>
      </p:sp>
      <p:cxnSp>
        <p:nvCxnSpPr>
          <p:cNvPr id="24" name="Connettore 2 23">
            <a:extLst>
              <a:ext uri="{FF2B5EF4-FFF2-40B4-BE49-F238E27FC236}">
                <a16:creationId xmlns:a16="http://schemas.microsoft.com/office/drawing/2014/main" id="{19782983-D236-4303-88F2-A8150A31D874}"/>
              </a:ext>
            </a:extLst>
          </p:cNvPr>
          <p:cNvCxnSpPr>
            <a:cxnSpLocks/>
          </p:cNvCxnSpPr>
          <p:nvPr/>
        </p:nvCxnSpPr>
        <p:spPr>
          <a:xfrm>
            <a:off x="2710533" y="4169247"/>
            <a:ext cx="0" cy="59367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Connettore 2 25">
            <a:extLst>
              <a:ext uri="{FF2B5EF4-FFF2-40B4-BE49-F238E27FC236}">
                <a16:creationId xmlns:a16="http://schemas.microsoft.com/office/drawing/2014/main" id="{ED921A17-F6D9-4313-A89A-6813CC5800FB}"/>
              </a:ext>
            </a:extLst>
          </p:cNvPr>
          <p:cNvCxnSpPr>
            <a:cxnSpLocks/>
            <a:stCxn id="18" idx="2"/>
          </p:cNvCxnSpPr>
          <p:nvPr/>
        </p:nvCxnSpPr>
        <p:spPr>
          <a:xfrm>
            <a:off x="9405257" y="4169247"/>
            <a:ext cx="0" cy="684107"/>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9" name="CasellaDiTesto 28">
            <a:extLst>
              <a:ext uri="{FF2B5EF4-FFF2-40B4-BE49-F238E27FC236}">
                <a16:creationId xmlns:a16="http://schemas.microsoft.com/office/drawing/2014/main" id="{0B8B97A9-632E-4662-B472-97C348E8AA22}"/>
              </a:ext>
            </a:extLst>
          </p:cNvPr>
          <p:cNvSpPr txBox="1"/>
          <p:nvPr/>
        </p:nvSpPr>
        <p:spPr>
          <a:xfrm>
            <a:off x="339123" y="4762919"/>
            <a:ext cx="5124658" cy="400110"/>
          </a:xfrm>
          <a:prstGeom prst="rect">
            <a:avLst/>
          </a:prstGeom>
          <a:noFill/>
        </p:spPr>
        <p:txBody>
          <a:bodyPr wrap="square" rtlCol="0">
            <a:spAutoFit/>
          </a:bodyPr>
          <a:lstStyle/>
          <a:p>
            <a:r>
              <a:rPr lang="en-GB" sz="2000" dirty="0">
                <a:solidFill>
                  <a:schemeClr val="accent4">
                    <a:lumMod val="50000"/>
                  </a:schemeClr>
                </a:solidFill>
              </a:rPr>
              <a:t>Se verbale firmato </a:t>
            </a:r>
            <a:r>
              <a:rPr lang="en-GB" sz="2000" b="1" u="sng" dirty="0">
                <a:solidFill>
                  <a:schemeClr val="accent4">
                    <a:lumMod val="50000"/>
                  </a:schemeClr>
                </a:solidFill>
              </a:rPr>
              <a:t>in costanza </a:t>
            </a:r>
            <a:r>
              <a:rPr lang="en-GB" sz="2000" dirty="0">
                <a:solidFill>
                  <a:schemeClr val="accent4">
                    <a:lumMod val="50000"/>
                  </a:schemeClr>
                </a:solidFill>
              </a:rPr>
              <a:t>del rapporto</a:t>
            </a:r>
            <a:endParaRPr lang="it-IT" sz="2000" dirty="0">
              <a:solidFill>
                <a:schemeClr val="accent4">
                  <a:lumMod val="50000"/>
                </a:schemeClr>
              </a:solidFill>
            </a:endParaRPr>
          </a:p>
        </p:txBody>
      </p:sp>
      <p:sp>
        <p:nvSpPr>
          <p:cNvPr id="30" name="CasellaDiTesto 29">
            <a:extLst>
              <a:ext uri="{FF2B5EF4-FFF2-40B4-BE49-F238E27FC236}">
                <a16:creationId xmlns:a16="http://schemas.microsoft.com/office/drawing/2014/main" id="{23A0F16D-C5AF-4C0D-B9DA-869F9B186F46}"/>
              </a:ext>
            </a:extLst>
          </p:cNvPr>
          <p:cNvSpPr txBox="1"/>
          <p:nvPr/>
        </p:nvSpPr>
        <p:spPr>
          <a:xfrm>
            <a:off x="7779098" y="4842962"/>
            <a:ext cx="3686070" cy="400110"/>
          </a:xfrm>
          <a:prstGeom prst="rect">
            <a:avLst/>
          </a:prstGeom>
          <a:noFill/>
        </p:spPr>
        <p:txBody>
          <a:bodyPr wrap="square" rtlCol="0">
            <a:spAutoFit/>
          </a:bodyPr>
          <a:lstStyle/>
          <a:p>
            <a:r>
              <a:rPr lang="en-GB" sz="2000" dirty="0">
                <a:solidFill>
                  <a:schemeClr val="accent4">
                    <a:lumMod val="50000"/>
                  </a:schemeClr>
                </a:solidFill>
              </a:rPr>
              <a:t>Se avvenuta </a:t>
            </a:r>
            <a:r>
              <a:rPr lang="en-GB" sz="2000" b="1" u="sng" dirty="0">
                <a:solidFill>
                  <a:schemeClr val="accent4">
                    <a:lumMod val="50000"/>
                  </a:schemeClr>
                </a:solidFill>
              </a:rPr>
              <a:t>successivamente</a:t>
            </a:r>
            <a:r>
              <a:rPr lang="en-GB" sz="2000" dirty="0">
                <a:solidFill>
                  <a:schemeClr val="accent4">
                    <a:lumMod val="50000"/>
                  </a:schemeClr>
                </a:solidFill>
              </a:rPr>
              <a:t> </a:t>
            </a:r>
            <a:endParaRPr lang="it-IT" sz="2000" dirty="0">
              <a:solidFill>
                <a:schemeClr val="accent4">
                  <a:lumMod val="50000"/>
                </a:schemeClr>
              </a:solidFill>
            </a:endParaRPr>
          </a:p>
        </p:txBody>
      </p:sp>
    </p:spTree>
    <p:extLst>
      <p:ext uri="{BB962C8B-B14F-4D97-AF65-F5344CB8AC3E}">
        <p14:creationId xmlns:p14="http://schemas.microsoft.com/office/powerpoint/2010/main" val="4243105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Rettangolo 5">
            <a:extLst>
              <a:ext uri="{FF2B5EF4-FFF2-40B4-BE49-F238E27FC236}">
                <a16:creationId xmlns:a16="http://schemas.microsoft.com/office/drawing/2014/main" id="{BCF58F62-3CA2-440D-BFDD-70FCF0F3F761}"/>
              </a:ext>
            </a:extLst>
          </p:cNvPr>
          <p:cNvSpPr/>
          <p:nvPr/>
        </p:nvSpPr>
        <p:spPr>
          <a:xfrm>
            <a:off x="4612193" y="4959225"/>
            <a:ext cx="3386295" cy="35096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5" name="Rettangolo 4">
            <a:extLst>
              <a:ext uri="{FF2B5EF4-FFF2-40B4-BE49-F238E27FC236}">
                <a16:creationId xmlns:a16="http://schemas.microsoft.com/office/drawing/2014/main" id="{418EE205-ECDF-4DF4-B24E-AEB116C9A015}"/>
              </a:ext>
            </a:extLst>
          </p:cNvPr>
          <p:cNvSpPr/>
          <p:nvPr/>
        </p:nvSpPr>
        <p:spPr>
          <a:xfrm>
            <a:off x="4170066" y="4009292"/>
            <a:ext cx="4260501" cy="22106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4" name="Rettangolo 3">
            <a:extLst>
              <a:ext uri="{FF2B5EF4-FFF2-40B4-BE49-F238E27FC236}">
                <a16:creationId xmlns:a16="http://schemas.microsoft.com/office/drawing/2014/main" id="{49AA2782-0AEE-4EEF-86EB-47A1619F95EB}"/>
              </a:ext>
            </a:extLst>
          </p:cNvPr>
          <p:cNvSpPr/>
          <p:nvPr/>
        </p:nvSpPr>
        <p:spPr>
          <a:xfrm>
            <a:off x="5657221" y="2929458"/>
            <a:ext cx="1446963" cy="22106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Rettangolo 2">
            <a:extLst>
              <a:ext uri="{FF2B5EF4-FFF2-40B4-BE49-F238E27FC236}">
                <a16:creationId xmlns:a16="http://schemas.microsoft.com/office/drawing/2014/main" id="{DE58BD0A-B0E9-4AE0-BCD6-CDF2C193B2EF}"/>
              </a:ext>
            </a:extLst>
          </p:cNvPr>
          <p:cNvSpPr/>
          <p:nvPr/>
        </p:nvSpPr>
        <p:spPr>
          <a:xfrm>
            <a:off x="3737987" y="1979525"/>
            <a:ext cx="4863402" cy="22106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129851"/>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l’impugnazione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20982" y="858720"/>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gn="just">
              <a:spcBef>
                <a:spcPts val="700"/>
              </a:spcBef>
            </a:pPr>
            <a:r>
              <a:rPr lang="it-IT" sz="1900" dirty="0">
                <a:solidFill>
                  <a:srgbClr val="000000"/>
                </a:solidFill>
              </a:rPr>
              <a:t>L’impugnazione del verbale di </a:t>
            </a:r>
            <a:r>
              <a:rPr lang="it-IT" sz="1800" dirty="0">
                <a:solidFill>
                  <a:srgbClr val="000000"/>
                </a:solidFill>
              </a:rPr>
              <a:t>conciliazione</a:t>
            </a:r>
            <a:r>
              <a:rPr lang="it-IT" sz="1900" dirty="0">
                <a:solidFill>
                  <a:srgbClr val="000000"/>
                </a:solidFill>
              </a:rPr>
              <a:t> va eseguita con atto scritto, </a:t>
            </a:r>
            <a:r>
              <a:rPr lang="it-IT" sz="1900" b="1" dirty="0">
                <a:solidFill>
                  <a:srgbClr val="000000"/>
                </a:solidFill>
              </a:rPr>
              <a:t>anche stragiudiziale</a:t>
            </a:r>
            <a:r>
              <a:rPr lang="it-IT" sz="1900" dirty="0">
                <a:solidFill>
                  <a:srgbClr val="000000"/>
                </a:solidFill>
              </a:rPr>
              <a:t>, purché idoneo a rendere </a:t>
            </a:r>
            <a:r>
              <a:rPr lang="it-IT" sz="1900" b="1" dirty="0">
                <a:solidFill>
                  <a:srgbClr val="000000"/>
                </a:solidFill>
              </a:rPr>
              <a:t>nota la volont</a:t>
            </a:r>
            <a:r>
              <a:rPr lang="it-IT" sz="1900" b="1" i="0" dirty="0">
                <a:solidFill>
                  <a:srgbClr val="111111"/>
                </a:solidFill>
                <a:effectLst/>
                <a:latin typeface="+mj-lt"/>
              </a:rPr>
              <a:t>à</a:t>
            </a:r>
            <a:r>
              <a:rPr lang="it-IT" sz="1900" dirty="0">
                <a:solidFill>
                  <a:srgbClr val="000000"/>
                </a:solidFill>
              </a:rPr>
              <a:t> </a:t>
            </a:r>
            <a:r>
              <a:rPr lang="it-IT" sz="1900" b="1" dirty="0">
                <a:solidFill>
                  <a:srgbClr val="000000"/>
                </a:solidFill>
              </a:rPr>
              <a:t>del lavoratore (art. 2113 comma 3 c.c.)</a:t>
            </a:r>
            <a:r>
              <a:rPr lang="it-IT" sz="1900" dirty="0">
                <a:solidFill>
                  <a:srgbClr val="000000"/>
                </a:solidFill>
              </a:rPr>
              <a:t>;</a:t>
            </a:r>
          </a:p>
          <a:p>
            <a:pPr indent="254000" algn="just">
              <a:spcBef>
                <a:spcPts val="700"/>
              </a:spcBef>
            </a:pPr>
            <a:r>
              <a:rPr lang="it-IT" sz="1900" dirty="0">
                <a:solidFill>
                  <a:srgbClr val="000000"/>
                </a:solidFill>
              </a:rPr>
              <a:t>I requisiti del verbale di conciliazione in sede sindacale </a:t>
            </a:r>
            <a:r>
              <a:rPr lang="it-IT" sz="1900" b="1" dirty="0">
                <a:solidFill>
                  <a:srgbClr val="000000"/>
                </a:solidFill>
              </a:rPr>
              <a:t>per poter essere esecutivo: </a:t>
            </a:r>
          </a:p>
          <a:p>
            <a:pPr marL="863590" indent="-457200" algn="ctr">
              <a:spcBef>
                <a:spcPts val="700"/>
              </a:spcBef>
              <a:buAutoNum type="alphaUcParenR"/>
            </a:pPr>
            <a:r>
              <a:rPr lang="it-IT" sz="1900" b="1" dirty="0">
                <a:solidFill>
                  <a:schemeClr val="bg1"/>
                </a:solidFill>
              </a:rPr>
              <a:t>EFFETTIVA RAPPRESENTANZA DEL LAVORATORE:</a:t>
            </a:r>
            <a:r>
              <a:rPr lang="it-IT" sz="1900" b="1" dirty="0">
                <a:solidFill>
                  <a:srgbClr val="000000"/>
                </a:solidFill>
              </a:rPr>
              <a:t>	 </a:t>
            </a:r>
            <a:br>
              <a:rPr lang="it-IT" sz="1900" b="1" dirty="0">
                <a:solidFill>
                  <a:srgbClr val="000000"/>
                </a:solidFill>
              </a:rPr>
            </a:br>
            <a:r>
              <a:rPr lang="it-IT" sz="1900" b="1" dirty="0">
                <a:solidFill>
                  <a:srgbClr val="000000"/>
                </a:solidFill>
              </a:rPr>
              <a:t>Assistenza</a:t>
            </a:r>
            <a:r>
              <a:rPr lang="it-IT" sz="1900" dirty="0">
                <a:solidFill>
                  <a:srgbClr val="000000"/>
                </a:solidFill>
              </a:rPr>
              <a:t> da parte del sindacalista effettiva, regolare e presente al momento della sottoscrizione (Cass. civ. 13217/2008);</a:t>
            </a:r>
          </a:p>
          <a:p>
            <a:pPr marL="863590" indent="-457200" algn="ctr">
              <a:spcBef>
                <a:spcPts val="700"/>
              </a:spcBef>
              <a:buAutoNum type="alphaUcParenR"/>
            </a:pPr>
            <a:r>
              <a:rPr lang="it-IT" sz="1900" b="1" dirty="0">
                <a:solidFill>
                  <a:schemeClr val="bg1"/>
                </a:solidFill>
              </a:rPr>
              <a:t>RES LITIGIOSA</a:t>
            </a:r>
          </a:p>
          <a:p>
            <a:pPr indent="0" algn="ctr">
              <a:spcBef>
                <a:spcPts val="700"/>
              </a:spcBef>
              <a:buNone/>
            </a:pPr>
            <a:r>
              <a:rPr lang="it-IT" sz="1900" dirty="0">
                <a:solidFill>
                  <a:srgbClr val="000000"/>
                </a:solidFill>
              </a:rPr>
              <a:t>Nel verbale deve essere pacificamente indicata la </a:t>
            </a:r>
            <a:r>
              <a:rPr lang="it-IT" sz="1900" b="1" u="sng" dirty="0">
                <a:solidFill>
                  <a:srgbClr val="000000"/>
                </a:solidFill>
              </a:rPr>
              <a:t>questione controversa</a:t>
            </a:r>
            <a:r>
              <a:rPr lang="it-IT" sz="1900" dirty="0">
                <a:solidFill>
                  <a:srgbClr val="000000"/>
                </a:solidFill>
              </a:rPr>
              <a:t>. Se manca la </a:t>
            </a:r>
            <a:r>
              <a:rPr lang="it-IT" sz="1900" i="1" dirty="0">
                <a:solidFill>
                  <a:srgbClr val="000000"/>
                </a:solidFill>
              </a:rPr>
              <a:t>res litigiosa </a:t>
            </a:r>
            <a:r>
              <a:rPr lang="it-IT" sz="1900" dirty="0">
                <a:solidFill>
                  <a:srgbClr val="000000"/>
                </a:solidFill>
              </a:rPr>
              <a:t>il negozio è privo di causa;</a:t>
            </a:r>
          </a:p>
          <a:p>
            <a:pPr indent="0" algn="ctr">
              <a:spcBef>
                <a:spcPts val="700"/>
              </a:spcBef>
              <a:buNone/>
            </a:pPr>
            <a:r>
              <a:rPr lang="it-IT" sz="1900" b="1" dirty="0">
                <a:solidFill>
                  <a:schemeClr val="tx1"/>
                </a:solidFill>
              </a:rPr>
              <a:t>C)</a:t>
            </a:r>
            <a:r>
              <a:rPr lang="it-IT" sz="1900" dirty="0">
                <a:solidFill>
                  <a:srgbClr val="000000"/>
                </a:solidFill>
              </a:rPr>
              <a:t>  </a:t>
            </a:r>
            <a:r>
              <a:rPr lang="it-IT" sz="1900" b="1" dirty="0">
                <a:solidFill>
                  <a:schemeClr val="bg1"/>
                </a:solidFill>
              </a:rPr>
              <a:t>CONSAPEVOLEZZA DEI DIRITTI RINUNCIATI</a:t>
            </a:r>
            <a:r>
              <a:rPr lang="it-IT" sz="1900" b="1" dirty="0">
                <a:solidFill>
                  <a:srgbClr val="000000"/>
                </a:solidFill>
              </a:rPr>
              <a:t> </a:t>
            </a:r>
          </a:p>
          <a:p>
            <a:pPr indent="0" algn="ctr">
              <a:spcBef>
                <a:spcPts val="700"/>
              </a:spcBef>
              <a:buNone/>
            </a:pPr>
            <a:r>
              <a:rPr lang="it-IT" sz="1900" dirty="0">
                <a:solidFill>
                  <a:srgbClr val="000000"/>
                </a:solidFill>
              </a:rPr>
              <a:t>La rinuncia non è valida se riferita </a:t>
            </a:r>
            <a:r>
              <a:rPr lang="it-IT" sz="1900" b="1" dirty="0">
                <a:solidFill>
                  <a:srgbClr val="000000"/>
                </a:solidFill>
              </a:rPr>
              <a:t>in termini generici </a:t>
            </a:r>
            <a:r>
              <a:rPr lang="it-IT" sz="1900" dirty="0">
                <a:solidFill>
                  <a:srgbClr val="000000"/>
                </a:solidFill>
              </a:rPr>
              <a:t>o ad una serie di titoli di pretese generiche ed in contratti ipotizzabili;</a:t>
            </a:r>
          </a:p>
          <a:p>
            <a:pPr indent="0" algn="ctr">
              <a:spcBef>
                <a:spcPts val="700"/>
              </a:spcBef>
              <a:buNone/>
            </a:pPr>
            <a:r>
              <a:rPr lang="it-IT" sz="1900" b="1" dirty="0">
                <a:solidFill>
                  <a:schemeClr val="tx1"/>
                </a:solidFill>
              </a:rPr>
              <a:t>D)</a:t>
            </a:r>
            <a:r>
              <a:rPr lang="it-IT" sz="1900" dirty="0">
                <a:solidFill>
                  <a:srgbClr val="000000"/>
                </a:solidFill>
              </a:rPr>
              <a:t>  </a:t>
            </a:r>
            <a:r>
              <a:rPr lang="it-IT" sz="1900" b="1" dirty="0">
                <a:solidFill>
                  <a:schemeClr val="bg1"/>
                </a:solidFill>
              </a:rPr>
              <a:t>RECIPROCITÁ DELLE CONCESSIONI</a:t>
            </a:r>
          </a:p>
          <a:p>
            <a:pPr indent="0" algn="ctr">
              <a:spcBef>
                <a:spcPts val="700"/>
              </a:spcBef>
              <a:buNone/>
            </a:pPr>
            <a:r>
              <a:rPr lang="it-IT" sz="1900" dirty="0">
                <a:solidFill>
                  <a:srgbClr val="000000"/>
                </a:solidFill>
              </a:rPr>
              <a:t>Se alla rinuncia di una parte non corrisponda una concessione dell’altra o vi sia una evidente </a:t>
            </a:r>
            <a:r>
              <a:rPr lang="it-IT" sz="1900" b="1" dirty="0">
                <a:solidFill>
                  <a:srgbClr val="000000"/>
                </a:solidFill>
              </a:rPr>
              <a:t>sproporzione</a:t>
            </a:r>
            <a:r>
              <a:rPr lang="it-IT" sz="1900" dirty="0">
                <a:solidFill>
                  <a:srgbClr val="000000"/>
                </a:solidFill>
              </a:rPr>
              <a:t> tra le reciproche concessioni. La transazione è nulla o invalida per assenza di causa. </a:t>
            </a:r>
          </a:p>
          <a:p>
            <a:pPr marL="863590" indent="-457200" algn="just">
              <a:spcBef>
                <a:spcPts val="700"/>
              </a:spcBef>
              <a:buAutoNum type="alphaUcParenR"/>
            </a:pPr>
            <a:endParaRPr lang="it-IT" sz="2400" dirty="0">
              <a:solidFill>
                <a:srgbClr val="000000"/>
              </a:solidFill>
            </a:endParaRPr>
          </a:p>
        </p:txBody>
      </p:sp>
    </p:spTree>
    <p:extLst>
      <p:ext uri="{BB962C8B-B14F-4D97-AF65-F5344CB8AC3E}">
        <p14:creationId xmlns:p14="http://schemas.microsoft.com/office/powerpoint/2010/main" val="1321804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486218" y="279672"/>
            <a:ext cx="11050902"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I negozi dispositivi del lavoratore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86218" y="1300968"/>
            <a:ext cx="11211340" cy="4795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nSpc>
                <a:spcPts val="2100"/>
              </a:lnSpc>
            </a:pPr>
            <a:r>
              <a:rPr lang="en-GB" sz="2400" dirty="0">
                <a:solidFill>
                  <a:schemeClr val="tx2">
                    <a:lumMod val="75000"/>
                  </a:schemeClr>
                </a:solidFill>
                <a:latin typeface="+mj-lt"/>
                <a:cs typeface="Calibri" panose="020F0502020204030204" pitchFamily="34" charset="0"/>
              </a:rPr>
              <a:t>Il</a:t>
            </a:r>
            <a:r>
              <a:rPr lang="en-GB" sz="2400" b="1" dirty="0">
                <a:solidFill>
                  <a:schemeClr val="tx2">
                    <a:lumMod val="75000"/>
                  </a:schemeClr>
                </a:solidFill>
                <a:latin typeface="+mj-lt"/>
                <a:cs typeface="Calibri" panose="020F0502020204030204" pitchFamily="34" charset="0"/>
              </a:rPr>
              <a:t> </a:t>
            </a:r>
            <a:r>
              <a:rPr lang="en-GB" sz="2400" dirty="0">
                <a:solidFill>
                  <a:schemeClr val="tx2">
                    <a:lumMod val="75000"/>
                  </a:schemeClr>
                </a:solidFill>
                <a:latin typeface="+mj-lt"/>
                <a:cs typeface="Calibri" panose="020F0502020204030204" pitchFamily="34" charset="0"/>
              </a:rPr>
              <a:t>legislatore con il </a:t>
            </a:r>
            <a:r>
              <a:rPr lang="en-GB" sz="2400" b="1" dirty="0">
                <a:solidFill>
                  <a:schemeClr val="tx2">
                    <a:lumMod val="75000"/>
                  </a:schemeClr>
                </a:solidFill>
                <a:latin typeface="+mj-lt"/>
                <a:cs typeface="Calibri" panose="020F0502020204030204" pitchFamily="34" charset="0"/>
              </a:rPr>
              <a:t>comma 4 </a:t>
            </a:r>
            <a:r>
              <a:rPr lang="en-GB" sz="2400" dirty="0">
                <a:solidFill>
                  <a:schemeClr val="tx2">
                    <a:lumMod val="75000"/>
                  </a:schemeClr>
                </a:solidFill>
                <a:latin typeface="+mj-lt"/>
                <a:cs typeface="Calibri" panose="020F0502020204030204" pitchFamily="34" charset="0"/>
              </a:rPr>
              <a:t>dell’</a:t>
            </a:r>
            <a:r>
              <a:rPr lang="en-GB" sz="2400" b="1" dirty="0">
                <a:solidFill>
                  <a:schemeClr val="tx2">
                    <a:lumMod val="75000"/>
                  </a:schemeClr>
                </a:solidFill>
                <a:latin typeface="+mj-lt"/>
                <a:cs typeface="Calibri" panose="020F0502020204030204" pitchFamily="34" charset="0"/>
              </a:rPr>
              <a:t>art. 2113 c.c. </a:t>
            </a:r>
            <a:r>
              <a:rPr lang="en-GB" sz="2400" dirty="0">
                <a:solidFill>
                  <a:schemeClr val="tx2">
                    <a:lumMod val="75000"/>
                  </a:schemeClr>
                </a:solidFill>
                <a:latin typeface="+mj-lt"/>
                <a:cs typeface="Calibri" panose="020F0502020204030204" pitchFamily="34" charset="0"/>
              </a:rPr>
              <a:t>riconosce al lavoratore subordinato la possibilit</a:t>
            </a:r>
            <a:r>
              <a:rPr lang="it-IT" sz="2400" b="0" i="0" dirty="0">
                <a:solidFill>
                  <a:srgbClr val="000000"/>
                </a:solidFill>
                <a:effectLst/>
                <a:latin typeface="+mj-lt"/>
              </a:rPr>
              <a:t>à</a:t>
            </a:r>
            <a:r>
              <a:rPr lang="en-GB" sz="2400" dirty="0">
                <a:solidFill>
                  <a:schemeClr val="tx2">
                    <a:lumMod val="75000"/>
                  </a:schemeClr>
                </a:solidFill>
                <a:latin typeface="+mj-lt"/>
                <a:cs typeface="Calibri" panose="020F0502020204030204" pitchFamily="34" charset="0"/>
              </a:rPr>
              <a:t> di far valere i propri diritti inerenti al rapporto di lavoro in determinate sedi –anche stragiudiziali- in cui é </a:t>
            </a:r>
            <a:r>
              <a:rPr lang="en-GB" sz="2400" b="1" dirty="0">
                <a:solidFill>
                  <a:schemeClr val="tx2">
                    <a:lumMod val="75000"/>
                  </a:schemeClr>
                </a:solidFill>
                <a:latin typeface="+mj-lt"/>
                <a:cs typeface="Calibri" panose="020F0502020204030204" pitchFamily="34" charset="0"/>
              </a:rPr>
              <a:t>adeguatamente assistito da un soggetto terzo</a:t>
            </a:r>
            <a:r>
              <a:rPr lang="en-GB" sz="2400" dirty="0">
                <a:solidFill>
                  <a:schemeClr val="tx2">
                    <a:lumMod val="75000"/>
                  </a:schemeClr>
                </a:solidFill>
                <a:latin typeface="+mj-lt"/>
                <a:cs typeface="Calibri" panose="020F0502020204030204" pitchFamily="34" charset="0"/>
              </a:rPr>
              <a:t>;</a:t>
            </a:r>
            <a:br>
              <a:rPr lang="en-GB" sz="2400" dirty="0">
                <a:solidFill>
                  <a:schemeClr val="tx2">
                    <a:lumMod val="75000"/>
                  </a:schemeClr>
                </a:solidFill>
                <a:latin typeface="+mj-lt"/>
                <a:cs typeface="Calibri" panose="020F0502020204030204" pitchFamily="34" charset="0"/>
              </a:rPr>
            </a:br>
            <a:endParaRPr lang="en-GB" sz="2400" dirty="0">
              <a:solidFill>
                <a:schemeClr val="tx2">
                  <a:lumMod val="75000"/>
                </a:schemeClr>
              </a:solidFill>
              <a:latin typeface="+mj-lt"/>
              <a:cs typeface="Calibri" panose="020F0502020204030204" pitchFamily="34" charset="0"/>
            </a:endParaRPr>
          </a:p>
          <a:p>
            <a:pPr indent="254000">
              <a:lnSpc>
                <a:spcPts val="2100"/>
              </a:lnSpc>
            </a:pPr>
            <a:r>
              <a:rPr lang="it-IT" sz="2400" b="0" i="0" dirty="0">
                <a:solidFill>
                  <a:srgbClr val="000000"/>
                </a:solidFill>
                <a:effectLst/>
                <a:latin typeface="+mj-lt"/>
              </a:rPr>
              <a:t>L'invalidità prevista dalla norma in commento, infatti, riguarda solo i diritti non disponibili, con la conseguenza che saranno valide le transazioni aventi ad oggetto </a:t>
            </a:r>
            <a:r>
              <a:rPr lang="it-IT" sz="2400" b="1" i="0" dirty="0">
                <a:solidFill>
                  <a:srgbClr val="000000"/>
                </a:solidFill>
                <a:effectLst/>
                <a:latin typeface="+mj-lt"/>
              </a:rPr>
              <a:t>diritti disponibili </a:t>
            </a:r>
            <a:r>
              <a:rPr lang="it-IT" sz="2400" b="0" i="0" dirty="0">
                <a:solidFill>
                  <a:srgbClr val="000000"/>
                </a:solidFill>
                <a:effectLst/>
                <a:latin typeface="+mj-lt"/>
              </a:rPr>
              <a:t>del lavoratore</a:t>
            </a:r>
            <a:r>
              <a:rPr lang="en-GB" sz="2400" b="0" i="0" dirty="0">
                <a:solidFill>
                  <a:schemeClr val="tx2">
                    <a:lumMod val="75000"/>
                  </a:schemeClr>
                </a:solidFill>
                <a:effectLst/>
                <a:latin typeface="+mj-lt"/>
                <a:cs typeface="Calibri" panose="020F0502020204030204" pitchFamily="34" charset="0"/>
              </a:rPr>
              <a:t>; </a:t>
            </a:r>
            <a:br>
              <a:rPr lang="en-GB" sz="2400" b="0" i="0" dirty="0">
                <a:solidFill>
                  <a:schemeClr val="tx2">
                    <a:lumMod val="75000"/>
                  </a:schemeClr>
                </a:solidFill>
                <a:effectLst/>
                <a:latin typeface="+mj-lt"/>
                <a:cs typeface="Calibri" panose="020F0502020204030204" pitchFamily="34" charset="0"/>
              </a:rPr>
            </a:br>
            <a:endParaRPr lang="en-GB" sz="2400" b="0" i="0" dirty="0">
              <a:solidFill>
                <a:schemeClr val="tx2">
                  <a:lumMod val="75000"/>
                </a:schemeClr>
              </a:solidFill>
              <a:effectLst/>
              <a:latin typeface="+mj-lt"/>
              <a:cs typeface="Calibri" panose="020F0502020204030204" pitchFamily="34" charset="0"/>
            </a:endParaRPr>
          </a:p>
          <a:p>
            <a:pPr indent="254000">
              <a:lnSpc>
                <a:spcPts val="2100"/>
              </a:lnSpc>
            </a:pPr>
            <a:r>
              <a:rPr lang="en-GB" sz="2400" dirty="0">
                <a:solidFill>
                  <a:schemeClr val="tx2">
                    <a:lumMod val="75000"/>
                  </a:schemeClr>
                </a:solidFill>
                <a:latin typeface="+mj-lt"/>
                <a:cs typeface="Calibri" panose="020F0502020204030204" pitchFamily="34" charset="0"/>
              </a:rPr>
              <a:t>Sull’importanza dell’</a:t>
            </a:r>
            <a:r>
              <a:rPr lang="en-GB" sz="2400" b="1" dirty="0">
                <a:solidFill>
                  <a:schemeClr val="tx2">
                    <a:lumMod val="75000"/>
                  </a:schemeClr>
                </a:solidFill>
                <a:latin typeface="+mj-lt"/>
                <a:cs typeface="Calibri" panose="020F0502020204030204" pitchFamily="34" charset="0"/>
              </a:rPr>
              <a:t>assistenza </a:t>
            </a:r>
            <a:r>
              <a:rPr lang="en-GB" sz="2400" dirty="0">
                <a:solidFill>
                  <a:schemeClr val="tx2">
                    <a:lumMod val="75000"/>
                  </a:schemeClr>
                </a:solidFill>
                <a:latin typeface="+mj-lt"/>
                <a:cs typeface="Calibri" panose="020F0502020204030204" pitchFamily="34" charset="0"/>
              </a:rPr>
              <a:t>da parte di un soggetto terzo é illuminante la pronuncia della </a:t>
            </a:r>
            <a:r>
              <a:rPr lang="en-GB" sz="2400" b="1" dirty="0">
                <a:solidFill>
                  <a:schemeClr val="tx2">
                    <a:lumMod val="75000"/>
                  </a:schemeClr>
                </a:solidFill>
                <a:latin typeface="+mj-lt"/>
                <a:cs typeface="Calibri" panose="020F0502020204030204" pitchFamily="34" charset="0"/>
              </a:rPr>
              <a:t>Cassazione n. 24041/2013</a:t>
            </a:r>
            <a:r>
              <a:rPr lang="en-GB" sz="2400" dirty="0">
                <a:solidFill>
                  <a:schemeClr val="tx2">
                    <a:lumMod val="75000"/>
                  </a:schemeClr>
                </a:solidFill>
                <a:latin typeface="+mj-lt"/>
                <a:cs typeface="Calibri" panose="020F0502020204030204" pitchFamily="34" charset="0"/>
              </a:rPr>
              <a:t>, ai sensi della quale:	</a:t>
            </a:r>
            <a:br>
              <a:rPr lang="en-GB" sz="2400" dirty="0">
                <a:solidFill>
                  <a:schemeClr val="tx2">
                    <a:lumMod val="75000"/>
                  </a:schemeClr>
                </a:solidFill>
                <a:latin typeface="+mj-lt"/>
                <a:cs typeface="Calibri" panose="020F0502020204030204" pitchFamily="34" charset="0"/>
              </a:rPr>
            </a:br>
            <a:r>
              <a:rPr lang="it-IT" sz="1800" b="0" i="1" dirty="0">
                <a:solidFill>
                  <a:schemeClr val="accent4">
                    <a:lumMod val="50000"/>
                  </a:schemeClr>
                </a:solidFill>
                <a:effectLst/>
                <a:latin typeface="+mj-lt"/>
              </a:rPr>
              <a:t>«In materia di atti abdicativi di diritti del lavoratore subordinato, le rinunce e le transazioni aventi ad oggetto diritti del prestatore di lavoro previsti da disposizioni inderogabili di legge o di contratti collettivi, contenute in verbali di conciliazione conclusi in sede sindacale, non sono impugnabili, </a:t>
            </a:r>
            <a:r>
              <a:rPr lang="it-IT" sz="1800" b="1" i="1" dirty="0">
                <a:solidFill>
                  <a:schemeClr val="accent4">
                    <a:lumMod val="50000"/>
                  </a:schemeClr>
                </a:solidFill>
                <a:effectLst/>
                <a:latin typeface="+mj-lt"/>
              </a:rPr>
              <a:t>a condizione che l'assistenza prestata dai rappresentanti sindacali </a:t>
            </a:r>
            <a:r>
              <a:rPr lang="it-IT" sz="1800" b="0" i="1" dirty="0">
                <a:solidFill>
                  <a:schemeClr val="accent4">
                    <a:lumMod val="50000"/>
                  </a:schemeClr>
                </a:solidFill>
                <a:effectLst/>
                <a:latin typeface="+mj-lt"/>
              </a:rPr>
              <a:t>− della quale non ha valore equipollente quella fornita da un legale − </a:t>
            </a:r>
            <a:r>
              <a:rPr lang="it-IT" sz="1800" b="1" i="1" dirty="0">
                <a:solidFill>
                  <a:schemeClr val="accent4">
                    <a:lumMod val="50000"/>
                  </a:schemeClr>
                </a:solidFill>
                <a:effectLst/>
                <a:latin typeface="+mj-lt"/>
              </a:rPr>
              <a:t>sia stata </a:t>
            </a:r>
            <a:r>
              <a:rPr lang="it-IT" sz="1800" b="1" i="1" u="sng" dirty="0">
                <a:solidFill>
                  <a:schemeClr val="accent4">
                    <a:lumMod val="50000"/>
                  </a:schemeClr>
                </a:solidFill>
                <a:effectLst/>
                <a:latin typeface="+mj-lt"/>
              </a:rPr>
              <a:t>effettiva</a:t>
            </a:r>
            <a:r>
              <a:rPr lang="it-IT" sz="1800" b="0" i="1" dirty="0">
                <a:solidFill>
                  <a:schemeClr val="accent4">
                    <a:lumMod val="50000"/>
                  </a:schemeClr>
                </a:solidFill>
                <a:effectLst/>
                <a:latin typeface="+mj-lt"/>
              </a:rPr>
              <a:t>, così da porre il lavoratore in condizione di sapere a quale diritto rinunci e in quale misura, nonché, nel caso di transazione, a condizione che dall'atto stesso si evinca la questione controversa oggetto della lite e le “reciproche concessioni” in cui si risolve il contratto transattivo ai sensi dell'art. 1965 cod. civ».</a:t>
            </a:r>
            <a:br>
              <a:rPr lang="it-IT" sz="1800" i="1" dirty="0">
                <a:latin typeface="+mj-lt"/>
              </a:rPr>
            </a:br>
            <a:endParaRPr lang="en-GB" sz="1800" i="1" dirty="0">
              <a:solidFill>
                <a:schemeClr val="tx2">
                  <a:lumMod val="75000"/>
                </a:schemeClr>
              </a:solidFill>
              <a:latin typeface="+mj-lt"/>
              <a:cs typeface="Calibri" panose="020F0502020204030204" pitchFamily="34" charset="0"/>
            </a:endParaRPr>
          </a:p>
          <a:p>
            <a:pPr indent="0">
              <a:lnSpc>
                <a:spcPts val="2100"/>
              </a:lnSpc>
              <a:buNone/>
            </a:pPr>
            <a:endParaRPr lang="en-GB" sz="2400" dirty="0">
              <a:solidFill>
                <a:schemeClr val="tx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0834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400796"/>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L’assistenza</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3009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gn="just">
              <a:spcBef>
                <a:spcPts val="700"/>
              </a:spcBef>
            </a:pPr>
            <a:r>
              <a:rPr lang="it-IT" sz="2400" b="1" dirty="0">
                <a:solidFill>
                  <a:srgbClr val="000000"/>
                </a:solidFill>
              </a:rPr>
              <a:t>L’art. 2113 c.c. </a:t>
            </a:r>
            <a:r>
              <a:rPr lang="it-IT" sz="2400" dirty="0">
                <a:solidFill>
                  <a:srgbClr val="000000"/>
                </a:solidFill>
              </a:rPr>
              <a:t>rappresenta uno dei </a:t>
            </a:r>
            <a:r>
              <a:rPr lang="it-IT" sz="2400" b="1" dirty="0">
                <a:solidFill>
                  <a:srgbClr val="000000"/>
                </a:solidFill>
              </a:rPr>
              <a:t>capisaldi della tutela dei diritti del lavoratore </a:t>
            </a:r>
            <a:r>
              <a:rPr lang="it-IT" sz="2400" dirty="0">
                <a:solidFill>
                  <a:srgbClr val="000000"/>
                </a:solidFill>
              </a:rPr>
              <a:t>e forma un potente strumento di tutela per la </a:t>
            </a:r>
            <a:r>
              <a:rPr lang="it-IT" sz="2400" b="1" dirty="0">
                <a:solidFill>
                  <a:srgbClr val="000000"/>
                </a:solidFill>
              </a:rPr>
              <a:t>parte debole </a:t>
            </a:r>
            <a:r>
              <a:rPr lang="it-IT" sz="2400" dirty="0">
                <a:solidFill>
                  <a:srgbClr val="000000"/>
                </a:solidFill>
              </a:rPr>
              <a:t>del contratto di lavoro; </a:t>
            </a:r>
          </a:p>
          <a:p>
            <a:pPr indent="254000" algn="just">
              <a:spcBef>
                <a:spcPts val="700"/>
              </a:spcBef>
            </a:pPr>
            <a:r>
              <a:rPr lang="it-IT" sz="2400" dirty="0">
                <a:solidFill>
                  <a:srgbClr val="000000"/>
                </a:solidFill>
              </a:rPr>
              <a:t>Il legislatore ha dovuto operare </a:t>
            </a:r>
            <a:r>
              <a:rPr lang="it-IT" sz="2400" b="1" dirty="0">
                <a:solidFill>
                  <a:srgbClr val="000000"/>
                </a:solidFill>
              </a:rPr>
              <a:t>un bilanciamento </a:t>
            </a:r>
            <a:r>
              <a:rPr lang="it-IT" sz="2400" dirty="0">
                <a:solidFill>
                  <a:srgbClr val="000000"/>
                </a:solidFill>
              </a:rPr>
              <a:t>tra </a:t>
            </a:r>
          </a:p>
          <a:p>
            <a:pPr marL="863590" indent="-457200" algn="just">
              <a:spcBef>
                <a:spcPts val="700"/>
              </a:spcBef>
              <a:buAutoNum type="arabicParenR"/>
            </a:pPr>
            <a:r>
              <a:rPr lang="it-IT" sz="2400" b="1" dirty="0">
                <a:solidFill>
                  <a:srgbClr val="000000"/>
                </a:solidFill>
              </a:rPr>
              <a:t>Il</a:t>
            </a:r>
            <a:r>
              <a:rPr lang="it-IT" sz="2400" dirty="0">
                <a:solidFill>
                  <a:srgbClr val="000000"/>
                </a:solidFill>
              </a:rPr>
              <a:t> </a:t>
            </a:r>
            <a:r>
              <a:rPr lang="it-IT" sz="2400" b="1" dirty="0">
                <a:solidFill>
                  <a:srgbClr val="000000"/>
                </a:solidFill>
              </a:rPr>
              <a:t>diritto del lavoratore </a:t>
            </a:r>
            <a:r>
              <a:rPr lang="it-IT" sz="2400" dirty="0">
                <a:solidFill>
                  <a:srgbClr val="000000"/>
                </a:solidFill>
              </a:rPr>
              <a:t>alla tutela dei propri diritti; </a:t>
            </a:r>
          </a:p>
          <a:p>
            <a:pPr marL="863590" indent="-457200" algn="just">
              <a:spcBef>
                <a:spcPts val="700"/>
              </a:spcBef>
              <a:buAutoNum type="arabicParenR"/>
            </a:pPr>
            <a:r>
              <a:rPr lang="it-IT" sz="2400" b="1" dirty="0">
                <a:solidFill>
                  <a:srgbClr val="000000"/>
                </a:solidFill>
              </a:rPr>
              <a:t>Tutela del datore di lavoro </a:t>
            </a:r>
            <a:r>
              <a:rPr lang="it-IT" sz="2400" dirty="0">
                <a:solidFill>
                  <a:srgbClr val="000000"/>
                </a:solidFill>
              </a:rPr>
              <a:t>alla certezza dei rapporti giuridici </a:t>
            </a:r>
          </a:p>
        </p:txBody>
      </p:sp>
      <p:sp>
        <p:nvSpPr>
          <p:cNvPr id="2" name="Freccia in giù 1">
            <a:extLst>
              <a:ext uri="{FF2B5EF4-FFF2-40B4-BE49-F238E27FC236}">
                <a16:creationId xmlns:a16="http://schemas.microsoft.com/office/drawing/2014/main" id="{CDAE836C-62DF-409A-9475-77C74FE38090}"/>
              </a:ext>
            </a:extLst>
          </p:cNvPr>
          <p:cNvSpPr/>
          <p:nvPr/>
        </p:nvSpPr>
        <p:spPr>
          <a:xfrm>
            <a:off x="5960346" y="3657600"/>
            <a:ext cx="271306" cy="63304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3" name="CasellaDiTesto 2">
            <a:extLst>
              <a:ext uri="{FF2B5EF4-FFF2-40B4-BE49-F238E27FC236}">
                <a16:creationId xmlns:a16="http://schemas.microsoft.com/office/drawing/2014/main" id="{7BC1EA7D-5531-4B38-94A0-76E5E382CCF7}"/>
              </a:ext>
            </a:extLst>
          </p:cNvPr>
          <p:cNvSpPr txBox="1"/>
          <p:nvPr/>
        </p:nvSpPr>
        <p:spPr>
          <a:xfrm>
            <a:off x="1152210" y="4505379"/>
            <a:ext cx="9887578" cy="1107996"/>
          </a:xfrm>
          <a:prstGeom prst="rect">
            <a:avLst/>
          </a:prstGeom>
          <a:noFill/>
        </p:spPr>
        <p:txBody>
          <a:bodyPr wrap="square" rtlCol="0">
            <a:spAutoFit/>
          </a:bodyPr>
          <a:lstStyle/>
          <a:p>
            <a:r>
              <a:rPr lang="en-GB" sz="2200" dirty="0">
                <a:solidFill>
                  <a:schemeClr val="tx2">
                    <a:lumMod val="50000"/>
                  </a:schemeClr>
                </a:solidFill>
              </a:rPr>
              <a:t>In un’ottica di </a:t>
            </a:r>
            <a:r>
              <a:rPr lang="en-GB" sz="2200" b="1" dirty="0">
                <a:solidFill>
                  <a:schemeClr val="tx2">
                    <a:lumMod val="50000"/>
                  </a:schemeClr>
                </a:solidFill>
              </a:rPr>
              <a:t>contemperamento degli interessi </a:t>
            </a:r>
            <a:r>
              <a:rPr lang="en-GB" sz="2200" dirty="0">
                <a:solidFill>
                  <a:schemeClr val="tx2">
                    <a:lumMod val="50000"/>
                  </a:schemeClr>
                </a:solidFill>
              </a:rPr>
              <a:t>ha previsto al comma 4 dell’art. 2113 c.c. che l’invaliditá dei primi tre commi dello stesso art. 2113 c.c. non trova applicazione se l’accordo viene trascitto in una delle </a:t>
            </a:r>
            <a:r>
              <a:rPr lang="en-GB" sz="2200" b="1" dirty="0">
                <a:solidFill>
                  <a:schemeClr val="tx2">
                    <a:lumMod val="50000"/>
                  </a:schemeClr>
                </a:solidFill>
                <a:latin typeface="+mj-lt"/>
              </a:rPr>
              <a:t>“</a:t>
            </a:r>
            <a:r>
              <a:rPr lang="en-GB" sz="2200" b="1" dirty="0">
                <a:solidFill>
                  <a:schemeClr val="tx2">
                    <a:lumMod val="50000"/>
                  </a:schemeClr>
                </a:solidFill>
              </a:rPr>
              <a:t>sedi protette”. </a:t>
            </a:r>
            <a:endParaRPr lang="it-IT" sz="2200" b="1" dirty="0">
              <a:solidFill>
                <a:schemeClr val="tx2">
                  <a:lumMod val="50000"/>
                </a:schemeClr>
              </a:solidFill>
            </a:endParaRPr>
          </a:p>
        </p:txBody>
      </p:sp>
    </p:spTree>
    <p:extLst>
      <p:ext uri="{BB962C8B-B14F-4D97-AF65-F5344CB8AC3E}">
        <p14:creationId xmlns:p14="http://schemas.microsoft.com/office/powerpoint/2010/main" val="2313297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69C1529C-D524-4E44-B293-034A7917E516}"/>
              </a:ext>
            </a:extLst>
          </p:cNvPr>
          <p:cNvSpPr/>
          <p:nvPr/>
        </p:nvSpPr>
        <p:spPr>
          <a:xfrm>
            <a:off x="1416818" y="2049864"/>
            <a:ext cx="2401556" cy="39188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400796"/>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L’assistenza</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300969"/>
            <a:ext cx="11211340" cy="4545650"/>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gn="just">
              <a:spcBef>
                <a:spcPts val="700"/>
              </a:spcBef>
            </a:pPr>
            <a:r>
              <a:rPr lang="en-GB" sz="2400" dirty="0">
                <a:solidFill>
                  <a:srgbClr val="000000"/>
                </a:solidFill>
              </a:rPr>
              <a:t>T</a:t>
            </a:r>
            <a:r>
              <a:rPr lang="it-IT" sz="2400" dirty="0">
                <a:solidFill>
                  <a:srgbClr val="000000"/>
                </a:solidFill>
              </a:rPr>
              <a:t>ale scelta nasce appunto dalla esigenza di </a:t>
            </a:r>
            <a:r>
              <a:rPr lang="it-IT" sz="2400" b="1" dirty="0">
                <a:solidFill>
                  <a:srgbClr val="000000"/>
                </a:solidFill>
              </a:rPr>
              <a:t>tutela della parte debole </a:t>
            </a:r>
            <a:r>
              <a:rPr lang="it-IT" sz="2400" dirty="0">
                <a:solidFill>
                  <a:srgbClr val="000000"/>
                </a:solidFill>
              </a:rPr>
              <a:t>che può addivenire alle rinunce e transazioni sui propri diritti ma solo nel caso in cui riceva una </a:t>
            </a:r>
            <a:r>
              <a:rPr lang="it-IT" sz="2400" b="1" dirty="0">
                <a:solidFill>
                  <a:srgbClr val="000000"/>
                </a:solidFill>
              </a:rPr>
              <a:t>EFFETTIVA TUTELA . </a:t>
            </a:r>
          </a:p>
          <a:p>
            <a:pPr indent="254000" algn="just">
              <a:spcBef>
                <a:spcPts val="700"/>
              </a:spcBef>
            </a:pPr>
            <a:r>
              <a:rPr lang="it-IT" sz="2400" dirty="0">
                <a:solidFill>
                  <a:srgbClr val="000000"/>
                </a:solidFill>
              </a:rPr>
              <a:t>La </a:t>
            </a:r>
            <a:r>
              <a:rPr lang="it-IT" sz="2400" b="1" dirty="0">
                <a:solidFill>
                  <a:srgbClr val="000000"/>
                </a:solidFill>
              </a:rPr>
              <a:t>giurisprudenza di legittimità </a:t>
            </a:r>
            <a:r>
              <a:rPr lang="it-IT" sz="2400" dirty="0">
                <a:solidFill>
                  <a:srgbClr val="000000"/>
                </a:solidFill>
              </a:rPr>
              <a:t>si è spesso espressa sul punto: </a:t>
            </a:r>
          </a:p>
          <a:p>
            <a:pPr indent="0" algn="just">
              <a:spcBef>
                <a:spcPts val="700"/>
              </a:spcBef>
              <a:buNone/>
            </a:pPr>
            <a:r>
              <a:rPr lang="it-IT" sz="2400" b="1" u="sng" dirty="0">
                <a:solidFill>
                  <a:srgbClr val="000000"/>
                </a:solidFill>
              </a:rPr>
              <a:t>Cass. n. 9255/2016</a:t>
            </a:r>
            <a:r>
              <a:rPr lang="it-IT" sz="2400" dirty="0">
                <a:solidFill>
                  <a:srgbClr val="000000"/>
                </a:solidFill>
              </a:rPr>
              <a:t>: «Il conciliatore sindacale non è un pubblico ufficiale ma un semplice terzo che, in sede sindacale e nel momento in cui le parti addivengono ad un determinato assetto di interessi, garantisce con la sua presenza </a:t>
            </a:r>
            <a:r>
              <a:rPr lang="it-IT" sz="2400" b="1" dirty="0">
                <a:solidFill>
                  <a:srgbClr val="000000"/>
                </a:solidFill>
              </a:rPr>
              <a:t>l’assenza di uno stato di inferiorità e soggezione tra lavoratore e datore di lavoro </a:t>
            </a:r>
            <a:r>
              <a:rPr lang="it-IT" sz="2400" dirty="0">
                <a:solidFill>
                  <a:srgbClr val="000000"/>
                </a:solidFill>
              </a:rPr>
              <a:t>che giustifica la previsione di cui all’art. 2113, co. 4, c.c. e cioè l’immediata validitá di tale conciliazione che non puó essere impugnata nel termine di sei mesi ivi previsto, salvo il caso del mancato rispetto dei requisiti minimi di validitá del contratto».  </a:t>
            </a:r>
          </a:p>
          <a:p>
            <a:pPr indent="254000" algn="just">
              <a:spcBef>
                <a:spcPts val="700"/>
              </a:spcBef>
            </a:pPr>
            <a:endParaRPr lang="it-IT" sz="2400" b="1" dirty="0">
              <a:solidFill>
                <a:srgbClr val="000000"/>
              </a:solidFill>
            </a:endParaRPr>
          </a:p>
          <a:p>
            <a:pPr indent="254000" algn="just">
              <a:spcBef>
                <a:spcPts val="700"/>
              </a:spcBef>
            </a:pPr>
            <a:endParaRPr lang="it-IT" sz="2400" b="1" dirty="0">
              <a:solidFill>
                <a:srgbClr val="000000"/>
              </a:solidFill>
            </a:endParaRPr>
          </a:p>
          <a:p>
            <a:pPr indent="254000" algn="just">
              <a:spcBef>
                <a:spcPts val="700"/>
              </a:spcBef>
            </a:pPr>
            <a:endParaRPr lang="it-IT" sz="2400" b="1" dirty="0">
              <a:solidFill>
                <a:srgbClr val="000000"/>
              </a:solidFill>
            </a:endParaRPr>
          </a:p>
        </p:txBody>
      </p:sp>
    </p:spTree>
    <p:extLst>
      <p:ext uri="{BB962C8B-B14F-4D97-AF65-F5344CB8AC3E}">
        <p14:creationId xmlns:p14="http://schemas.microsoft.com/office/powerpoint/2010/main" val="35539575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400796"/>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L’assistenza</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300968"/>
            <a:ext cx="11211340" cy="4536414"/>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gn="just">
              <a:spcBef>
                <a:spcPts val="700"/>
              </a:spcBef>
            </a:pPr>
            <a:r>
              <a:rPr lang="it-IT" sz="2400" dirty="0">
                <a:solidFill>
                  <a:srgbClr val="000000"/>
                </a:solidFill>
              </a:rPr>
              <a:t>Si ricordano ulteriori rilevanti pronunce:</a:t>
            </a:r>
          </a:p>
          <a:p>
            <a:pPr indent="0" algn="just">
              <a:spcBef>
                <a:spcPts val="700"/>
              </a:spcBef>
              <a:buNone/>
            </a:pPr>
            <a:r>
              <a:rPr lang="it-IT" sz="2400" b="1" u="sng" dirty="0">
                <a:solidFill>
                  <a:srgbClr val="000000"/>
                </a:solidFill>
              </a:rPr>
              <a:t>Cass., n. 24024/2013: </a:t>
            </a:r>
            <a:r>
              <a:rPr lang="it-IT" sz="2400" dirty="0">
                <a:solidFill>
                  <a:srgbClr val="000000"/>
                </a:solidFill>
              </a:rPr>
              <a:t>« In materia di atti abdicativi di diritti del lavoratore subordinato, le rinunce e le transazioni aventi ad oggetto diritti del prestatore di lavoro previsti da disposizioni inderogabili di legge o di contratti collettivi, contenute in verbali di conciliazione conclusi in sede sindacale, non sono impugnabili, a condizione che l’assistenza prestata dai rappresentanti sindacali – della quale non ha valore equipollente quella fornita da un legale – sia stata effettiva, cosí </a:t>
            </a:r>
            <a:r>
              <a:rPr lang="it-IT" sz="2400" b="1" dirty="0">
                <a:solidFill>
                  <a:srgbClr val="000000"/>
                </a:solidFill>
              </a:rPr>
              <a:t>da porre il lavoratore in condizione di sapere a quale diritto rinunci e in quale misura</a:t>
            </a:r>
            <a:r>
              <a:rPr lang="it-IT" sz="2400" dirty="0">
                <a:solidFill>
                  <a:srgbClr val="000000"/>
                </a:solidFill>
              </a:rPr>
              <a:t>, nonché, nel caso di transazione, a condizione che dall’atto stesso si evinca </a:t>
            </a:r>
            <a:r>
              <a:rPr lang="it-IT" sz="2400" b="1" dirty="0">
                <a:solidFill>
                  <a:srgbClr val="000000"/>
                </a:solidFill>
              </a:rPr>
              <a:t>la questione controversa oggetto della lite e le reciproche concessioni</a:t>
            </a:r>
            <a:r>
              <a:rPr lang="it-IT" sz="2400" dirty="0">
                <a:solidFill>
                  <a:srgbClr val="000000"/>
                </a:solidFill>
              </a:rPr>
              <a:t> in cui si risolve il contratto transattivo ai sensi dell’art. 1965 c.c.» </a:t>
            </a:r>
          </a:p>
          <a:p>
            <a:pPr indent="0" algn="just">
              <a:spcBef>
                <a:spcPts val="700"/>
              </a:spcBef>
              <a:buNone/>
            </a:pPr>
            <a:endParaRPr lang="it-IT" sz="2400" dirty="0">
              <a:solidFill>
                <a:srgbClr val="000000"/>
              </a:solidFill>
            </a:endParaRPr>
          </a:p>
          <a:p>
            <a:pPr indent="254000" algn="just">
              <a:spcBef>
                <a:spcPts val="700"/>
              </a:spcBef>
            </a:pPr>
            <a:endParaRPr lang="it-IT" sz="2400" b="1" dirty="0">
              <a:solidFill>
                <a:srgbClr val="000000"/>
              </a:solidFill>
            </a:endParaRPr>
          </a:p>
          <a:p>
            <a:pPr indent="254000" algn="just">
              <a:spcBef>
                <a:spcPts val="700"/>
              </a:spcBef>
            </a:pPr>
            <a:endParaRPr lang="it-IT" sz="2400" b="1" dirty="0">
              <a:solidFill>
                <a:srgbClr val="000000"/>
              </a:solidFill>
            </a:endParaRPr>
          </a:p>
        </p:txBody>
      </p:sp>
    </p:spTree>
    <p:extLst>
      <p:ext uri="{BB962C8B-B14F-4D97-AF65-F5344CB8AC3E}">
        <p14:creationId xmlns:p14="http://schemas.microsoft.com/office/powerpoint/2010/main" val="35723279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400796"/>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L’assistenza</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01961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gn="just">
              <a:spcBef>
                <a:spcPts val="700"/>
              </a:spcBef>
            </a:pPr>
            <a:r>
              <a:rPr lang="it-IT" sz="2400" dirty="0">
                <a:solidFill>
                  <a:srgbClr val="000000"/>
                </a:solidFill>
              </a:rPr>
              <a:t>E ancora: </a:t>
            </a:r>
          </a:p>
          <a:p>
            <a:pPr indent="0" algn="just">
              <a:spcBef>
                <a:spcPts val="700"/>
              </a:spcBef>
              <a:buNone/>
            </a:pPr>
            <a:r>
              <a:rPr lang="it-IT" sz="2400" b="1" u="sng" dirty="0">
                <a:solidFill>
                  <a:srgbClr val="000000"/>
                </a:solidFill>
              </a:rPr>
              <a:t>Cass., n. 4730/02: </a:t>
            </a:r>
            <a:r>
              <a:rPr lang="it-IT" sz="2400" dirty="0">
                <a:solidFill>
                  <a:srgbClr val="000000"/>
                </a:solidFill>
              </a:rPr>
              <a:t>«Con riferimento alla conciliazione in sede sindacale ex art. 411, terzo comma, c.c. al fine di verificare che l’accordo sia raggiunto con un’effettiva assistenza del lavoratore da parte di esponenti della propria organizzazione sindacale occorre valutare se, in base alle concrete modalitá di espletamento della conciliazione, sia stata correttamente attuata quella </a:t>
            </a:r>
            <a:r>
              <a:rPr lang="it-IT" sz="2400" b="1" dirty="0">
                <a:solidFill>
                  <a:srgbClr val="000000"/>
                </a:solidFill>
              </a:rPr>
              <a:t>funzione di supporto </a:t>
            </a:r>
            <a:r>
              <a:rPr lang="it-IT" sz="2400" dirty="0">
                <a:solidFill>
                  <a:srgbClr val="000000"/>
                </a:solidFill>
              </a:rPr>
              <a:t>che la legge assegna al sindacato nella fattispecie conciliativa». </a:t>
            </a:r>
          </a:p>
          <a:p>
            <a:pPr indent="0" algn="just">
              <a:spcBef>
                <a:spcPts val="700"/>
              </a:spcBef>
              <a:buNone/>
            </a:pPr>
            <a:r>
              <a:rPr lang="it-IT" sz="2400" b="1" u="sng" dirty="0">
                <a:solidFill>
                  <a:srgbClr val="000000"/>
                </a:solidFill>
              </a:rPr>
              <a:t>Cass., 11248/1997: </a:t>
            </a:r>
            <a:r>
              <a:rPr lang="it-IT" sz="2400" dirty="0">
                <a:solidFill>
                  <a:srgbClr val="000000"/>
                </a:solidFill>
              </a:rPr>
              <a:t>«Il Tribunale, nel delineare l’ambito delle rinunzie e transazioni sottratte al regime ordinario previsto dall’art. 2113 c.c. ha espresso un principio pienamente coerente a quello più di recente enunciato da questa Corte, secondo cui la conciliazione in sede sindacale, ex art. 411 c.p.c., presuppone una </a:t>
            </a:r>
            <a:r>
              <a:rPr lang="it-IT" sz="2400" b="1" dirty="0">
                <a:solidFill>
                  <a:srgbClr val="000000"/>
                </a:solidFill>
              </a:rPr>
              <a:t>effettiva assistenza</a:t>
            </a:r>
            <a:r>
              <a:rPr lang="it-IT" sz="2400" dirty="0">
                <a:solidFill>
                  <a:srgbClr val="000000"/>
                </a:solidFill>
              </a:rPr>
              <a:t> del lavoratore da parte degli esponenti dell’organizzazione sindacale e </a:t>
            </a:r>
            <a:r>
              <a:rPr lang="it-IT" sz="2400" b="1" u="sng" dirty="0">
                <a:solidFill>
                  <a:srgbClr val="000000"/>
                </a:solidFill>
              </a:rPr>
              <a:t>non</a:t>
            </a:r>
            <a:r>
              <a:rPr lang="it-IT" sz="2400" b="1" dirty="0">
                <a:solidFill>
                  <a:srgbClr val="000000"/>
                </a:solidFill>
              </a:rPr>
              <a:t> le mera partecipazione </a:t>
            </a:r>
            <a:r>
              <a:rPr lang="it-IT" sz="2400" dirty="0">
                <a:solidFill>
                  <a:srgbClr val="000000"/>
                </a:solidFill>
              </a:rPr>
              <a:t>di essi alla relativa procedura». </a:t>
            </a:r>
            <a:r>
              <a:rPr lang="it-IT" sz="2400" b="1" u="sng" dirty="0">
                <a:solidFill>
                  <a:srgbClr val="000000"/>
                </a:solidFill>
              </a:rPr>
              <a:t> </a:t>
            </a:r>
          </a:p>
          <a:p>
            <a:pPr indent="254000" algn="just">
              <a:spcBef>
                <a:spcPts val="700"/>
              </a:spcBef>
            </a:pPr>
            <a:endParaRPr lang="it-IT" sz="2400" b="1" dirty="0">
              <a:solidFill>
                <a:srgbClr val="000000"/>
              </a:solidFill>
            </a:endParaRPr>
          </a:p>
        </p:txBody>
      </p:sp>
    </p:spTree>
    <p:extLst>
      <p:ext uri="{BB962C8B-B14F-4D97-AF65-F5344CB8AC3E}">
        <p14:creationId xmlns:p14="http://schemas.microsoft.com/office/powerpoint/2010/main" val="36910852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486218" y="279672"/>
            <a:ext cx="11050902"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32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Sedi protette per i negozi dispositivi del lavoratore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86218" y="1300968"/>
            <a:ext cx="11211340" cy="4822741"/>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lnSpc>
                <a:spcPts val="2100"/>
              </a:lnSpc>
              <a:buNone/>
            </a:pPr>
            <a:r>
              <a:rPr lang="it-IT" sz="2400" dirty="0">
                <a:latin typeface="+mj-lt"/>
              </a:rPr>
              <a:t>La rinuncia o la transazione sono valide, pur avendo ad oggetto una disposizione di diritti derivanti da norme inderogabili di legge o di contratto collettivo se sono stipulate dal lavoratore: </a:t>
            </a:r>
          </a:p>
          <a:p>
            <a:pPr indent="254000">
              <a:lnSpc>
                <a:spcPts val="2100"/>
              </a:lnSpc>
            </a:pPr>
            <a:r>
              <a:rPr lang="it-IT" sz="2400" dirty="0">
                <a:latin typeface="+mj-lt"/>
              </a:rPr>
              <a:t>A)  con </a:t>
            </a:r>
            <a:r>
              <a:rPr lang="it-IT" sz="2400" b="1" dirty="0">
                <a:latin typeface="+mj-lt"/>
              </a:rPr>
              <a:t>l’assistenza di un’associazione sindacale </a:t>
            </a:r>
            <a:r>
              <a:rPr lang="it-IT" sz="2400" dirty="0">
                <a:latin typeface="+mj-lt"/>
              </a:rPr>
              <a:t>dei lavoratori; </a:t>
            </a:r>
          </a:p>
          <a:p>
            <a:pPr indent="254000">
              <a:lnSpc>
                <a:spcPts val="2100"/>
              </a:lnSpc>
            </a:pPr>
            <a:r>
              <a:rPr lang="it-IT" sz="2400" dirty="0">
                <a:latin typeface="+mj-lt"/>
              </a:rPr>
              <a:t>B) davanti alla </a:t>
            </a:r>
            <a:r>
              <a:rPr lang="it-IT" sz="2400" b="1" dirty="0">
                <a:latin typeface="+mj-lt"/>
              </a:rPr>
              <a:t>Commissione provinciale di conciliazione </a:t>
            </a:r>
            <a:r>
              <a:rPr lang="it-IT" sz="2400" dirty="0">
                <a:latin typeface="+mj-lt"/>
              </a:rPr>
              <a:t>costituita presso la sede territoriale dell’Ispettorato del lavoro; </a:t>
            </a:r>
          </a:p>
          <a:p>
            <a:pPr indent="254000">
              <a:lnSpc>
                <a:spcPts val="2100"/>
              </a:lnSpc>
            </a:pPr>
            <a:r>
              <a:rPr lang="it-IT" sz="2400" dirty="0">
                <a:latin typeface="+mj-lt"/>
              </a:rPr>
              <a:t>C) davanti a un </a:t>
            </a:r>
            <a:r>
              <a:rPr lang="it-IT" sz="2400" b="1" dirty="0">
                <a:latin typeface="+mj-lt"/>
              </a:rPr>
              <a:t>giudice</a:t>
            </a:r>
            <a:r>
              <a:rPr lang="it-IT" sz="2400" dirty="0">
                <a:latin typeface="+mj-lt"/>
              </a:rPr>
              <a:t> (cioè nell’ambito di una controversia di lavoro, nella quale il giudice è tra l’altro obbligato, ex art. 420 c.p.c., a tentare la conciliazione tra le parti);</a:t>
            </a:r>
          </a:p>
          <a:p>
            <a:pPr indent="254000">
              <a:lnSpc>
                <a:spcPts val="2100"/>
              </a:lnSpc>
            </a:pPr>
            <a:r>
              <a:rPr lang="it-IT" sz="2400" dirty="0">
                <a:latin typeface="+mj-lt"/>
              </a:rPr>
              <a:t>D) davanti a un </a:t>
            </a:r>
            <a:r>
              <a:rPr lang="it-IT" sz="2400" b="1" dirty="0">
                <a:latin typeface="+mj-lt"/>
              </a:rPr>
              <a:t>organo abilitato alla certificazione dei contratti di lavoro </a:t>
            </a:r>
            <a:r>
              <a:rPr lang="it-IT" sz="2400" dirty="0">
                <a:latin typeface="+mj-lt"/>
              </a:rPr>
              <a:t>(art. 82 d.lgs. n. 276/2003). </a:t>
            </a:r>
          </a:p>
          <a:p>
            <a:pPr indent="0">
              <a:lnSpc>
                <a:spcPts val="2100"/>
              </a:lnSpc>
              <a:buNone/>
            </a:pPr>
            <a:endParaRPr lang="it-IT" sz="2400" i="1" dirty="0">
              <a:latin typeface="+mj-lt"/>
            </a:endParaRPr>
          </a:p>
          <a:p>
            <a:pPr indent="0">
              <a:lnSpc>
                <a:spcPts val="2100"/>
              </a:lnSpc>
              <a:buNone/>
            </a:pPr>
            <a:r>
              <a:rPr lang="it-IT" sz="2400" dirty="0">
                <a:latin typeface="+mj-lt"/>
              </a:rPr>
              <a:t>Si presuppone che, in tali sedi, la debolezza negoziale del lavoratore venga meno, grazie alla presenza di soggetti o organismi che assistono il predetto nella stipulazione dell’atto dispositivo, onde garantire che questo sia davvero il frutto di una volontá informata e soprattutto non coartata. Tali meccanismi sono detti di </a:t>
            </a:r>
            <a:r>
              <a:rPr lang="it-IT" sz="2400" b="1" dirty="0">
                <a:latin typeface="+mj-lt"/>
              </a:rPr>
              <a:t>«autonomia individuale assistita». </a:t>
            </a:r>
            <a:br>
              <a:rPr lang="it-IT" sz="1800" i="1" dirty="0">
                <a:latin typeface="+mj-lt"/>
              </a:rPr>
            </a:br>
            <a:endParaRPr lang="en-GB" sz="1800" i="1" dirty="0">
              <a:solidFill>
                <a:schemeClr val="tx2">
                  <a:lumMod val="75000"/>
                </a:schemeClr>
              </a:solidFill>
              <a:latin typeface="+mj-lt"/>
              <a:cs typeface="Calibri" panose="020F0502020204030204" pitchFamily="34" charset="0"/>
            </a:endParaRPr>
          </a:p>
          <a:p>
            <a:pPr indent="0">
              <a:lnSpc>
                <a:spcPts val="2100"/>
              </a:lnSpc>
              <a:buNone/>
            </a:pPr>
            <a:endParaRPr lang="en-GB" sz="2400" dirty="0">
              <a:solidFill>
                <a:schemeClr val="tx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08858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291549" y="328310"/>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I termini</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88883" y="1413099"/>
            <a:ext cx="11211340" cy="4544356"/>
          </a:xfrm>
          <a:prstGeom prst="rect">
            <a:avLst/>
          </a:prstGeom>
          <a:noFill/>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a:lnSpc>
                <a:spcPts val="2100"/>
              </a:lnSpc>
              <a:spcAft>
                <a:spcPts val="1800"/>
              </a:spcAft>
            </a:pPr>
            <a:r>
              <a:rPr lang="en-GB" sz="2400" dirty="0">
                <a:solidFill>
                  <a:schemeClr val="tx2">
                    <a:lumMod val="75000"/>
                  </a:schemeClr>
                </a:solidFill>
                <a:latin typeface="+mj-lt"/>
                <a:cs typeface="Calibri" panose="020F0502020204030204" pitchFamily="34" charset="0"/>
              </a:rPr>
              <a:t>Prima dell’introduzione del Collegato Lavoro, ai sensi dell’art. 410 </a:t>
            </a:r>
            <a:r>
              <a:rPr lang="en-GB" sz="2400" i="1" dirty="0">
                <a:solidFill>
                  <a:schemeClr val="tx2">
                    <a:lumMod val="75000"/>
                  </a:schemeClr>
                </a:solidFill>
                <a:latin typeface="+mj-lt"/>
                <a:cs typeface="Calibri" panose="020F0502020204030204" pitchFamily="34" charset="0"/>
              </a:rPr>
              <a:t>bis</a:t>
            </a:r>
            <a:r>
              <a:rPr lang="en-GB" sz="2400" dirty="0">
                <a:solidFill>
                  <a:schemeClr val="tx2">
                    <a:lumMod val="75000"/>
                  </a:schemeClr>
                </a:solidFill>
                <a:latin typeface="+mj-lt"/>
                <a:cs typeface="Calibri" panose="020F0502020204030204" pitchFamily="34" charset="0"/>
              </a:rPr>
              <a:t> c.p.c. il tentativo di conciliazione, anche se nelle forme previste dai contratti e accordi collettivi, doveva essere espletato entro </a:t>
            </a:r>
            <a:r>
              <a:rPr lang="en-GB" sz="2400" b="1" u="sng" dirty="0">
                <a:solidFill>
                  <a:schemeClr val="tx2">
                    <a:lumMod val="75000"/>
                  </a:schemeClr>
                </a:solidFill>
                <a:latin typeface="+mj-lt"/>
                <a:cs typeface="Calibri" panose="020F0502020204030204" pitchFamily="34" charset="0"/>
              </a:rPr>
              <a:t>60 giorni </a:t>
            </a:r>
            <a:r>
              <a:rPr lang="en-GB" sz="2400" dirty="0">
                <a:solidFill>
                  <a:schemeClr val="tx2">
                    <a:lumMod val="75000"/>
                  </a:schemeClr>
                </a:solidFill>
                <a:latin typeface="+mj-lt"/>
                <a:cs typeface="Calibri" panose="020F0502020204030204" pitchFamily="34" charset="0"/>
              </a:rPr>
              <a:t>dalla presentazione della richiesta.	 </a:t>
            </a:r>
            <a:br>
              <a:rPr lang="en-GB" sz="2400" dirty="0">
                <a:solidFill>
                  <a:schemeClr val="tx2">
                    <a:lumMod val="75000"/>
                  </a:schemeClr>
                </a:solidFill>
                <a:latin typeface="+mj-lt"/>
                <a:cs typeface="Calibri" panose="020F0502020204030204" pitchFamily="34" charset="0"/>
              </a:rPr>
            </a:br>
            <a:r>
              <a:rPr lang="en-GB" sz="2400" dirty="0">
                <a:solidFill>
                  <a:schemeClr val="tx2">
                    <a:lumMod val="75000"/>
                  </a:schemeClr>
                </a:solidFill>
                <a:latin typeface="+mj-lt"/>
                <a:cs typeface="Calibri" panose="020F0502020204030204" pitchFamily="34" charset="0"/>
              </a:rPr>
              <a:t>Trascorso inutilmente tale termine, il tentativo di conciliazione si considera comunque espletato ai fini dell’articolo 412 </a:t>
            </a:r>
            <a:r>
              <a:rPr lang="en-GB" sz="2400" i="1" dirty="0">
                <a:solidFill>
                  <a:schemeClr val="tx2">
                    <a:lumMod val="75000"/>
                  </a:schemeClr>
                </a:solidFill>
                <a:latin typeface="+mj-lt"/>
                <a:cs typeface="Calibri" panose="020F0502020204030204" pitchFamily="34" charset="0"/>
              </a:rPr>
              <a:t>bis</a:t>
            </a:r>
            <a:r>
              <a:rPr lang="en-GB" sz="2400" dirty="0">
                <a:solidFill>
                  <a:schemeClr val="tx2">
                    <a:lumMod val="75000"/>
                  </a:schemeClr>
                </a:solidFill>
                <a:latin typeface="+mj-lt"/>
                <a:cs typeface="Calibri" panose="020F0502020204030204" pitchFamily="34" charset="0"/>
              </a:rPr>
              <a:t> c.p.c.;</a:t>
            </a:r>
          </a:p>
          <a:p>
            <a:pPr>
              <a:lnSpc>
                <a:spcPts val="2100"/>
              </a:lnSpc>
              <a:spcAft>
                <a:spcPts val="1800"/>
              </a:spcAft>
            </a:pPr>
            <a:r>
              <a:rPr lang="it-IT" sz="2400" dirty="0">
                <a:solidFill>
                  <a:srgbClr val="000000"/>
                </a:solidFill>
                <a:latin typeface="+mj-lt"/>
              </a:rPr>
              <a:t>Relativamente a tale termine, la</a:t>
            </a:r>
            <a:r>
              <a:rPr lang="it-IT" sz="2400" b="1" dirty="0">
                <a:solidFill>
                  <a:srgbClr val="000000"/>
                </a:solidFill>
                <a:latin typeface="+mj-lt"/>
              </a:rPr>
              <a:t> </a:t>
            </a:r>
            <a:r>
              <a:rPr lang="it-IT" sz="2400" dirty="0">
                <a:solidFill>
                  <a:srgbClr val="000000"/>
                </a:solidFill>
                <a:latin typeface="+mj-lt"/>
              </a:rPr>
              <a:t>sentenza della </a:t>
            </a:r>
            <a:r>
              <a:rPr lang="it-IT" sz="2400" b="1" i="0" dirty="0">
                <a:solidFill>
                  <a:srgbClr val="000000"/>
                </a:solidFill>
                <a:effectLst/>
                <a:latin typeface="+mj-lt"/>
              </a:rPr>
              <a:t>Cass. civ. n. 967/2004 </a:t>
            </a:r>
            <a:r>
              <a:rPr lang="it-IT" sz="2400" dirty="0">
                <a:solidFill>
                  <a:srgbClr val="000000"/>
                </a:solidFill>
                <a:latin typeface="+mj-lt"/>
              </a:rPr>
              <a:t>chiarisce</a:t>
            </a:r>
            <a:r>
              <a:rPr lang="it-IT" sz="2400" i="0" dirty="0">
                <a:solidFill>
                  <a:srgbClr val="000000"/>
                </a:solidFill>
                <a:effectLst/>
                <a:latin typeface="+mj-lt"/>
              </a:rPr>
              <a:t> che si considera comunque espletato il tentativo di conciliazione decorsi </a:t>
            </a:r>
            <a:r>
              <a:rPr lang="it-IT" sz="2400" b="1" i="0" dirty="0">
                <a:solidFill>
                  <a:srgbClr val="000000"/>
                </a:solidFill>
                <a:effectLst/>
                <a:latin typeface="+mj-lt"/>
              </a:rPr>
              <a:t>60 giorni dalla presentazione della richiesta all’organo istituito presso le Direzioni provinciali</a:t>
            </a:r>
            <a:r>
              <a:rPr lang="it-IT" sz="2400" i="0" dirty="0">
                <a:solidFill>
                  <a:srgbClr val="000000"/>
                </a:solidFill>
                <a:effectLst/>
                <a:latin typeface="+mj-lt"/>
              </a:rPr>
              <a:t>, a prescindere dall’avvenuta comunicazione della richiesta alla controparte. </a:t>
            </a:r>
            <a:r>
              <a:rPr lang="it-IT" sz="2400" dirty="0">
                <a:solidFill>
                  <a:srgbClr val="000000"/>
                </a:solidFill>
                <a:latin typeface="+mj-lt"/>
              </a:rPr>
              <a:t>Tale comunicazione è invece necessaria ai sensi dell’art. 410, comma secondo, c.p.c., perché si verifichi </a:t>
            </a:r>
            <a:r>
              <a:rPr lang="it-IT" sz="2400" b="1" dirty="0">
                <a:solidFill>
                  <a:srgbClr val="000000"/>
                </a:solidFill>
                <a:latin typeface="+mj-lt"/>
              </a:rPr>
              <a:t>l’interruzione della prescrizione</a:t>
            </a:r>
            <a:r>
              <a:rPr lang="it-IT" sz="2400" dirty="0">
                <a:solidFill>
                  <a:srgbClr val="000000"/>
                </a:solidFill>
                <a:latin typeface="+mj-lt"/>
              </a:rPr>
              <a:t> e della </a:t>
            </a:r>
            <a:r>
              <a:rPr lang="it-IT" sz="2400" b="1" dirty="0">
                <a:solidFill>
                  <a:srgbClr val="000000"/>
                </a:solidFill>
                <a:latin typeface="+mj-lt"/>
              </a:rPr>
              <a:t>sospensione di</a:t>
            </a:r>
            <a:r>
              <a:rPr lang="it-IT" sz="2400" dirty="0">
                <a:solidFill>
                  <a:srgbClr val="000000"/>
                </a:solidFill>
                <a:latin typeface="+mj-lt"/>
              </a:rPr>
              <a:t> </a:t>
            </a:r>
            <a:r>
              <a:rPr lang="it-IT" sz="2400" b="1" dirty="0">
                <a:solidFill>
                  <a:srgbClr val="000000"/>
                </a:solidFill>
                <a:latin typeface="+mj-lt"/>
              </a:rPr>
              <a:t>ogni termine di decadenza</a:t>
            </a:r>
            <a:r>
              <a:rPr lang="it-IT" sz="2400" dirty="0">
                <a:solidFill>
                  <a:srgbClr val="000000"/>
                </a:solidFill>
                <a:latin typeface="+mj-lt"/>
              </a:rPr>
              <a:t>, per il periodo ivi indicato. </a:t>
            </a:r>
          </a:p>
          <a:p>
            <a:pPr>
              <a:lnSpc>
                <a:spcPts val="2100"/>
              </a:lnSpc>
              <a:spcAft>
                <a:spcPts val="1800"/>
              </a:spcAft>
            </a:pPr>
            <a:r>
              <a:rPr lang="en-GB" sz="2400" dirty="0">
                <a:solidFill>
                  <a:schemeClr val="tx2">
                    <a:lumMod val="75000"/>
                  </a:schemeClr>
                </a:solidFill>
                <a:latin typeface="+mj-lt"/>
                <a:cs typeface="Calibri" panose="020F0502020204030204" pitchFamily="34" charset="0"/>
              </a:rPr>
              <a:t>L’articolo 410 bis c.p.c. é stato poi </a:t>
            </a:r>
            <a:r>
              <a:rPr lang="en-GB" sz="2400" b="1" u="sng" dirty="0">
                <a:solidFill>
                  <a:schemeClr val="tx2">
                    <a:lumMod val="75000"/>
                  </a:schemeClr>
                </a:solidFill>
                <a:latin typeface="+mj-lt"/>
                <a:cs typeface="Calibri" panose="020F0502020204030204" pitchFamily="34" charset="0"/>
              </a:rPr>
              <a:t>abrogato</a:t>
            </a:r>
            <a:r>
              <a:rPr lang="en-GB" sz="2400" dirty="0">
                <a:solidFill>
                  <a:schemeClr val="tx2">
                    <a:lumMod val="75000"/>
                  </a:schemeClr>
                </a:solidFill>
                <a:latin typeface="+mj-lt"/>
                <a:cs typeface="Calibri" panose="020F0502020204030204" pitchFamily="34" charset="0"/>
              </a:rPr>
              <a:t> dall’art. 31 della L. 4 novembre 2010, n. 183 c.d. Collegato Lavoro. </a:t>
            </a:r>
          </a:p>
          <a:p>
            <a:pPr marL="40639" indent="0">
              <a:lnSpc>
                <a:spcPts val="2100"/>
              </a:lnSpc>
              <a:spcAft>
                <a:spcPts val="1800"/>
              </a:spcAft>
              <a:buNone/>
            </a:pPr>
            <a:endParaRPr lang="en-GB" sz="2800" dirty="0">
              <a:solidFill>
                <a:schemeClr val="tx2">
                  <a:lumMod val="75000"/>
                </a:schemeClr>
              </a:solidFill>
              <a:cs typeface="Calibri" panose="020F0502020204030204" pitchFamily="34" charset="0"/>
            </a:endParaRPr>
          </a:p>
          <a:p>
            <a:pPr>
              <a:lnSpc>
                <a:spcPts val="2100"/>
              </a:lnSpc>
              <a:spcAft>
                <a:spcPts val="1800"/>
              </a:spcAft>
            </a:pPr>
            <a:endParaRPr lang="it-IT" sz="2800" dirty="0">
              <a:solidFill>
                <a:schemeClr val="tx2">
                  <a:lumMod val="75000"/>
                </a:schemeClr>
              </a:solidFill>
              <a:cs typeface="Calibri" panose="020F0502020204030204" pitchFamily="34" charset="0"/>
            </a:endParaRPr>
          </a:p>
        </p:txBody>
      </p:sp>
    </p:spTree>
    <p:extLst>
      <p:ext uri="{BB962C8B-B14F-4D97-AF65-F5344CB8AC3E}">
        <p14:creationId xmlns:p14="http://schemas.microsoft.com/office/powerpoint/2010/main" val="389118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291549" y="328310"/>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Il tentativo facoltativo di conciliazione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90330" y="1306095"/>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lvl="1" indent="-457200">
              <a:spcBef>
                <a:spcPts val="600"/>
              </a:spcBef>
              <a:spcAft>
                <a:spcPts val="600"/>
              </a:spcAft>
            </a:pPr>
            <a:r>
              <a:rPr lang="en-GB" sz="2800" dirty="0">
                <a:solidFill>
                  <a:schemeClr val="tx2">
                    <a:lumMod val="75000"/>
                  </a:schemeClr>
                </a:solidFill>
                <a:latin typeface="Calibri" panose="020F0502020204030204" pitchFamily="34" charset="0"/>
                <a:cs typeface="Calibri" panose="020F0502020204030204" pitchFamily="34" charset="0"/>
              </a:rPr>
              <a:t>L’</a:t>
            </a:r>
            <a:r>
              <a:rPr lang="en-GB" sz="2800" b="1" dirty="0">
                <a:solidFill>
                  <a:schemeClr val="tx2">
                    <a:lumMod val="75000"/>
                  </a:schemeClr>
                </a:solidFill>
                <a:latin typeface="Calibri" panose="020F0502020204030204" pitchFamily="34" charset="0"/>
                <a:cs typeface="Calibri" panose="020F0502020204030204" pitchFamily="34" charset="0"/>
              </a:rPr>
              <a:t>art. 410 c.p.c </a:t>
            </a:r>
            <a:r>
              <a:rPr lang="en-GB" sz="2800" dirty="0">
                <a:solidFill>
                  <a:schemeClr val="tx2">
                    <a:lumMod val="75000"/>
                  </a:schemeClr>
                </a:solidFill>
                <a:latin typeface="Calibri" panose="020F0502020204030204" pitchFamily="34" charset="0"/>
                <a:cs typeface="Calibri" panose="020F0502020204030204" pitchFamily="34" charset="0"/>
              </a:rPr>
              <a:t>(modificato dalla L. 183/2010 c.d. Collegato Lavoro) prevede che “chi intende proporre in giudizio una domanda relativa ai rapporti previsti dall’art. 409 c.p.c. </a:t>
            </a:r>
            <a:r>
              <a:rPr lang="en-GB" sz="2800" b="1" u="sng" dirty="0">
                <a:solidFill>
                  <a:schemeClr val="tx2">
                    <a:lumMod val="75000"/>
                  </a:schemeClr>
                </a:solidFill>
                <a:latin typeface="Calibri" panose="020F0502020204030204" pitchFamily="34" charset="0"/>
                <a:cs typeface="Calibri" panose="020F0502020204030204" pitchFamily="34" charset="0"/>
              </a:rPr>
              <a:t>pu</a:t>
            </a:r>
            <a:r>
              <a:rPr lang="it-IT" sz="2800" b="1" u="sng" dirty="0">
                <a:solidFill>
                  <a:srgbClr val="3E3F3E"/>
                </a:solidFill>
                <a:effectLst/>
                <a:latin typeface="+mj-lt"/>
              </a:rPr>
              <a:t>ò</a:t>
            </a:r>
            <a:r>
              <a:rPr lang="en-GB" sz="2800" b="1" u="sng" dirty="0">
                <a:solidFill>
                  <a:schemeClr val="tx2">
                    <a:lumMod val="75000"/>
                  </a:schemeClr>
                </a:solidFill>
                <a:latin typeface="Calibri" panose="020F0502020204030204" pitchFamily="34" charset="0"/>
                <a:cs typeface="Calibri" panose="020F0502020204030204" pitchFamily="34" charset="0"/>
              </a:rPr>
              <a:t> promuovere </a:t>
            </a:r>
            <a:r>
              <a:rPr lang="en-GB" sz="2800" dirty="0">
                <a:solidFill>
                  <a:schemeClr val="tx2">
                    <a:lumMod val="75000"/>
                  </a:schemeClr>
                </a:solidFill>
                <a:latin typeface="Calibri" panose="020F0502020204030204" pitchFamily="34" charset="0"/>
                <a:cs typeface="Calibri" panose="020F0502020204030204" pitchFamily="34" charset="0"/>
              </a:rPr>
              <a:t>un previo tentativo di conciliazione”; </a:t>
            </a:r>
          </a:p>
          <a:p>
            <a:pPr lvl="1" indent="-457200">
              <a:spcBef>
                <a:spcPts val="600"/>
              </a:spcBef>
              <a:spcAft>
                <a:spcPts val="600"/>
              </a:spcAft>
            </a:pPr>
            <a:r>
              <a:rPr lang="en-GB" sz="2800" dirty="0">
                <a:solidFill>
                  <a:schemeClr val="tx2">
                    <a:lumMod val="75000"/>
                  </a:schemeClr>
                </a:solidFill>
                <a:latin typeface="Calibri" panose="020F0502020204030204" pitchFamily="34" charset="0"/>
                <a:cs typeface="Calibri" panose="020F0502020204030204" pitchFamily="34" charset="0"/>
              </a:rPr>
              <a:t>Ai sensi dell’art. 410 c.p.c. il tentativo pu</a:t>
            </a:r>
            <a:r>
              <a:rPr lang="it-IT" sz="2800" dirty="0">
                <a:solidFill>
                  <a:srgbClr val="3E3F3E"/>
                </a:solidFill>
                <a:effectLst/>
                <a:latin typeface="+mj-lt"/>
              </a:rPr>
              <a:t>ò essere promosso sia da parte del </a:t>
            </a:r>
            <a:r>
              <a:rPr lang="it-IT" sz="2800" b="1" dirty="0">
                <a:solidFill>
                  <a:srgbClr val="3E3F3E"/>
                </a:solidFill>
                <a:effectLst/>
                <a:latin typeface="+mj-lt"/>
              </a:rPr>
              <a:t>lavoratore</a:t>
            </a:r>
            <a:r>
              <a:rPr lang="it-IT" sz="2800" dirty="0">
                <a:solidFill>
                  <a:srgbClr val="3E3F3E"/>
                </a:solidFill>
                <a:effectLst/>
                <a:latin typeface="+mj-lt"/>
              </a:rPr>
              <a:t> che da parte del </a:t>
            </a:r>
            <a:r>
              <a:rPr lang="it-IT" sz="2800" b="1" dirty="0">
                <a:solidFill>
                  <a:srgbClr val="3E3F3E"/>
                </a:solidFill>
                <a:effectLst/>
                <a:latin typeface="+mj-lt"/>
              </a:rPr>
              <a:t>datore di lavoro </a:t>
            </a:r>
            <a:r>
              <a:rPr lang="it-IT" sz="2800" dirty="0">
                <a:solidFill>
                  <a:srgbClr val="3E3F3E"/>
                </a:solidFill>
                <a:effectLst/>
                <a:latin typeface="+mj-lt"/>
              </a:rPr>
              <a:t>in totale libertà;</a:t>
            </a:r>
          </a:p>
          <a:p>
            <a:pPr lvl="1" indent="-457200">
              <a:spcBef>
                <a:spcPts val="600"/>
              </a:spcBef>
              <a:spcAft>
                <a:spcPts val="600"/>
              </a:spcAft>
            </a:pPr>
            <a:r>
              <a:rPr lang="it-IT" sz="2800" dirty="0">
                <a:solidFill>
                  <a:srgbClr val="3E3F3E"/>
                </a:solidFill>
                <a:latin typeface="+mj-lt"/>
              </a:rPr>
              <a:t>In questa fase le parti possono servirsi dell’assistenza di un’</a:t>
            </a:r>
            <a:r>
              <a:rPr lang="it-IT" sz="2800" b="1" dirty="0">
                <a:solidFill>
                  <a:srgbClr val="3E3F3E"/>
                </a:solidFill>
                <a:latin typeface="+mj-lt"/>
              </a:rPr>
              <a:t>associazione sindacale </a:t>
            </a:r>
            <a:r>
              <a:rPr lang="it-IT" sz="2800" dirty="0">
                <a:solidFill>
                  <a:srgbClr val="3E3F3E"/>
                </a:solidFill>
                <a:latin typeface="+mj-lt"/>
              </a:rPr>
              <a:t>alla quale aderiscono o conferiscono apposito mandato.</a:t>
            </a:r>
            <a:r>
              <a:rPr lang="it-IT" sz="2800" dirty="0">
                <a:solidFill>
                  <a:srgbClr val="3E3F3E"/>
                </a:solidFill>
                <a:effectLst/>
                <a:latin typeface="+mj-lt"/>
              </a:rPr>
              <a:t> </a:t>
            </a:r>
            <a:endParaRPr lang="it-IT" sz="2800" dirty="0">
              <a:solidFill>
                <a:schemeClr val="tx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932901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291549" y="328310"/>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L’ambito di applicazione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90330" y="1306095"/>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lvl="1" indent="-457200">
              <a:spcBef>
                <a:spcPts val="600"/>
              </a:spcBef>
              <a:spcAft>
                <a:spcPts val="600"/>
              </a:spcAft>
            </a:pPr>
            <a:r>
              <a:rPr lang="en-GB" sz="2800" dirty="0">
                <a:solidFill>
                  <a:schemeClr val="tx2">
                    <a:lumMod val="75000"/>
                  </a:schemeClr>
                </a:solidFill>
                <a:latin typeface="Calibri" panose="020F0502020204030204" pitchFamily="34" charset="0"/>
                <a:cs typeface="Calibri" panose="020F0502020204030204" pitchFamily="34" charset="0"/>
              </a:rPr>
              <a:t>L’ambito di applicazione delle controversie individuali di lavoro </a:t>
            </a:r>
            <a:r>
              <a:rPr lang="it-IT" sz="2800" b="0" i="0" dirty="0">
                <a:solidFill>
                  <a:srgbClr val="000000"/>
                </a:solidFill>
                <a:effectLst/>
                <a:latin typeface="+mj-lt"/>
              </a:rPr>
              <a:t>è</a:t>
            </a:r>
            <a:r>
              <a:rPr lang="en-GB" sz="2800" dirty="0">
                <a:solidFill>
                  <a:schemeClr val="tx2">
                    <a:lumMod val="75000"/>
                  </a:schemeClr>
                </a:solidFill>
                <a:latin typeface="+mj-lt"/>
                <a:cs typeface="Calibri" panose="020F0502020204030204" pitchFamily="34" charset="0"/>
              </a:rPr>
              <a:t> </a:t>
            </a:r>
            <a:r>
              <a:rPr lang="en-GB" sz="2800" dirty="0">
                <a:solidFill>
                  <a:schemeClr val="tx2">
                    <a:lumMod val="75000"/>
                  </a:schemeClr>
                </a:solidFill>
                <a:latin typeface="Calibri" panose="020F0502020204030204" pitchFamily="34" charset="0"/>
                <a:cs typeface="Calibri" panose="020F0502020204030204" pitchFamily="34" charset="0"/>
              </a:rPr>
              <a:t>previsto dall’</a:t>
            </a:r>
            <a:r>
              <a:rPr lang="en-GB" sz="2800" b="1" dirty="0">
                <a:solidFill>
                  <a:schemeClr val="tx2">
                    <a:lumMod val="75000"/>
                  </a:schemeClr>
                </a:solidFill>
                <a:latin typeface="Calibri" panose="020F0502020204030204" pitchFamily="34" charset="0"/>
                <a:cs typeface="Calibri" panose="020F0502020204030204" pitchFamily="34" charset="0"/>
              </a:rPr>
              <a:t>art. 409 c.p.c. </a:t>
            </a:r>
          </a:p>
          <a:p>
            <a:pPr marL="849610" lvl="1" indent="-514350">
              <a:spcBef>
                <a:spcPts val="600"/>
              </a:spcBef>
              <a:spcAft>
                <a:spcPts val="600"/>
              </a:spcAft>
              <a:buAutoNum type="alphaUcParenR"/>
            </a:pPr>
            <a:r>
              <a:rPr lang="en-GB" sz="1800" b="1" dirty="0">
                <a:solidFill>
                  <a:schemeClr val="tx2">
                    <a:lumMod val="75000"/>
                  </a:schemeClr>
                </a:solidFill>
                <a:latin typeface="Calibri" panose="020F0502020204030204" pitchFamily="34" charset="0"/>
                <a:cs typeface="Calibri" panose="020F0502020204030204" pitchFamily="34" charset="0"/>
              </a:rPr>
              <a:t>Rapporti di lavoro subordinato privato</a:t>
            </a:r>
            <a:r>
              <a:rPr lang="en-GB" sz="1800" dirty="0">
                <a:solidFill>
                  <a:schemeClr val="tx2">
                    <a:lumMod val="75000"/>
                  </a:schemeClr>
                </a:solidFill>
                <a:latin typeface="Calibri" panose="020F0502020204030204" pitchFamily="34" charset="0"/>
                <a:cs typeface="Calibri" panose="020F0502020204030204" pitchFamily="34" charset="0"/>
              </a:rPr>
              <a:t>, anche se non inerenti all’esercizio di un’impresa; </a:t>
            </a:r>
          </a:p>
          <a:p>
            <a:pPr marL="849610" lvl="1" indent="-514350">
              <a:spcBef>
                <a:spcPts val="600"/>
              </a:spcBef>
              <a:spcAft>
                <a:spcPts val="600"/>
              </a:spcAft>
              <a:buAutoNum type="alphaUcParenR"/>
            </a:pPr>
            <a:r>
              <a:rPr lang="en-GB" sz="1800" b="1" dirty="0">
                <a:solidFill>
                  <a:schemeClr val="tx2">
                    <a:lumMod val="75000"/>
                  </a:schemeClr>
                </a:solidFill>
                <a:latin typeface="Calibri" panose="020F0502020204030204" pitchFamily="34" charset="0"/>
                <a:cs typeface="Calibri" panose="020F0502020204030204" pitchFamily="34" charset="0"/>
              </a:rPr>
              <a:t>Rapporti di mezzadria, di colonia parziaria, di compartecipazione agraria, di affitto a coltivatore diretto</a:t>
            </a:r>
            <a:r>
              <a:rPr lang="en-GB" sz="1800" dirty="0">
                <a:solidFill>
                  <a:schemeClr val="tx2">
                    <a:lumMod val="75000"/>
                  </a:schemeClr>
                </a:solidFill>
                <a:latin typeface="Calibri" panose="020F0502020204030204" pitchFamily="34" charset="0"/>
                <a:cs typeface="Calibri" panose="020F0502020204030204" pitchFamily="34" charset="0"/>
              </a:rPr>
              <a:t>, nonché rapporti derivanti da altri </a:t>
            </a:r>
            <a:r>
              <a:rPr lang="en-GB" sz="1800" b="1" dirty="0">
                <a:solidFill>
                  <a:schemeClr val="tx2">
                    <a:lumMod val="75000"/>
                  </a:schemeClr>
                </a:solidFill>
                <a:latin typeface="Calibri" panose="020F0502020204030204" pitchFamily="34" charset="0"/>
                <a:cs typeface="Calibri" panose="020F0502020204030204" pitchFamily="34" charset="0"/>
              </a:rPr>
              <a:t>contratti agrari</a:t>
            </a:r>
            <a:r>
              <a:rPr lang="en-GB" sz="1800" dirty="0">
                <a:solidFill>
                  <a:schemeClr val="tx2">
                    <a:lumMod val="75000"/>
                  </a:schemeClr>
                </a:solidFill>
                <a:latin typeface="Calibri" panose="020F0502020204030204" pitchFamily="34" charset="0"/>
                <a:cs typeface="Calibri" panose="020F0502020204030204" pitchFamily="34" charset="0"/>
              </a:rPr>
              <a:t>, salva la competenza delle sezioni specializzate agrarie; </a:t>
            </a:r>
          </a:p>
          <a:p>
            <a:pPr marL="849610" lvl="1" indent="-514350">
              <a:spcBef>
                <a:spcPts val="600"/>
              </a:spcBef>
              <a:spcAft>
                <a:spcPts val="600"/>
              </a:spcAft>
              <a:buAutoNum type="alphaUcParenR"/>
            </a:pPr>
            <a:r>
              <a:rPr lang="en-GB" sz="1800" b="1" dirty="0">
                <a:solidFill>
                  <a:schemeClr val="tx2">
                    <a:lumMod val="75000"/>
                  </a:schemeClr>
                </a:solidFill>
                <a:latin typeface="Calibri" panose="020F0502020204030204" pitchFamily="34" charset="0"/>
                <a:cs typeface="Calibri" panose="020F0502020204030204" pitchFamily="34" charset="0"/>
              </a:rPr>
              <a:t>Rapporti di agenzia, di rappresentanza commerciale ed altri rapporti di collaborazione che si concretino in una prestazione di opera continuativa e coordinata, prevalentemente personale</a:t>
            </a:r>
            <a:r>
              <a:rPr lang="en-GB" sz="1800" dirty="0">
                <a:solidFill>
                  <a:schemeClr val="tx2">
                    <a:lumMod val="75000"/>
                  </a:schemeClr>
                </a:solidFill>
                <a:latin typeface="Calibri" panose="020F0502020204030204" pitchFamily="34" charset="0"/>
                <a:cs typeface="Calibri" panose="020F0502020204030204" pitchFamily="34" charset="0"/>
              </a:rPr>
              <a:t>, anche se non a carattere subordinato. La collaborazione si intende coordinata quando, nel rispetto delle modalitá di coordinamento stabilite di comune accordo dalle parti, il collaboratore organizza autonomamente l’attivit</a:t>
            </a:r>
            <a:r>
              <a:rPr lang="it-IT" sz="1800" b="0" i="0" dirty="0">
                <a:solidFill>
                  <a:srgbClr val="111111"/>
                </a:solidFill>
                <a:effectLst/>
                <a:latin typeface="+mj-lt"/>
              </a:rPr>
              <a:t>à</a:t>
            </a:r>
            <a:r>
              <a:rPr lang="en-GB" sz="1800" dirty="0">
                <a:solidFill>
                  <a:schemeClr val="tx2">
                    <a:lumMod val="75000"/>
                  </a:schemeClr>
                </a:solidFill>
                <a:latin typeface="Calibri" panose="020F0502020204030204" pitchFamily="34" charset="0"/>
                <a:cs typeface="Calibri" panose="020F0502020204030204" pitchFamily="34" charset="0"/>
              </a:rPr>
              <a:t> lavorativa; </a:t>
            </a:r>
          </a:p>
          <a:p>
            <a:pPr marL="849610" lvl="1" indent="-514350">
              <a:spcBef>
                <a:spcPts val="600"/>
              </a:spcBef>
              <a:spcAft>
                <a:spcPts val="600"/>
              </a:spcAft>
              <a:buAutoNum type="alphaUcParenR"/>
            </a:pPr>
            <a:r>
              <a:rPr lang="en-GB" sz="1800" b="1" dirty="0">
                <a:solidFill>
                  <a:schemeClr val="tx2">
                    <a:lumMod val="75000"/>
                  </a:schemeClr>
                </a:solidFill>
                <a:latin typeface="Calibri" panose="020F0502020204030204" pitchFamily="34" charset="0"/>
                <a:cs typeface="Calibri" panose="020F0502020204030204" pitchFamily="34" charset="0"/>
              </a:rPr>
              <a:t>Rapporti di lavoro dei dipendenti di enti pubblici </a:t>
            </a:r>
            <a:r>
              <a:rPr lang="en-GB" sz="1800" dirty="0">
                <a:solidFill>
                  <a:schemeClr val="tx2">
                    <a:lumMod val="75000"/>
                  </a:schemeClr>
                </a:solidFill>
                <a:latin typeface="Calibri" panose="020F0502020204030204" pitchFamily="34" charset="0"/>
                <a:cs typeface="Calibri" panose="020F0502020204030204" pitchFamily="34" charset="0"/>
              </a:rPr>
              <a:t>che svolgono esclusivamente o prevalentemente attivit</a:t>
            </a:r>
            <a:r>
              <a:rPr lang="it-IT" sz="1800" b="0" i="0" dirty="0">
                <a:solidFill>
                  <a:srgbClr val="111111"/>
                </a:solidFill>
                <a:effectLst/>
                <a:latin typeface="+mj-lt"/>
              </a:rPr>
              <a:t>à</a:t>
            </a:r>
            <a:r>
              <a:rPr lang="en-GB" sz="1800" dirty="0">
                <a:solidFill>
                  <a:schemeClr val="tx2">
                    <a:lumMod val="75000"/>
                  </a:schemeClr>
                </a:solidFill>
                <a:latin typeface="Calibri" panose="020F0502020204030204" pitchFamily="34" charset="0"/>
                <a:cs typeface="Calibri" panose="020F0502020204030204" pitchFamily="34" charset="0"/>
              </a:rPr>
              <a:t> economica; </a:t>
            </a:r>
          </a:p>
          <a:p>
            <a:pPr marL="849610" lvl="1" indent="-514350">
              <a:spcBef>
                <a:spcPts val="600"/>
              </a:spcBef>
              <a:spcAft>
                <a:spcPts val="600"/>
              </a:spcAft>
              <a:buAutoNum type="alphaUcParenR"/>
            </a:pPr>
            <a:r>
              <a:rPr lang="en-GB" sz="1800" b="1" dirty="0">
                <a:solidFill>
                  <a:schemeClr val="tx2">
                    <a:lumMod val="75000"/>
                  </a:schemeClr>
                </a:solidFill>
                <a:latin typeface="Calibri" panose="020F0502020204030204" pitchFamily="34" charset="0"/>
                <a:cs typeface="Calibri" panose="020F0502020204030204" pitchFamily="34" charset="0"/>
              </a:rPr>
              <a:t>Rapporti di lavoro dei dipendenti di enti pubblici ed altri rapporti di lavoro pubblico</a:t>
            </a:r>
            <a:r>
              <a:rPr lang="en-GB" sz="1800" dirty="0">
                <a:solidFill>
                  <a:schemeClr val="tx2">
                    <a:lumMod val="75000"/>
                  </a:schemeClr>
                </a:solidFill>
                <a:latin typeface="Calibri" panose="020F0502020204030204" pitchFamily="34" charset="0"/>
                <a:cs typeface="Calibri" panose="020F0502020204030204" pitchFamily="34" charset="0"/>
              </a:rPr>
              <a:t>, sempreché non siano devoluti dalla legge ad altro giudice. </a:t>
            </a:r>
            <a:br>
              <a:rPr lang="en-GB" sz="1800" dirty="0">
                <a:solidFill>
                  <a:schemeClr val="tx2">
                    <a:lumMod val="75000"/>
                  </a:schemeClr>
                </a:solidFill>
                <a:latin typeface="Calibri" panose="020F0502020204030204" pitchFamily="34" charset="0"/>
                <a:cs typeface="Calibri" panose="020F0502020204030204" pitchFamily="34" charset="0"/>
              </a:rPr>
            </a:br>
            <a:br>
              <a:rPr lang="en-GB" sz="2800" dirty="0">
                <a:solidFill>
                  <a:schemeClr val="tx2">
                    <a:lumMod val="75000"/>
                  </a:schemeClr>
                </a:solidFill>
                <a:latin typeface="Calibri" panose="020F0502020204030204" pitchFamily="34" charset="0"/>
                <a:cs typeface="Calibri" panose="020F0502020204030204" pitchFamily="34" charset="0"/>
              </a:rPr>
            </a:br>
            <a:endParaRPr lang="it-IT" sz="2800" dirty="0">
              <a:solidFill>
                <a:schemeClr val="tx2">
                  <a:lumMod val="75000"/>
                </a:schemeClr>
              </a:solidFill>
              <a:latin typeface="Calibri" panose="020F0502020204030204" pitchFamily="34" charset="0"/>
              <a:cs typeface="Calibri" panose="020F0502020204030204" pitchFamily="34" charset="0"/>
            </a:endParaRPr>
          </a:p>
        </p:txBody>
      </p:sp>
      <p:sp>
        <p:nvSpPr>
          <p:cNvPr id="6" name="CasellaDiTesto 5">
            <a:extLst>
              <a:ext uri="{FF2B5EF4-FFF2-40B4-BE49-F238E27FC236}">
                <a16:creationId xmlns:a16="http://schemas.microsoft.com/office/drawing/2014/main" id="{DE904029-7085-4FE4-B343-122C177C60AE}"/>
              </a:ext>
            </a:extLst>
          </p:cNvPr>
          <p:cNvSpPr txBox="1"/>
          <p:nvPr/>
        </p:nvSpPr>
        <p:spPr>
          <a:xfrm>
            <a:off x="3047189" y="3249198"/>
            <a:ext cx="6094378" cy="369332"/>
          </a:xfrm>
          <a:prstGeom prst="rect">
            <a:avLst/>
          </a:prstGeom>
          <a:noFill/>
        </p:spPr>
        <p:txBody>
          <a:bodyPr wrap="square">
            <a:spAutoFit/>
          </a:bodyPr>
          <a:lstStyle/>
          <a:p>
            <a:r>
              <a:rPr lang="en-GB" sz="1800" dirty="0">
                <a:solidFill>
                  <a:schemeClr val="tx2">
                    <a:lumMod val="75000"/>
                  </a:schemeClr>
                </a:solidFill>
                <a:latin typeface="Calibri" panose="020F0502020204030204" pitchFamily="34" charset="0"/>
                <a:cs typeface="Calibri" panose="020F0502020204030204" pitchFamily="34" charset="0"/>
              </a:rPr>
              <a:t>l’attivit</a:t>
            </a:r>
            <a:r>
              <a:rPr lang="it-IT" sz="1800" b="0" i="0" dirty="0">
                <a:solidFill>
                  <a:srgbClr val="111111"/>
                </a:solidFill>
                <a:effectLst/>
                <a:latin typeface="+mj-lt"/>
              </a:rPr>
              <a:t>à</a:t>
            </a:r>
            <a:endParaRPr lang="it-IT" dirty="0"/>
          </a:p>
        </p:txBody>
      </p:sp>
    </p:spTree>
    <p:extLst>
      <p:ext uri="{BB962C8B-B14F-4D97-AF65-F5344CB8AC3E}">
        <p14:creationId xmlns:p14="http://schemas.microsoft.com/office/powerpoint/2010/main" val="3815473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291549" y="328310"/>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ALCUNE definizioni</a:t>
            </a:r>
          </a:p>
          <a:p>
            <a:endPar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88883" y="1452010"/>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lvl="1" indent="-457200">
              <a:spcBef>
                <a:spcPts val="600"/>
              </a:spcBef>
              <a:spcAft>
                <a:spcPts val="600"/>
              </a:spcAft>
            </a:pPr>
            <a:r>
              <a:rPr lang="en-GB" sz="2200" dirty="0">
                <a:solidFill>
                  <a:schemeClr val="tx2">
                    <a:lumMod val="75000"/>
                  </a:schemeClr>
                </a:solidFill>
                <a:latin typeface="Calibri" panose="020F0502020204030204" pitchFamily="34" charset="0"/>
                <a:cs typeface="Calibri" panose="020F0502020204030204" pitchFamily="34" charset="0"/>
              </a:rPr>
              <a:t>Il rapporto di lavoro </a:t>
            </a:r>
            <a:r>
              <a:rPr lang="en-GB" sz="2200" b="1" u="sng" dirty="0">
                <a:solidFill>
                  <a:schemeClr val="tx2">
                    <a:lumMod val="75000"/>
                  </a:schemeClr>
                </a:solidFill>
                <a:latin typeface="Calibri" panose="020F0502020204030204" pitchFamily="34" charset="0"/>
                <a:cs typeface="Calibri" panose="020F0502020204030204" pitchFamily="34" charset="0"/>
              </a:rPr>
              <a:t>subordinato</a:t>
            </a:r>
            <a:r>
              <a:rPr lang="en-GB" sz="2200" dirty="0">
                <a:solidFill>
                  <a:schemeClr val="tx2">
                    <a:lumMod val="75000"/>
                  </a:schemeClr>
                </a:solidFill>
                <a:latin typeface="Calibri" panose="020F0502020204030204" pitchFamily="34" charset="0"/>
                <a:cs typeface="Calibri" panose="020F0502020204030204" pitchFamily="34" charset="0"/>
              </a:rPr>
              <a:t> </a:t>
            </a:r>
            <a:r>
              <a:rPr lang="it-IT" sz="2200" b="0" i="0" dirty="0">
                <a:solidFill>
                  <a:schemeClr val="tx2">
                    <a:lumMod val="50000"/>
                  </a:schemeClr>
                </a:solidFill>
                <a:effectLst/>
                <a:latin typeface="+mj-lt"/>
              </a:rPr>
              <a:t>è caratterizzat</a:t>
            </a:r>
            <a:r>
              <a:rPr lang="it-IT" sz="2200" dirty="0">
                <a:solidFill>
                  <a:schemeClr val="tx2">
                    <a:lumMod val="50000"/>
                  </a:schemeClr>
                </a:solidFill>
                <a:latin typeface="+mj-lt"/>
              </a:rPr>
              <a:t>o da una </a:t>
            </a:r>
            <a:r>
              <a:rPr lang="it-IT" sz="2200" b="1" dirty="0">
                <a:solidFill>
                  <a:schemeClr val="tx2">
                    <a:lumMod val="50000"/>
                  </a:schemeClr>
                </a:solidFill>
                <a:latin typeface="+mj-lt"/>
              </a:rPr>
              <a:t>«subordinazione» </a:t>
            </a:r>
            <a:r>
              <a:rPr lang="it-IT" sz="2200" dirty="0">
                <a:solidFill>
                  <a:schemeClr val="tx2">
                    <a:lumMod val="50000"/>
                  </a:schemeClr>
                </a:solidFill>
                <a:latin typeface="+mj-lt"/>
              </a:rPr>
              <a:t>del lavoratore, il quale in cambio della retribuzione si impegna a prestare la propria attività alle dipendenze e sotto la direzione di altro soggetto;</a:t>
            </a:r>
          </a:p>
          <a:p>
            <a:pPr lvl="1" indent="-457200">
              <a:spcBef>
                <a:spcPts val="600"/>
              </a:spcBef>
              <a:spcAft>
                <a:spcPts val="600"/>
              </a:spcAft>
            </a:pPr>
            <a:r>
              <a:rPr lang="it-IT" sz="2200" dirty="0">
                <a:solidFill>
                  <a:schemeClr val="tx2">
                    <a:lumMod val="50000"/>
                  </a:schemeClr>
                </a:solidFill>
                <a:latin typeface="+mj-lt"/>
              </a:rPr>
              <a:t>Il rapporto di lavoro </a:t>
            </a:r>
            <a:r>
              <a:rPr lang="it-IT" sz="2200" b="1" u="sng" dirty="0">
                <a:solidFill>
                  <a:schemeClr val="tx2">
                    <a:lumMod val="50000"/>
                  </a:schemeClr>
                </a:solidFill>
                <a:latin typeface="+mj-lt"/>
              </a:rPr>
              <a:t>parasubordinato</a:t>
            </a:r>
            <a:r>
              <a:rPr lang="it-IT" sz="2200" dirty="0">
                <a:solidFill>
                  <a:schemeClr val="tx2">
                    <a:lumMod val="50000"/>
                  </a:schemeClr>
                </a:solidFill>
                <a:latin typeface="+mj-lt"/>
              </a:rPr>
              <a:t> indica un tipo di lavoro con caratteristiche intermedie tra quelle del lavoro subordinato e quelle del lavoro autonomo. Si tratta di forme di collaborazione svolte continuativamente nel tempo, coordinate con la struttura organizzativa del datore di lavoro, ma senza vincolo di subordinazione;</a:t>
            </a:r>
          </a:p>
          <a:p>
            <a:pPr lvl="1" indent="-457200">
              <a:spcBef>
                <a:spcPts val="600"/>
              </a:spcBef>
              <a:spcAft>
                <a:spcPts val="600"/>
              </a:spcAft>
            </a:pPr>
            <a:r>
              <a:rPr lang="it-IT" sz="2200" dirty="0">
                <a:solidFill>
                  <a:schemeClr val="tx2">
                    <a:lumMod val="50000"/>
                  </a:schemeClr>
                </a:solidFill>
                <a:latin typeface="+mj-lt"/>
              </a:rPr>
              <a:t>Il </a:t>
            </a:r>
            <a:r>
              <a:rPr lang="it-IT" sz="2200" b="1" u="sng" dirty="0">
                <a:solidFill>
                  <a:schemeClr val="tx2">
                    <a:lumMod val="50000"/>
                  </a:schemeClr>
                </a:solidFill>
                <a:latin typeface="+mj-lt"/>
              </a:rPr>
              <a:t>lavoro autonomo </a:t>
            </a:r>
            <a:r>
              <a:rPr lang="it-IT" sz="2200" dirty="0">
                <a:solidFill>
                  <a:schemeClr val="tx2">
                    <a:lumMod val="50000"/>
                  </a:schemeClr>
                </a:solidFill>
                <a:latin typeface="+mj-lt"/>
              </a:rPr>
              <a:t>è svolto da chi si obbliga a compiere nei confronti del committente, a fronte di un corrispettivo, una attività in proprio e senza vincolo di subordinazione.</a:t>
            </a:r>
          </a:p>
          <a:p>
            <a:pPr lvl="1" indent="-457200">
              <a:spcBef>
                <a:spcPts val="600"/>
              </a:spcBef>
              <a:spcAft>
                <a:spcPts val="600"/>
              </a:spcAft>
            </a:pPr>
            <a:endParaRPr lang="it-IT" sz="2800" dirty="0">
              <a:solidFill>
                <a:schemeClr val="tx2">
                  <a:lumMod val="50000"/>
                </a:schemeClr>
              </a:solidFill>
              <a:latin typeface="+mj-lt"/>
            </a:endParaRPr>
          </a:p>
          <a:p>
            <a:pPr lvl="1" indent="-457200">
              <a:spcBef>
                <a:spcPts val="600"/>
              </a:spcBef>
              <a:spcAft>
                <a:spcPts val="600"/>
              </a:spcAft>
            </a:pPr>
            <a:endParaRPr lang="it-IT" sz="2800" dirty="0">
              <a:solidFill>
                <a:schemeClr val="tx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458012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291549" y="328310"/>
            <a:ext cx="11809660"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Le sedi abilitate alla risoluzione delle controversie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86218" y="1617381"/>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335260" lvl="1" indent="0" algn="ctr">
              <a:spcBef>
                <a:spcPts val="600"/>
              </a:spcBef>
              <a:spcAft>
                <a:spcPts val="600"/>
              </a:spcAft>
              <a:buNone/>
            </a:pPr>
            <a:r>
              <a:rPr lang="en-GB" sz="3200" dirty="0">
                <a:solidFill>
                  <a:schemeClr val="tx2">
                    <a:lumMod val="75000"/>
                  </a:schemeClr>
                </a:solidFill>
                <a:latin typeface="Calibri" panose="020F0502020204030204" pitchFamily="34" charset="0"/>
                <a:cs typeface="Calibri" panose="020F0502020204030204" pitchFamily="34" charset="0"/>
              </a:rPr>
              <a:t>Art. </a:t>
            </a:r>
            <a:r>
              <a:rPr lang="en-GB" sz="3200" b="1" u="sng" dirty="0">
                <a:solidFill>
                  <a:schemeClr val="tx2">
                    <a:lumMod val="75000"/>
                  </a:schemeClr>
                </a:solidFill>
                <a:latin typeface="Calibri" panose="020F0502020204030204" pitchFamily="34" charset="0"/>
                <a:cs typeface="Calibri" panose="020F0502020204030204" pitchFamily="34" charset="0"/>
              </a:rPr>
              <a:t>410 c.p.c.</a:t>
            </a:r>
            <a:r>
              <a:rPr lang="en-GB" sz="3200" b="1" dirty="0">
                <a:solidFill>
                  <a:schemeClr val="tx2">
                    <a:lumMod val="75000"/>
                  </a:schemeClr>
                </a:solidFill>
                <a:latin typeface="Calibri" panose="020F0502020204030204" pitchFamily="34" charset="0"/>
                <a:cs typeface="Calibri" panose="020F0502020204030204" pitchFamily="34" charset="0"/>
              </a:rPr>
              <a:t> </a:t>
            </a:r>
            <a:r>
              <a:rPr lang="en-GB" sz="3200" dirty="0">
                <a:solidFill>
                  <a:schemeClr val="tx2">
                    <a:lumMod val="75000"/>
                  </a:schemeClr>
                </a:solidFill>
                <a:latin typeface="Calibri" panose="020F0502020204030204" pitchFamily="34" charset="0"/>
                <a:cs typeface="Calibri" panose="020F0502020204030204" pitchFamily="34" charset="0"/>
              </a:rPr>
              <a:t>+ Art. </a:t>
            </a:r>
            <a:r>
              <a:rPr lang="en-GB" sz="3200" b="1" u="sng" dirty="0">
                <a:solidFill>
                  <a:schemeClr val="tx2">
                    <a:lumMod val="75000"/>
                  </a:schemeClr>
                </a:solidFill>
                <a:latin typeface="Calibri" panose="020F0502020204030204" pitchFamily="34" charset="0"/>
                <a:cs typeface="Calibri" panose="020F0502020204030204" pitchFamily="34" charset="0"/>
              </a:rPr>
              <a:t>76 D. Lgs. 76/2003</a:t>
            </a:r>
          </a:p>
          <a:p>
            <a:pPr marL="335260" lvl="1" indent="0" algn="ctr">
              <a:spcBef>
                <a:spcPts val="600"/>
              </a:spcBef>
              <a:spcAft>
                <a:spcPts val="600"/>
              </a:spcAft>
              <a:buNone/>
            </a:pPr>
            <a:r>
              <a:rPr lang="en-GB" sz="3200" b="1" dirty="0">
                <a:solidFill>
                  <a:schemeClr val="tx2">
                    <a:lumMod val="75000"/>
                  </a:schemeClr>
                </a:solidFill>
                <a:latin typeface="Calibri" panose="020F0502020204030204" pitchFamily="34" charset="0"/>
                <a:cs typeface="Calibri" panose="020F0502020204030204" pitchFamily="34" charset="0"/>
              </a:rPr>
              <a:t> </a:t>
            </a:r>
            <a:r>
              <a:rPr lang="en-GB" sz="3200" dirty="0">
                <a:solidFill>
                  <a:schemeClr val="tx2">
                    <a:lumMod val="75000"/>
                  </a:schemeClr>
                </a:solidFill>
                <a:latin typeface="Calibri" panose="020F0502020204030204" pitchFamily="34" charset="0"/>
                <a:cs typeface="Calibri" panose="020F0502020204030204" pitchFamily="34" charset="0"/>
              </a:rPr>
              <a:t>in sede sindacale art.</a:t>
            </a:r>
            <a:r>
              <a:rPr lang="en-GB" sz="3200" u="sng" dirty="0">
                <a:solidFill>
                  <a:schemeClr val="tx2">
                    <a:lumMod val="75000"/>
                  </a:schemeClr>
                </a:solidFill>
                <a:latin typeface="Calibri" panose="020F0502020204030204" pitchFamily="34" charset="0"/>
                <a:cs typeface="Calibri" panose="020F0502020204030204" pitchFamily="34" charset="0"/>
              </a:rPr>
              <a:t> </a:t>
            </a:r>
            <a:r>
              <a:rPr lang="en-GB" sz="3200" b="1" u="sng" dirty="0">
                <a:solidFill>
                  <a:schemeClr val="tx2">
                    <a:lumMod val="75000"/>
                  </a:schemeClr>
                </a:solidFill>
                <a:latin typeface="Calibri" panose="020F0502020204030204" pitchFamily="34" charset="0"/>
                <a:cs typeface="Calibri" panose="020F0502020204030204" pitchFamily="34" charset="0"/>
              </a:rPr>
              <a:t>412 ter c.p.c </a:t>
            </a:r>
          </a:p>
          <a:p>
            <a:pPr marL="335260" lvl="1" indent="0" algn="ctr">
              <a:spcBef>
                <a:spcPts val="600"/>
              </a:spcBef>
              <a:spcAft>
                <a:spcPts val="600"/>
              </a:spcAft>
              <a:buNone/>
            </a:pPr>
            <a:r>
              <a:rPr lang="en-GB" sz="2400" dirty="0">
                <a:solidFill>
                  <a:schemeClr val="tx2">
                    <a:lumMod val="75000"/>
                  </a:schemeClr>
                </a:solidFill>
                <a:latin typeface="Calibri" panose="020F0502020204030204" pitchFamily="34" charset="0"/>
                <a:cs typeface="Calibri" panose="020F0502020204030204" pitchFamily="34" charset="0"/>
              </a:rPr>
              <a:t>                                                                        </a:t>
            </a:r>
            <a:r>
              <a:rPr lang="en-GB" sz="1800" dirty="0">
                <a:solidFill>
                  <a:schemeClr val="tx2">
                    <a:lumMod val="75000"/>
                  </a:schemeClr>
                </a:solidFill>
                <a:latin typeface="Calibri" panose="020F0502020204030204" pitchFamily="34" charset="0"/>
                <a:cs typeface="Calibri" panose="020F0502020204030204" pitchFamily="34" charset="0"/>
              </a:rPr>
              <a:t>(Trib. Roma, </a:t>
            </a:r>
            <a:r>
              <a:rPr lang="en-GB" sz="1800" b="1" dirty="0">
                <a:solidFill>
                  <a:schemeClr val="tx2">
                    <a:lumMod val="75000"/>
                  </a:schemeClr>
                </a:solidFill>
                <a:latin typeface="Calibri" panose="020F0502020204030204" pitchFamily="34" charset="0"/>
                <a:cs typeface="Calibri" panose="020F0502020204030204" pitchFamily="34" charset="0"/>
              </a:rPr>
              <a:t>n. 4354</a:t>
            </a:r>
            <a:r>
              <a:rPr lang="en-GB" sz="1800" dirty="0">
                <a:solidFill>
                  <a:schemeClr val="tx2">
                    <a:lumMod val="75000"/>
                  </a:schemeClr>
                </a:solidFill>
                <a:latin typeface="Calibri" panose="020F0502020204030204" pitchFamily="34" charset="0"/>
                <a:cs typeface="Calibri" panose="020F0502020204030204" pitchFamily="34" charset="0"/>
              </a:rPr>
              <a:t>, 8 Maggio 2019)*</a:t>
            </a:r>
          </a:p>
          <a:p>
            <a:pPr marL="335260" lvl="1" indent="0" algn="ctr">
              <a:spcBef>
                <a:spcPts val="600"/>
              </a:spcBef>
              <a:spcAft>
                <a:spcPts val="600"/>
              </a:spcAft>
              <a:buNone/>
            </a:pPr>
            <a:endParaRPr lang="en-GB" sz="1800" dirty="0">
              <a:solidFill>
                <a:schemeClr val="tx2">
                  <a:lumMod val="75000"/>
                </a:schemeClr>
              </a:solidFill>
              <a:latin typeface="Calibri" panose="020F0502020204030204" pitchFamily="34" charset="0"/>
              <a:cs typeface="Calibri" panose="020F0502020204030204" pitchFamily="34" charset="0"/>
            </a:endParaRPr>
          </a:p>
          <a:p>
            <a:pPr marL="335260" lvl="1" indent="0">
              <a:spcBef>
                <a:spcPts val="600"/>
              </a:spcBef>
              <a:spcAft>
                <a:spcPts val="600"/>
              </a:spcAft>
              <a:buNone/>
            </a:pPr>
            <a:r>
              <a:rPr lang="en-GB" sz="1600" dirty="0">
                <a:solidFill>
                  <a:schemeClr val="tx2">
                    <a:lumMod val="75000"/>
                  </a:schemeClr>
                </a:solidFill>
                <a:latin typeface="+mj-lt"/>
                <a:cs typeface="Calibri" panose="020F0502020204030204" pitchFamily="34" charset="0"/>
              </a:rPr>
              <a:t>*</a:t>
            </a:r>
            <a:r>
              <a:rPr lang="it-IT" sz="1600" b="0" i="0" dirty="0">
                <a:solidFill>
                  <a:srgbClr val="333333"/>
                </a:solidFill>
                <a:effectLst/>
                <a:latin typeface="+mj-lt"/>
              </a:rPr>
              <a:t> </a:t>
            </a:r>
            <a:r>
              <a:rPr lang="it-IT" sz="1800" b="0" i="0" dirty="0">
                <a:solidFill>
                  <a:srgbClr val="333333"/>
                </a:solidFill>
                <a:effectLst/>
                <a:latin typeface="+mj-lt"/>
              </a:rPr>
              <a:t>Con sentenza n. </a:t>
            </a:r>
            <a:r>
              <a:rPr lang="it-IT" sz="1800" b="1" i="0" dirty="0">
                <a:solidFill>
                  <a:srgbClr val="1C1C1C"/>
                </a:solidFill>
                <a:effectLst/>
                <a:latin typeface="+mj-lt"/>
              </a:rPr>
              <a:t>4354</a:t>
            </a:r>
            <a:r>
              <a:rPr lang="it-IT" sz="1800" b="0" i="0" dirty="0">
                <a:solidFill>
                  <a:srgbClr val="333333"/>
                </a:solidFill>
                <a:effectLst/>
                <a:latin typeface="+mj-lt"/>
              </a:rPr>
              <a:t> dell’</a:t>
            </a:r>
            <a:r>
              <a:rPr lang="it-IT" sz="1800" b="1" i="0" dirty="0">
                <a:solidFill>
                  <a:srgbClr val="1C1C1C"/>
                </a:solidFill>
                <a:effectLst/>
                <a:latin typeface="+mj-lt"/>
              </a:rPr>
              <a:t>8 maggio 2019</a:t>
            </a:r>
            <a:r>
              <a:rPr lang="it-IT" sz="1800" b="0" i="0" dirty="0">
                <a:solidFill>
                  <a:srgbClr val="333333"/>
                </a:solidFill>
                <a:effectLst/>
                <a:latin typeface="+mj-lt"/>
              </a:rPr>
              <a:t>, il Tribunale di Roma ha affermato che le rinunce e transazioni contenute in un verbale di conciliazione, sottoscritto in sede sindacale ex art. 411 cpc, sono impugnabili, laddove il CCNL non disciplini l’istituto della conciliazione e la sua procedura. La conciliazione è, altresì, impugnabile entro 180 giorni, se il rappresentante sindacale non fornisce effettiva attività di assistenza, con la spiegazione al lavoratore interessato, in maniera approfondita ed esaustiva, le conseguenze delle rinunce.</a:t>
            </a:r>
            <a:endParaRPr lang="it-IT" sz="1800" dirty="0">
              <a:solidFill>
                <a:schemeClr val="tx2">
                  <a:lumMod val="75000"/>
                </a:schemeClr>
              </a:solidFill>
              <a:latin typeface="+mj-lt"/>
              <a:cs typeface="Calibri" panose="020F0502020204030204" pitchFamily="34" charset="0"/>
            </a:endParaRPr>
          </a:p>
        </p:txBody>
      </p:sp>
    </p:spTree>
    <p:extLst>
      <p:ext uri="{BB962C8B-B14F-4D97-AF65-F5344CB8AC3E}">
        <p14:creationId xmlns:p14="http://schemas.microsoft.com/office/powerpoint/2010/main" val="2488938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291549" y="328310"/>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r>
              <a:rPr lang="it-IT" sz="28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(segue) le sedi abilitate alla risoluzione delle controversie </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88883" y="13009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335260" lvl="1" indent="0">
              <a:spcBef>
                <a:spcPts val="600"/>
              </a:spcBef>
              <a:spcAft>
                <a:spcPts val="600"/>
              </a:spcAft>
              <a:buNone/>
            </a:pPr>
            <a:r>
              <a:rPr lang="en-GB" sz="2000" b="1" u="sng" dirty="0">
                <a:solidFill>
                  <a:schemeClr val="tx2">
                    <a:lumMod val="75000"/>
                  </a:schemeClr>
                </a:solidFill>
                <a:latin typeface="Calibri" panose="020F0502020204030204" pitchFamily="34" charset="0"/>
                <a:cs typeface="Calibri" panose="020F0502020204030204" pitchFamily="34" charset="0"/>
              </a:rPr>
              <a:t>1. SEDE AMMINISTRATIVA</a:t>
            </a:r>
          </a:p>
          <a:p>
            <a:pPr marL="335260" lvl="1" indent="0">
              <a:spcBef>
                <a:spcPts val="600"/>
              </a:spcBef>
              <a:spcAft>
                <a:spcPts val="600"/>
              </a:spcAft>
              <a:buNone/>
            </a:pPr>
            <a:r>
              <a:rPr lang="en-GB" sz="2000" dirty="0" err="1">
                <a:solidFill>
                  <a:schemeClr val="tx2">
                    <a:lumMod val="75000"/>
                  </a:schemeClr>
                </a:solidFill>
                <a:latin typeface="Calibri" panose="020F0502020204030204" pitchFamily="34" charset="0"/>
                <a:cs typeface="Calibri" panose="020F0502020204030204" pitchFamily="34" charset="0"/>
              </a:rPr>
              <a:t>L’</a:t>
            </a:r>
            <a:r>
              <a:rPr lang="en-GB" sz="2000" b="1" dirty="0" err="1">
                <a:solidFill>
                  <a:schemeClr val="tx2">
                    <a:lumMod val="75000"/>
                  </a:schemeClr>
                </a:solidFill>
                <a:latin typeface="Calibri" panose="020F0502020204030204" pitchFamily="34" charset="0"/>
                <a:cs typeface="Calibri" panose="020F0502020204030204" pitchFamily="34" charset="0"/>
              </a:rPr>
              <a:t>art</a:t>
            </a:r>
            <a:r>
              <a:rPr lang="en-GB" sz="2000" b="1" dirty="0">
                <a:solidFill>
                  <a:schemeClr val="tx2">
                    <a:lumMod val="75000"/>
                  </a:schemeClr>
                </a:solidFill>
                <a:latin typeface="Calibri" panose="020F0502020204030204" pitchFamily="34" charset="0"/>
                <a:cs typeface="Calibri" panose="020F0502020204030204" pitchFamily="34" charset="0"/>
              </a:rPr>
              <a:t>. 410 c.p.c. </a:t>
            </a:r>
            <a:r>
              <a:rPr lang="en-GB" sz="2000" dirty="0">
                <a:solidFill>
                  <a:schemeClr val="tx2">
                    <a:lumMod val="75000"/>
                  </a:schemeClr>
                </a:solidFill>
                <a:latin typeface="Calibri" panose="020F0502020204030204" pitchFamily="34" charset="0"/>
                <a:cs typeface="Calibri" panose="020F0502020204030204" pitchFamily="34" charset="0"/>
              </a:rPr>
              <a:t>al</a:t>
            </a:r>
            <a:r>
              <a:rPr lang="en-GB" sz="2000" b="1" dirty="0">
                <a:solidFill>
                  <a:schemeClr val="tx2">
                    <a:lumMod val="75000"/>
                  </a:schemeClr>
                </a:solidFill>
                <a:latin typeface="Calibri" panose="020F0502020204030204" pitchFamily="34" charset="0"/>
                <a:cs typeface="Calibri" panose="020F0502020204030204" pitchFamily="34" charset="0"/>
              </a:rPr>
              <a:t> III comma </a:t>
            </a:r>
            <a:r>
              <a:rPr lang="en-GB" sz="2000" dirty="0">
                <a:solidFill>
                  <a:schemeClr val="tx2">
                    <a:lumMod val="75000"/>
                  </a:schemeClr>
                </a:solidFill>
                <a:latin typeface="Calibri" panose="020F0502020204030204" pitchFamily="34" charset="0"/>
                <a:cs typeface="Calibri" panose="020F0502020204030204" pitchFamily="34" charset="0"/>
              </a:rPr>
              <a:t>prevede che la </a:t>
            </a:r>
            <a:r>
              <a:rPr lang="en-GB" sz="2000" b="1" u="sng" dirty="0">
                <a:solidFill>
                  <a:schemeClr val="tx2">
                    <a:lumMod val="75000"/>
                  </a:schemeClr>
                </a:solidFill>
                <a:latin typeface="Calibri" panose="020F0502020204030204" pitchFamily="34" charset="0"/>
                <a:cs typeface="Calibri" panose="020F0502020204030204" pitchFamily="34" charset="0"/>
              </a:rPr>
              <a:t>Commissione di conciliazione </a:t>
            </a:r>
            <a:r>
              <a:rPr lang="it-IT" sz="2000" b="0" i="0" dirty="0">
                <a:solidFill>
                  <a:srgbClr val="000000"/>
                </a:solidFill>
                <a:effectLst/>
                <a:latin typeface="+mj-lt"/>
              </a:rPr>
              <a:t>è</a:t>
            </a:r>
            <a:r>
              <a:rPr lang="en-GB" sz="2000" dirty="0">
                <a:solidFill>
                  <a:schemeClr val="tx2">
                    <a:lumMod val="75000"/>
                  </a:schemeClr>
                </a:solidFill>
                <a:latin typeface="Calibri" panose="020F0502020204030204" pitchFamily="34" charset="0"/>
                <a:cs typeface="Calibri" panose="020F0502020204030204" pitchFamily="34" charset="0"/>
              </a:rPr>
              <a:t> istituita presso la </a:t>
            </a:r>
            <a:r>
              <a:rPr lang="en-GB" sz="2000" b="1" dirty="0">
                <a:solidFill>
                  <a:schemeClr val="tx2">
                    <a:lumMod val="75000"/>
                  </a:schemeClr>
                </a:solidFill>
                <a:latin typeface="Calibri" panose="020F0502020204030204" pitchFamily="34" charset="0"/>
                <a:cs typeface="Calibri" panose="020F0502020204030204" pitchFamily="34" charset="0"/>
              </a:rPr>
              <a:t>Direzione provinciale del lavoro </a:t>
            </a:r>
            <a:r>
              <a:rPr lang="en-GB" sz="2000" dirty="0">
                <a:solidFill>
                  <a:schemeClr val="tx2">
                    <a:lumMod val="75000"/>
                  </a:schemeClr>
                </a:solidFill>
                <a:latin typeface="Calibri" panose="020F0502020204030204" pitchFamily="34" charset="0"/>
                <a:cs typeface="Calibri" panose="020F0502020204030204" pitchFamily="34" charset="0"/>
              </a:rPr>
              <a:t>e che </a:t>
            </a:r>
            <a:r>
              <a:rPr lang="it-IT" sz="2000" b="0" i="0" dirty="0">
                <a:solidFill>
                  <a:srgbClr val="000000"/>
                </a:solidFill>
                <a:effectLst/>
                <a:latin typeface="+mj-lt"/>
              </a:rPr>
              <a:t>è </a:t>
            </a:r>
            <a:r>
              <a:rPr lang="en-GB" sz="2000" dirty="0">
                <a:solidFill>
                  <a:schemeClr val="tx2">
                    <a:lumMod val="75000"/>
                  </a:schemeClr>
                </a:solidFill>
                <a:latin typeface="Calibri" panose="020F0502020204030204" pitchFamily="34" charset="0"/>
                <a:cs typeface="Calibri" panose="020F0502020204030204" pitchFamily="34" charset="0"/>
              </a:rPr>
              <a:t>composta da:</a:t>
            </a:r>
          </a:p>
          <a:p>
            <a:pPr marL="849610" lvl="1" indent="-514350">
              <a:spcBef>
                <a:spcPts val="600"/>
              </a:spcBef>
              <a:spcAft>
                <a:spcPts val="600"/>
              </a:spcAft>
              <a:buAutoNum type="alphaUcParenR"/>
            </a:pPr>
            <a:r>
              <a:rPr lang="en-GB" sz="2000" b="1" dirty="0">
                <a:solidFill>
                  <a:schemeClr val="tx2">
                    <a:lumMod val="75000"/>
                  </a:schemeClr>
                </a:solidFill>
                <a:latin typeface="Calibri" panose="020F0502020204030204" pitchFamily="34" charset="0"/>
                <a:cs typeface="Calibri" panose="020F0502020204030204" pitchFamily="34" charset="0"/>
              </a:rPr>
              <a:t>Direttore</a:t>
            </a:r>
            <a:r>
              <a:rPr lang="en-GB" sz="2000" dirty="0">
                <a:solidFill>
                  <a:schemeClr val="tx2">
                    <a:lumMod val="75000"/>
                  </a:schemeClr>
                </a:solidFill>
                <a:latin typeface="Calibri" panose="020F0502020204030204" pitchFamily="34" charset="0"/>
                <a:cs typeface="Calibri" panose="020F0502020204030204" pitchFamily="34" charset="0"/>
              </a:rPr>
              <a:t> dell’ufficio stesso o da un suo </a:t>
            </a:r>
            <a:r>
              <a:rPr lang="en-GB" sz="2000" b="1" dirty="0">
                <a:solidFill>
                  <a:schemeClr val="tx2">
                    <a:lumMod val="75000"/>
                  </a:schemeClr>
                </a:solidFill>
                <a:latin typeface="Calibri" panose="020F0502020204030204" pitchFamily="34" charset="0"/>
                <a:cs typeface="Calibri" panose="020F0502020204030204" pitchFamily="34" charset="0"/>
              </a:rPr>
              <a:t>delegato</a:t>
            </a:r>
            <a:r>
              <a:rPr lang="en-GB" sz="2000" dirty="0">
                <a:solidFill>
                  <a:schemeClr val="tx2">
                    <a:lumMod val="75000"/>
                  </a:schemeClr>
                </a:solidFill>
                <a:latin typeface="Calibri" panose="020F0502020204030204" pitchFamily="34" charset="0"/>
                <a:cs typeface="Calibri" panose="020F0502020204030204" pitchFamily="34" charset="0"/>
              </a:rPr>
              <a:t> o da un </a:t>
            </a:r>
            <a:r>
              <a:rPr lang="en-GB" sz="2000" b="1" dirty="0">
                <a:solidFill>
                  <a:schemeClr val="tx2">
                    <a:lumMod val="75000"/>
                  </a:schemeClr>
                </a:solidFill>
                <a:latin typeface="Calibri" panose="020F0502020204030204" pitchFamily="34" charset="0"/>
                <a:cs typeface="Calibri" panose="020F0502020204030204" pitchFamily="34" charset="0"/>
              </a:rPr>
              <a:t>magistrato </a:t>
            </a:r>
            <a:r>
              <a:rPr lang="en-GB" sz="2000" dirty="0">
                <a:solidFill>
                  <a:schemeClr val="tx2">
                    <a:lumMod val="75000"/>
                  </a:schemeClr>
                </a:solidFill>
                <a:latin typeface="Calibri" panose="020F0502020204030204" pitchFamily="34" charset="0"/>
                <a:cs typeface="Calibri" panose="020F0502020204030204" pitchFamily="34" charset="0"/>
              </a:rPr>
              <a:t>collocato a riposo, in qualit</a:t>
            </a:r>
            <a:r>
              <a:rPr lang="it-IT" sz="2000" b="0" i="0" dirty="0">
                <a:solidFill>
                  <a:schemeClr val="tx2">
                    <a:lumMod val="50000"/>
                  </a:schemeClr>
                </a:solidFill>
                <a:effectLst/>
                <a:latin typeface="+mj-lt"/>
              </a:rPr>
              <a:t>à</a:t>
            </a:r>
            <a:r>
              <a:rPr lang="en-GB" sz="2000" dirty="0">
                <a:solidFill>
                  <a:schemeClr val="tx2">
                    <a:lumMod val="75000"/>
                  </a:schemeClr>
                </a:solidFill>
                <a:latin typeface="Calibri" panose="020F0502020204030204" pitchFamily="34" charset="0"/>
                <a:cs typeface="Calibri" panose="020F0502020204030204" pitchFamily="34" charset="0"/>
              </a:rPr>
              <a:t> di presidente;</a:t>
            </a:r>
          </a:p>
          <a:p>
            <a:pPr marL="849610" lvl="1" indent="-514350">
              <a:spcBef>
                <a:spcPts val="600"/>
              </a:spcBef>
              <a:spcAft>
                <a:spcPts val="600"/>
              </a:spcAft>
              <a:buAutoNum type="alphaUcParenR"/>
            </a:pPr>
            <a:r>
              <a:rPr lang="en-GB" sz="2000" b="1" dirty="0">
                <a:solidFill>
                  <a:schemeClr val="tx2">
                    <a:lumMod val="75000"/>
                  </a:schemeClr>
                </a:solidFill>
                <a:latin typeface="Calibri" panose="020F0502020204030204" pitchFamily="34" charset="0"/>
                <a:cs typeface="Calibri" panose="020F0502020204030204" pitchFamily="34" charset="0"/>
              </a:rPr>
              <a:t>Quattro rappresentanti effettivi </a:t>
            </a:r>
            <a:r>
              <a:rPr lang="en-GB" sz="2000" dirty="0">
                <a:solidFill>
                  <a:schemeClr val="tx2">
                    <a:lumMod val="75000"/>
                  </a:schemeClr>
                </a:solidFill>
                <a:latin typeface="Calibri" panose="020F0502020204030204" pitchFamily="34" charset="0"/>
                <a:cs typeface="Calibri" panose="020F0502020204030204" pitchFamily="34" charset="0"/>
              </a:rPr>
              <a:t>e </a:t>
            </a:r>
            <a:r>
              <a:rPr lang="en-GB" sz="2000" b="1" dirty="0">
                <a:solidFill>
                  <a:schemeClr val="tx2">
                    <a:lumMod val="75000"/>
                  </a:schemeClr>
                </a:solidFill>
                <a:latin typeface="Calibri" panose="020F0502020204030204" pitchFamily="34" charset="0"/>
                <a:cs typeface="Calibri" panose="020F0502020204030204" pitchFamily="34" charset="0"/>
              </a:rPr>
              <a:t>quattro supplenti </a:t>
            </a:r>
            <a:r>
              <a:rPr lang="en-GB" sz="2000" dirty="0">
                <a:solidFill>
                  <a:schemeClr val="tx2">
                    <a:lumMod val="75000"/>
                  </a:schemeClr>
                </a:solidFill>
                <a:latin typeface="Calibri" panose="020F0502020204030204" pitchFamily="34" charset="0"/>
                <a:cs typeface="Calibri" panose="020F0502020204030204" pitchFamily="34" charset="0"/>
              </a:rPr>
              <a:t>dei </a:t>
            </a:r>
            <a:r>
              <a:rPr lang="en-GB" sz="2000" b="1" dirty="0">
                <a:solidFill>
                  <a:schemeClr val="tx2">
                    <a:lumMod val="75000"/>
                  </a:schemeClr>
                </a:solidFill>
                <a:latin typeface="Calibri" panose="020F0502020204030204" pitchFamily="34" charset="0"/>
                <a:cs typeface="Calibri" panose="020F0502020204030204" pitchFamily="34" charset="0"/>
              </a:rPr>
              <a:t>datori di lavoro</a:t>
            </a:r>
            <a:r>
              <a:rPr lang="en-GB" sz="2000" dirty="0">
                <a:solidFill>
                  <a:schemeClr val="tx2">
                    <a:lumMod val="75000"/>
                  </a:schemeClr>
                </a:solidFill>
                <a:latin typeface="Calibri" panose="020F0502020204030204" pitchFamily="34" charset="0"/>
                <a:cs typeface="Calibri" panose="020F0502020204030204" pitchFamily="34" charset="0"/>
              </a:rPr>
              <a:t>;</a:t>
            </a:r>
          </a:p>
          <a:p>
            <a:pPr marL="849610" lvl="1" indent="-514350">
              <a:spcBef>
                <a:spcPts val="600"/>
              </a:spcBef>
              <a:spcAft>
                <a:spcPts val="600"/>
              </a:spcAft>
              <a:buAutoNum type="alphaUcParenR"/>
            </a:pPr>
            <a:r>
              <a:rPr lang="en-GB" sz="2000" b="1" dirty="0">
                <a:solidFill>
                  <a:schemeClr val="tx2">
                    <a:lumMod val="75000"/>
                  </a:schemeClr>
                </a:solidFill>
                <a:latin typeface="Calibri" panose="020F0502020204030204" pitchFamily="34" charset="0"/>
                <a:cs typeface="Calibri" panose="020F0502020204030204" pitchFamily="34" charset="0"/>
              </a:rPr>
              <a:t>Quattro rappresentanti effettivi </a:t>
            </a:r>
            <a:r>
              <a:rPr lang="en-GB" sz="2000" dirty="0">
                <a:solidFill>
                  <a:schemeClr val="tx2">
                    <a:lumMod val="75000"/>
                  </a:schemeClr>
                </a:solidFill>
                <a:latin typeface="Calibri" panose="020F0502020204030204" pitchFamily="34" charset="0"/>
                <a:cs typeface="Calibri" panose="020F0502020204030204" pitchFamily="34" charset="0"/>
              </a:rPr>
              <a:t>e </a:t>
            </a:r>
            <a:r>
              <a:rPr lang="en-GB" sz="2000" b="1" dirty="0">
                <a:solidFill>
                  <a:schemeClr val="tx2">
                    <a:lumMod val="75000"/>
                  </a:schemeClr>
                </a:solidFill>
                <a:latin typeface="Calibri" panose="020F0502020204030204" pitchFamily="34" charset="0"/>
                <a:cs typeface="Calibri" panose="020F0502020204030204" pitchFamily="34" charset="0"/>
              </a:rPr>
              <a:t>quattro supplenti</a:t>
            </a:r>
            <a:r>
              <a:rPr lang="en-GB" sz="2000" dirty="0">
                <a:solidFill>
                  <a:schemeClr val="tx2">
                    <a:lumMod val="75000"/>
                  </a:schemeClr>
                </a:solidFill>
                <a:latin typeface="Calibri" panose="020F0502020204030204" pitchFamily="34" charset="0"/>
                <a:cs typeface="Calibri" panose="020F0502020204030204" pitchFamily="34" charset="0"/>
              </a:rPr>
              <a:t> dei </a:t>
            </a:r>
            <a:r>
              <a:rPr lang="en-GB" sz="2000" b="1" dirty="0">
                <a:solidFill>
                  <a:schemeClr val="tx2">
                    <a:lumMod val="75000"/>
                  </a:schemeClr>
                </a:solidFill>
                <a:latin typeface="Calibri" panose="020F0502020204030204" pitchFamily="34" charset="0"/>
                <a:cs typeface="Calibri" panose="020F0502020204030204" pitchFamily="34" charset="0"/>
              </a:rPr>
              <a:t>lavoratori</a:t>
            </a:r>
            <a:r>
              <a:rPr lang="en-GB" sz="2000" dirty="0">
                <a:solidFill>
                  <a:schemeClr val="tx2">
                    <a:lumMod val="75000"/>
                  </a:schemeClr>
                </a:solidFill>
                <a:latin typeface="Calibri" panose="020F0502020204030204" pitchFamily="34" charset="0"/>
                <a:cs typeface="Calibri" panose="020F0502020204030204" pitchFamily="34" charset="0"/>
              </a:rPr>
              <a:t>, designati dalle rispettive organizzazioni sindacali maggiormente rappresentative a livello territoriale. </a:t>
            </a:r>
          </a:p>
          <a:p>
            <a:pPr marL="335260" lvl="1" indent="0">
              <a:spcBef>
                <a:spcPts val="600"/>
              </a:spcBef>
              <a:spcAft>
                <a:spcPts val="600"/>
              </a:spcAft>
              <a:buNone/>
            </a:pPr>
            <a:r>
              <a:rPr lang="it-IT" sz="2000" dirty="0">
                <a:solidFill>
                  <a:schemeClr val="tx2">
                    <a:lumMod val="75000"/>
                  </a:schemeClr>
                </a:solidFill>
                <a:latin typeface="Calibri" panose="020F0502020204030204" pitchFamily="34" charset="0"/>
                <a:cs typeface="Calibri" panose="020F0502020204030204" pitchFamily="34" charset="0"/>
              </a:rPr>
              <a:t>Le commissioni, quando se ne ravvisi la necessità, affidano il tentativo di conciliazione a proprie </a:t>
            </a:r>
            <a:r>
              <a:rPr lang="it-IT" sz="2000" b="1" u="sng" dirty="0">
                <a:solidFill>
                  <a:schemeClr val="tx2">
                    <a:lumMod val="75000"/>
                  </a:schemeClr>
                </a:solidFill>
                <a:latin typeface="Calibri" panose="020F0502020204030204" pitchFamily="34" charset="0"/>
                <a:cs typeface="Calibri" panose="020F0502020204030204" pitchFamily="34" charset="0"/>
              </a:rPr>
              <a:t>sottocommissioni</a:t>
            </a:r>
            <a:r>
              <a:rPr lang="it-IT" sz="2000" dirty="0">
                <a:solidFill>
                  <a:schemeClr val="tx2">
                    <a:lumMod val="75000"/>
                  </a:schemeClr>
                </a:solidFill>
                <a:latin typeface="Calibri" panose="020F0502020204030204" pitchFamily="34" charset="0"/>
                <a:cs typeface="Calibri" panose="020F0502020204030204" pitchFamily="34" charset="0"/>
              </a:rPr>
              <a:t>, presiedute dal direttore della Direzione provinciale del lavoro o da un suo delegato, che rispecchino la composizione appena esaminata del III comma dell’art. 410 c.p.c.</a:t>
            </a:r>
            <a:br>
              <a:rPr lang="it-IT" sz="2000" dirty="0">
                <a:solidFill>
                  <a:schemeClr val="tx2">
                    <a:lumMod val="75000"/>
                  </a:schemeClr>
                </a:solidFill>
                <a:latin typeface="Calibri" panose="020F0502020204030204" pitchFamily="34" charset="0"/>
                <a:cs typeface="Calibri" panose="020F0502020204030204" pitchFamily="34" charset="0"/>
              </a:rPr>
            </a:br>
            <a:r>
              <a:rPr lang="it-IT" sz="2000" dirty="0">
                <a:solidFill>
                  <a:schemeClr val="tx2">
                    <a:lumMod val="75000"/>
                  </a:schemeClr>
                </a:solidFill>
                <a:latin typeface="Calibri" panose="020F0502020204030204" pitchFamily="34" charset="0"/>
                <a:cs typeface="Calibri" panose="020F0502020204030204" pitchFamily="34" charset="0"/>
              </a:rPr>
              <a:t>In ogni caso, per la validità della riunione è necessaria la presenza del </a:t>
            </a:r>
            <a:r>
              <a:rPr lang="it-IT" sz="2000" b="1" dirty="0">
                <a:solidFill>
                  <a:schemeClr val="tx2">
                    <a:lumMod val="75000"/>
                  </a:schemeClr>
                </a:solidFill>
                <a:latin typeface="Calibri" panose="020F0502020204030204" pitchFamily="34" charset="0"/>
                <a:cs typeface="Calibri" panose="020F0502020204030204" pitchFamily="34" charset="0"/>
              </a:rPr>
              <a:t>presidente </a:t>
            </a:r>
            <a:r>
              <a:rPr lang="it-IT" sz="2000" dirty="0">
                <a:solidFill>
                  <a:schemeClr val="tx2">
                    <a:lumMod val="75000"/>
                  </a:schemeClr>
                </a:solidFill>
                <a:latin typeface="Calibri" panose="020F0502020204030204" pitchFamily="34" charset="0"/>
                <a:cs typeface="Calibri" panose="020F0502020204030204" pitchFamily="34" charset="0"/>
              </a:rPr>
              <a:t>e di </a:t>
            </a:r>
            <a:r>
              <a:rPr lang="it-IT" sz="2000" b="1" u="sng" dirty="0">
                <a:solidFill>
                  <a:schemeClr val="tx2">
                    <a:lumMod val="75000"/>
                  </a:schemeClr>
                </a:solidFill>
                <a:latin typeface="Calibri" panose="020F0502020204030204" pitchFamily="34" charset="0"/>
                <a:cs typeface="Calibri" panose="020F0502020204030204" pitchFamily="34" charset="0"/>
              </a:rPr>
              <a:t>almeno</a:t>
            </a:r>
            <a:r>
              <a:rPr lang="it-IT" sz="2000" b="1" dirty="0">
                <a:solidFill>
                  <a:schemeClr val="tx2">
                    <a:lumMod val="75000"/>
                  </a:schemeClr>
                </a:solidFill>
                <a:latin typeface="Calibri" panose="020F0502020204030204" pitchFamily="34" charset="0"/>
                <a:cs typeface="Calibri" panose="020F0502020204030204" pitchFamily="34" charset="0"/>
              </a:rPr>
              <a:t> un rappresentante dei datori di lavoro e </a:t>
            </a:r>
            <a:r>
              <a:rPr lang="it-IT" sz="2000" b="1" u="sng" dirty="0">
                <a:solidFill>
                  <a:schemeClr val="tx2">
                    <a:lumMod val="75000"/>
                  </a:schemeClr>
                </a:solidFill>
                <a:latin typeface="Calibri" panose="020F0502020204030204" pitchFamily="34" charset="0"/>
                <a:cs typeface="Calibri" panose="020F0502020204030204" pitchFamily="34" charset="0"/>
              </a:rPr>
              <a:t>almeno</a:t>
            </a:r>
            <a:r>
              <a:rPr lang="it-IT" sz="2000" b="1" dirty="0">
                <a:solidFill>
                  <a:schemeClr val="tx2">
                    <a:lumMod val="75000"/>
                  </a:schemeClr>
                </a:solidFill>
                <a:latin typeface="Calibri" panose="020F0502020204030204" pitchFamily="34" charset="0"/>
                <a:cs typeface="Calibri" panose="020F0502020204030204" pitchFamily="34" charset="0"/>
              </a:rPr>
              <a:t> un rappresentante dei lavoratori</a:t>
            </a:r>
            <a:r>
              <a:rPr lang="it-IT" sz="2000" dirty="0">
                <a:solidFill>
                  <a:schemeClr val="tx2">
                    <a:lumMod val="75000"/>
                  </a:schemeClr>
                </a:solidFill>
                <a:latin typeface="Calibri" panose="020F0502020204030204" pitchFamily="34" charset="0"/>
                <a:cs typeface="Calibri" panose="020F0502020204030204" pitchFamily="34" charset="0"/>
              </a:rPr>
              <a:t>.  </a:t>
            </a:r>
            <a:endParaRPr lang="en-GB" sz="2000" dirty="0">
              <a:solidFill>
                <a:schemeClr val="tx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76332683"/>
      </p:ext>
    </p:extLst>
  </p:cSld>
  <p:clrMapOvr>
    <a:masterClrMapping/>
  </p:clrMapOvr>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AE6F2518-B084-4896-AF52-66CC2144AA26}"/>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98A3393D42A348BCB774BF64EDB098" ma:contentTypeVersion="11" ma:contentTypeDescription="Create a new document." ma:contentTypeScope="" ma:versionID="ae2eacae1301c7ce5139e30c4b669cc8">
  <xsd:schema xmlns:xsd="http://www.w3.org/2001/XMLSchema" xmlns:xs="http://www.w3.org/2001/XMLSchema" xmlns:p="http://schemas.microsoft.com/office/2006/metadata/properties" xmlns:ns3="7655f6d4-3bd2-47bf-9f3f-169d19900001" xmlns:ns4="233fb617-00c6-4f1f-b0ba-3103c49453f7" targetNamespace="http://schemas.microsoft.com/office/2006/metadata/properties" ma:root="true" ma:fieldsID="d479dc92a1f03db2611ba386907ae595" ns3:_="" ns4:_="">
    <xsd:import namespace="7655f6d4-3bd2-47bf-9f3f-169d19900001"/>
    <xsd:import namespace="233fb617-00c6-4f1f-b0ba-3103c49453f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55f6d4-3bd2-47bf-9f3f-169d199000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3fb617-00c6-4f1f-b0ba-3103c49453f7"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5787364-D267-4BE0-9EB8-B110758D6E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55f6d4-3bd2-47bf-9f3f-169d19900001"/>
    <ds:schemaRef ds:uri="233fb617-00c6-4f1f-b0ba-3103c49453f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DF43BAA-6467-4766-B168-FFC80BF31DE2}">
  <ds:schemaRefs>
    <ds:schemaRef ds:uri="http://schemas.microsoft.com/sharepoint/v3/contenttype/forms"/>
  </ds:schemaRefs>
</ds:datastoreItem>
</file>

<file path=customXml/itemProps3.xml><?xml version="1.0" encoding="utf-8"?>
<ds:datastoreItem xmlns:ds="http://schemas.openxmlformats.org/officeDocument/2006/customXml" ds:itemID="{AC035773-DBB9-47A5-A381-03A06596714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2377</TotalTime>
  <Words>3573</Words>
  <Application>Microsoft Office PowerPoint</Application>
  <PresentationFormat>Widescreen</PresentationFormat>
  <Paragraphs>174</Paragraphs>
  <Slides>23</Slides>
  <Notes>23</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23</vt:i4>
      </vt:variant>
    </vt:vector>
  </HeadingPairs>
  <TitlesOfParts>
    <vt:vector size="31" baseType="lpstr">
      <vt:lpstr>Arial</vt:lpstr>
      <vt:lpstr>Calibri</vt:lpstr>
      <vt:lpstr>Calibri Light</vt:lpstr>
      <vt:lpstr>Noto Serif</vt:lpstr>
      <vt:lpstr>Tahoma</vt:lpstr>
      <vt:lpstr>title-regular</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KIT CORSI ONLINE</dc:title>
  <dc:creator>Giulia Grassi</dc:creator>
  <cp:lastModifiedBy>Francesco Corsi</cp:lastModifiedBy>
  <cp:revision>245</cp:revision>
  <dcterms:created xsi:type="dcterms:W3CDTF">2020-06-05T14:32:46Z</dcterms:created>
  <dcterms:modified xsi:type="dcterms:W3CDTF">2024-04-17T15:16:14Z</dcterms:modified>
</cp:coreProperties>
</file>