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4"/>
  </p:sldMasterIdLst>
  <p:notesMasterIdLst>
    <p:notesMasterId r:id="rId23"/>
  </p:notesMasterIdLst>
  <p:handoutMasterIdLst>
    <p:handoutMasterId r:id="rId24"/>
  </p:handoutMasterIdLst>
  <p:sldIdLst>
    <p:sldId id="7723" r:id="rId5"/>
    <p:sldId id="7722" r:id="rId6"/>
    <p:sldId id="7724" r:id="rId7"/>
    <p:sldId id="7725" r:id="rId8"/>
    <p:sldId id="7727" r:id="rId9"/>
    <p:sldId id="7728" r:id="rId10"/>
    <p:sldId id="7781" r:id="rId11"/>
    <p:sldId id="7749" r:id="rId12"/>
    <p:sldId id="7751" r:id="rId13"/>
    <p:sldId id="7782" r:id="rId14"/>
    <p:sldId id="7783" r:id="rId15"/>
    <p:sldId id="7784" r:id="rId16"/>
    <p:sldId id="7790" r:id="rId17"/>
    <p:sldId id="7789" r:id="rId18"/>
    <p:sldId id="7785" r:id="rId19"/>
    <p:sldId id="7786" r:id="rId20"/>
    <p:sldId id="7787" r:id="rId21"/>
    <p:sldId id="7788" r:id="rId22"/>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senza titolo" id="{AD442437-BE93-42E3-A4A0-70A05DF98185}">
          <p14:sldIdLst>
            <p14:sldId id="7723"/>
            <p14:sldId id="7722"/>
            <p14:sldId id="7724"/>
            <p14:sldId id="7725"/>
            <p14:sldId id="7727"/>
            <p14:sldId id="7728"/>
            <p14:sldId id="7781"/>
            <p14:sldId id="7749"/>
            <p14:sldId id="7751"/>
            <p14:sldId id="7782"/>
            <p14:sldId id="7783"/>
            <p14:sldId id="7784"/>
            <p14:sldId id="7790"/>
            <p14:sldId id="7789"/>
            <p14:sldId id="7785"/>
            <p14:sldId id="7786"/>
            <p14:sldId id="7787"/>
            <p14:sldId id="7788"/>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itali Miriam" initials="VM" lastIdx="1" clrIdx="0">
    <p:extLst>
      <p:ext uri="{19B8F6BF-5375-455C-9EA6-DF929625EA0E}">
        <p15:presenceInfo xmlns:p15="http://schemas.microsoft.com/office/powerpoint/2012/main" userId="S-1-5-21-682003330-507921405-725345543-10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0C72"/>
    <a:srgbClr val="5B9BD5"/>
    <a:srgbClr val="7FC1E4"/>
    <a:srgbClr val="FFFFFF"/>
    <a:srgbClr val="A7A7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92" autoAdjust="0"/>
    <p:restoredTop sz="94241" autoAdjust="0"/>
  </p:normalViewPr>
  <p:slideViewPr>
    <p:cSldViewPr snapToGrid="0">
      <p:cViewPr varScale="1">
        <p:scale>
          <a:sx n="69" d="100"/>
          <a:sy n="69" d="100"/>
        </p:scale>
        <p:origin x="52" y="51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5AB6FBF7-B11D-4FCA-A7E8-9FE85A377C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EF3D93B8-5CBC-4FD1-AF59-113EB03B2CC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5639897-4902-4B26-BC8E-96A30ADE352A}" type="datetimeFigureOut">
              <a:rPr lang="it-IT" smtClean="0"/>
              <a:t>17/04/2024</a:t>
            </a:fld>
            <a:endParaRPr lang="it-IT"/>
          </a:p>
        </p:txBody>
      </p:sp>
      <p:sp>
        <p:nvSpPr>
          <p:cNvPr id="4" name="Segnaposto piè di pagina 3">
            <a:extLst>
              <a:ext uri="{FF2B5EF4-FFF2-40B4-BE49-F238E27FC236}">
                <a16:creationId xmlns:a16="http://schemas.microsoft.com/office/drawing/2014/main" id="{3829DE1E-B07F-4DFE-90EA-9454B56870A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F605EA88-7945-44BF-917B-9B07F4E384D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418A46E-9808-4CFE-9782-4543056F3756}" type="slidenum">
              <a:rPr lang="it-IT" smtClean="0"/>
              <a:t>‹N›</a:t>
            </a:fld>
            <a:endParaRPr lang="it-IT"/>
          </a:p>
        </p:txBody>
      </p:sp>
    </p:spTree>
    <p:extLst>
      <p:ext uri="{BB962C8B-B14F-4D97-AF65-F5344CB8AC3E}">
        <p14:creationId xmlns:p14="http://schemas.microsoft.com/office/powerpoint/2010/main" val="186009729"/>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71BCE0-0019-46D9-89AF-BCB664D1EA6D}" type="datetimeFigureOut">
              <a:rPr lang="it-IT" smtClean="0"/>
              <a:t>17/04/2024</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90A95B-2E44-4C80-8CDB-A47D13C031F5}" type="slidenum">
              <a:rPr lang="it-IT" smtClean="0"/>
              <a:t>‹N›</a:t>
            </a:fld>
            <a:endParaRPr lang="it-IT"/>
          </a:p>
        </p:txBody>
      </p:sp>
    </p:spTree>
    <p:extLst>
      <p:ext uri="{BB962C8B-B14F-4D97-AF65-F5344CB8AC3E}">
        <p14:creationId xmlns:p14="http://schemas.microsoft.com/office/powerpoint/2010/main" val="4261880160"/>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9841523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41413046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996024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232291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933333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8500326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830953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0215392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8748149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517162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22011834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332316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8668966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1705402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440973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3670733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735301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a:t>Slide Break</a:t>
            </a:r>
          </a:p>
        </p:txBody>
      </p:sp>
    </p:spTree>
    <p:extLst>
      <p:ext uri="{BB962C8B-B14F-4D97-AF65-F5344CB8AC3E}">
        <p14:creationId xmlns:p14="http://schemas.microsoft.com/office/powerpoint/2010/main" val="13143111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442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8" name="Straight Connector 16">
            <a:extLst>
              <a:ext uri="{FF2B5EF4-FFF2-40B4-BE49-F238E27FC236}">
                <a16:creationId xmlns:a16="http://schemas.microsoft.com/office/drawing/2014/main" id="{50328E15-B284-4EC9-AC10-60912C6858B6}"/>
              </a:ext>
            </a:extLst>
          </p:cNvPr>
          <p:cNvCxnSpPr/>
          <p:nvPr userDrawn="1"/>
        </p:nvCxnSpPr>
        <p:spPr>
          <a:xfrm>
            <a:off x="677334" y="6128071"/>
            <a:ext cx="10837333" cy="0"/>
          </a:xfrm>
          <a:prstGeom prst="line">
            <a:avLst/>
          </a:prstGeom>
          <a:ln w="12700">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pic>
        <p:nvPicPr>
          <p:cNvPr id="9" name="Afbeelding 6" descr="WK_H_01_Pos_RGB_2400_Color.png">
            <a:extLst>
              <a:ext uri="{FF2B5EF4-FFF2-40B4-BE49-F238E27FC236}">
                <a16:creationId xmlns:a16="http://schemas.microsoft.com/office/drawing/2014/main" id="{BFB19A08-C90D-4E6C-BB42-AF525E5A74D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65601" y="6155999"/>
            <a:ext cx="2276216" cy="612912"/>
          </a:xfrm>
          <a:prstGeom prst="rect">
            <a:avLst/>
          </a:prstGeom>
        </p:spPr>
      </p:pic>
      <p:sp>
        <p:nvSpPr>
          <p:cNvPr id="10" name="Slide Number Placeholder 3">
            <a:extLst>
              <a:ext uri="{FF2B5EF4-FFF2-40B4-BE49-F238E27FC236}">
                <a16:creationId xmlns:a16="http://schemas.microsoft.com/office/drawing/2014/main" id="{A956A22C-645E-4B3F-8C69-6295F0C2B902}"/>
              </a:ext>
            </a:extLst>
          </p:cNvPr>
          <p:cNvSpPr txBox="1">
            <a:spLocks/>
          </p:cNvSpPr>
          <p:nvPr userDrawn="1"/>
        </p:nvSpPr>
        <p:spPr>
          <a:xfrm>
            <a:off x="5560441" y="6293751"/>
            <a:ext cx="652895" cy="365125"/>
          </a:xfrm>
          <a:prstGeom prst="rect">
            <a:avLst/>
          </a:prstGeom>
        </p:spPr>
        <p:txBody>
          <a:bodyPr vert="horz" lIns="91440" tIns="45720" rIns="91440" bIns="45720" rtlCol="0" anchor="ctr"/>
          <a:lstStyle>
            <a:defPPr>
              <a:defRPr lang="it-IT"/>
            </a:defPPr>
            <a:lvl1pPr marL="0" algn="r" defTabSz="914400" rtl="0" eaLnBrk="1" latinLnBrk="0" hangingPunct="1">
              <a:defRPr sz="12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C3C3236D-FB65-584A-8227-5A449D06E62A}" type="slidenum">
              <a:rPr lang="en-US" smtClean="0">
                <a:solidFill>
                  <a:srgbClr val="474747"/>
                </a:solidFill>
                <a:latin typeface="Calibri"/>
              </a:rPr>
              <a:pPr algn="ctr"/>
              <a:t>‹N›</a:t>
            </a:fld>
            <a:endParaRPr lang="en-US">
              <a:solidFill>
                <a:srgbClr val="474747"/>
              </a:solidFill>
              <a:latin typeface="Calibri"/>
            </a:endParaRPr>
          </a:p>
        </p:txBody>
      </p:sp>
      <p:pic>
        <p:nvPicPr>
          <p:cNvPr id="11" name="Immagine 10">
            <a:extLst>
              <a:ext uri="{FF2B5EF4-FFF2-40B4-BE49-F238E27FC236}">
                <a16:creationId xmlns:a16="http://schemas.microsoft.com/office/drawing/2014/main" id="{681CD4AA-75DF-455F-86E7-EA44C28B0DA7}"/>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9618887" y="6253024"/>
            <a:ext cx="2078671" cy="475125"/>
          </a:xfrm>
          <a:prstGeom prst="rect">
            <a:avLst/>
          </a:prstGeom>
        </p:spPr>
      </p:pic>
    </p:spTree>
    <p:extLst>
      <p:ext uri="{BB962C8B-B14F-4D97-AF65-F5344CB8AC3E}">
        <p14:creationId xmlns:p14="http://schemas.microsoft.com/office/powerpoint/2010/main" val="1695130290"/>
      </p:ext>
    </p:extLst>
  </p:cSld>
  <p:clrMap bg1="lt1" tx1="dk1" bg2="lt2" tx2="dk2" accent1="accent1" accent2="accent2" accent3="accent3" accent4="accent4" accent5="accent5" accent6="accent6" hlink="hlink" folHlink="folHlink"/>
  <p:sldLayoutIdLst>
    <p:sldLayoutId id="2147483731" r:id="rId1"/>
  </p:sldLayoutIdLst>
  <p:hf hdr="0" dt="0"/>
  <p:txStyles>
    <p:titleStyle>
      <a:lvl1pPr algn="l" defTabSz="609585" rtl="0" eaLnBrk="1" latinLnBrk="0" hangingPunct="1">
        <a:spcBef>
          <a:spcPct val="0"/>
        </a:spcBef>
        <a:buNone/>
        <a:defRPr sz="4800" b="0" kern="1200">
          <a:solidFill>
            <a:schemeClr val="tx1"/>
          </a:solidFill>
          <a:latin typeface="+mj-lt"/>
          <a:ea typeface="+mj-ea"/>
          <a:cs typeface="+mj-cs"/>
        </a:defRPr>
      </a:lvl1pPr>
    </p:titleStyle>
    <p:body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1911927" y="2265222"/>
            <a:ext cx="7588333" cy="1226123"/>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pPr algn="ctr"/>
            <a:r>
              <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IL PROVVEDIMENTO DISCIPLINARE </a:t>
            </a:r>
          </a:p>
          <a:p>
            <a:pPr algn="ctr"/>
            <a:r>
              <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E LA SUA IMPUGNAZIONE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392995"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buNone/>
            </a:pPr>
            <a:r>
              <a:rPr lang="it-IT" sz="1800" b="0" i="0" dirty="0">
                <a:solidFill>
                  <a:srgbClr val="202122"/>
                </a:solidFill>
                <a:effectLst/>
              </a:rPr>
              <a:t>.</a:t>
            </a:r>
          </a:p>
        </p:txBody>
      </p:sp>
    </p:spTree>
    <p:extLst>
      <p:ext uri="{BB962C8B-B14F-4D97-AF65-F5344CB8AC3E}">
        <p14:creationId xmlns:p14="http://schemas.microsoft.com/office/powerpoint/2010/main" val="1982670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462590"/>
            <a:ext cx="10848890" cy="5293757"/>
          </a:xfrm>
          <a:prstGeom prst="rect">
            <a:avLst/>
          </a:prstGeom>
          <a:noFill/>
        </p:spPr>
        <p:txBody>
          <a:bodyPr wrap="square" rtlCol="0">
            <a:spAutoFit/>
          </a:bodyPr>
          <a:lstStyle/>
          <a:p>
            <a:pPr algn="ctr"/>
            <a:r>
              <a:rPr lang="it-IT" sz="3200" b="1" u="sng" dirty="0"/>
              <a:t>IMMUTABILITA’</a:t>
            </a:r>
          </a:p>
          <a:p>
            <a:pPr algn="just"/>
            <a:r>
              <a:rPr lang="it-IT" sz="2200" dirty="0">
                <a:solidFill>
                  <a:schemeClr val="tx2"/>
                </a:solidFill>
              </a:rPr>
              <a:t>Il fatto contestato è IMMUTABILE, salvo la possibilità di contestazioni integrative e di irrogazione di una unica sanzione con riferimento a più contestazioni.</a:t>
            </a:r>
          </a:p>
          <a:p>
            <a:pPr algn="just"/>
            <a:endParaRPr lang="it-IT" sz="2200" dirty="0">
              <a:solidFill>
                <a:schemeClr val="tx2"/>
              </a:solidFill>
            </a:endParaRPr>
          </a:p>
          <a:p>
            <a:pPr algn="just"/>
            <a:r>
              <a:rPr lang="it-IT" sz="2200" dirty="0">
                <a:solidFill>
                  <a:schemeClr val="tx2"/>
                </a:solidFill>
              </a:rPr>
              <a:t>Tuttavia, </a:t>
            </a:r>
            <a:r>
              <a:rPr lang="it-IT" sz="2200" u="sng" dirty="0">
                <a:solidFill>
                  <a:schemeClr val="tx2"/>
                </a:solidFill>
              </a:rPr>
              <a:t>nel giudizio di impugnazione della sanzione</a:t>
            </a:r>
            <a:r>
              <a:rPr lang="it-IT" sz="2200" dirty="0">
                <a:solidFill>
                  <a:schemeClr val="tx2"/>
                </a:solidFill>
              </a:rPr>
              <a:t> si può tenere conto anche di fatti non contestati  ma semplicemente come fatti di contorno o confermativi.</a:t>
            </a:r>
          </a:p>
          <a:p>
            <a:pPr algn="ctr"/>
            <a:endParaRPr lang="it-IT" sz="3200" b="1" u="sng" dirty="0"/>
          </a:p>
          <a:p>
            <a:pPr algn="ctr"/>
            <a:r>
              <a:rPr lang="it-IT" sz="3200" b="1" u="sng" dirty="0"/>
              <a:t>FORMA</a:t>
            </a:r>
          </a:p>
          <a:p>
            <a:pPr algn="just"/>
            <a:r>
              <a:rPr lang="it-IT" sz="2200" dirty="0">
                <a:solidFill>
                  <a:schemeClr val="tx2"/>
                </a:solidFill>
              </a:rPr>
              <a:t>La CONTESTAZIONE deve essere fatta per </a:t>
            </a:r>
            <a:r>
              <a:rPr lang="it-IT" sz="2200" b="1" dirty="0">
                <a:solidFill>
                  <a:schemeClr val="tx2"/>
                </a:solidFill>
              </a:rPr>
              <a:t>ISCRITTO</a:t>
            </a:r>
            <a:r>
              <a:rPr lang="it-IT" sz="2200" dirty="0">
                <a:solidFill>
                  <a:schemeClr val="tx2"/>
                </a:solidFill>
              </a:rPr>
              <a:t>, tranne che per il rimprovero verbale (art. 7 co. 5 </a:t>
            </a:r>
            <a:r>
              <a:rPr lang="it-IT" sz="2200" dirty="0" err="1">
                <a:solidFill>
                  <a:schemeClr val="tx2"/>
                </a:solidFill>
              </a:rPr>
              <a:t>St.Lav</a:t>
            </a:r>
            <a:r>
              <a:rPr lang="it-IT" sz="2200" dirty="0">
                <a:solidFill>
                  <a:schemeClr val="tx2"/>
                </a:solidFill>
              </a:rPr>
              <a:t>.).</a:t>
            </a:r>
          </a:p>
          <a:p>
            <a:pPr algn="just"/>
            <a:endParaRPr lang="it-IT" sz="2200" dirty="0">
              <a:solidFill>
                <a:schemeClr val="tx2"/>
              </a:solidFill>
            </a:endParaRPr>
          </a:p>
          <a:p>
            <a:pPr algn="just"/>
            <a:r>
              <a:rPr lang="it-IT" sz="2200" dirty="0">
                <a:solidFill>
                  <a:schemeClr val="tx2"/>
                </a:solidFill>
              </a:rPr>
              <a:t>Si applicano, in proposito, gli stessi principi elaborati in relazione alla consegna della lettera di licenziamento.</a:t>
            </a:r>
          </a:p>
          <a:p>
            <a:pPr algn="just"/>
            <a:r>
              <a:rPr lang="it-IT" sz="2200" dirty="0">
                <a:solidFill>
                  <a:schemeClr val="tx2"/>
                </a:solidFill>
              </a:rPr>
              <a:t> </a:t>
            </a:r>
            <a:endParaRPr lang="it-IT" sz="2200" u="sng" dirty="0">
              <a:solidFill>
                <a:schemeClr val="tx2"/>
              </a:solidFill>
            </a:endParaRPr>
          </a:p>
        </p:txBody>
      </p:sp>
    </p:spTree>
    <p:extLst>
      <p:ext uri="{BB962C8B-B14F-4D97-AF65-F5344CB8AC3E}">
        <p14:creationId xmlns:p14="http://schemas.microsoft.com/office/powerpoint/2010/main" val="23140954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284170"/>
            <a:ext cx="10848890" cy="5847755"/>
          </a:xfrm>
          <a:prstGeom prst="rect">
            <a:avLst/>
          </a:prstGeom>
          <a:noFill/>
        </p:spPr>
        <p:txBody>
          <a:bodyPr wrap="square" rtlCol="0">
            <a:spAutoFit/>
          </a:bodyPr>
          <a:lstStyle/>
          <a:p>
            <a:pPr algn="ctr"/>
            <a:r>
              <a:rPr lang="it-IT" sz="3200" b="1" u="sng" dirty="0"/>
              <a:t>DIFESA DEL LAVORATORE</a:t>
            </a:r>
          </a:p>
          <a:p>
            <a:pPr algn="just"/>
            <a:r>
              <a:rPr lang="it-IT" sz="2200" dirty="0">
                <a:solidFill>
                  <a:schemeClr val="tx2"/>
                </a:solidFill>
              </a:rPr>
              <a:t>Il Lavoratore che abbia ricevuto una CONTESTAZIONE ha diritto di essere «sentito a difesa» dal Datore di Lavoro (art. 7 co. 2 St. Lav.), facendosi eventualmente assistere da un sindacalista (art. 7 co. 3 St. Lav.).</a:t>
            </a:r>
          </a:p>
          <a:p>
            <a:pPr algn="just"/>
            <a:endParaRPr lang="it-IT" sz="2200" dirty="0">
              <a:solidFill>
                <a:schemeClr val="tx2"/>
              </a:solidFill>
            </a:endParaRPr>
          </a:p>
          <a:p>
            <a:pPr algn="just"/>
            <a:r>
              <a:rPr lang="it-IT" sz="2200" dirty="0">
                <a:solidFill>
                  <a:schemeClr val="tx2"/>
                </a:solidFill>
              </a:rPr>
              <a:t>Questa DIFESA PREVENTIVA può avvenire, a scelta del Lavoratore, sia ORALMENTE in un apposito incontro (richiesta AUDIZIONE DISCIPLINARE) sia per iscritto (CONTRODEDUZIONE DI ADDEBITO).</a:t>
            </a:r>
            <a:endParaRPr lang="it-IT" sz="3200" dirty="0">
              <a:solidFill>
                <a:schemeClr val="tx2"/>
              </a:solidFill>
            </a:endParaRPr>
          </a:p>
          <a:p>
            <a:pPr algn="just"/>
            <a:endParaRPr lang="it-IT" sz="3200" b="1" u="sng" dirty="0">
              <a:solidFill>
                <a:schemeClr val="tx2"/>
              </a:solidFill>
            </a:endParaRPr>
          </a:p>
          <a:p>
            <a:pPr algn="just"/>
            <a:r>
              <a:rPr lang="it-IT" sz="2400" b="1" u="sng" dirty="0">
                <a:solidFill>
                  <a:schemeClr val="tx2"/>
                </a:solidFill>
              </a:rPr>
              <a:t>TERMINI DIFESA</a:t>
            </a:r>
            <a:endParaRPr lang="it-IT" sz="2400" dirty="0">
              <a:solidFill>
                <a:schemeClr val="tx2"/>
              </a:solidFill>
            </a:endParaRPr>
          </a:p>
          <a:p>
            <a:pPr algn="just"/>
            <a:r>
              <a:rPr lang="it-IT" sz="2200" dirty="0">
                <a:solidFill>
                  <a:schemeClr val="tx2"/>
                </a:solidFill>
              </a:rPr>
              <a:t>Il TEMPO DI ATTESA imposto al Datore di Lavoro dopo la contestazione per consentire al lavoratore di giustificarsi è di </a:t>
            </a:r>
            <a:r>
              <a:rPr lang="it-IT" sz="2200" b="1" u="sng" dirty="0">
                <a:solidFill>
                  <a:schemeClr val="tx2"/>
                </a:solidFill>
              </a:rPr>
              <a:t>almeno 5 giorni</a:t>
            </a:r>
            <a:r>
              <a:rPr lang="it-IT" sz="2200" dirty="0">
                <a:solidFill>
                  <a:schemeClr val="tx2"/>
                </a:solidFill>
              </a:rPr>
              <a:t> (art. 7 co. 5 St. Lav.), ma alcuni contratti collettivi ampliano questo termine.</a:t>
            </a:r>
          </a:p>
          <a:p>
            <a:pPr algn="just"/>
            <a:endParaRPr lang="it-IT" sz="2200" b="1" u="sng" dirty="0">
              <a:solidFill>
                <a:schemeClr val="tx2"/>
              </a:solidFill>
            </a:endParaRPr>
          </a:p>
          <a:p>
            <a:pPr algn="just"/>
            <a:r>
              <a:rPr lang="it-IT" sz="2200" dirty="0">
                <a:solidFill>
                  <a:schemeClr val="tx2"/>
                </a:solidFill>
              </a:rPr>
              <a:t>Se il Lavoratore si giustifica prima della scadenza del termine senza riservarsi ulteriori giustificazioni, il Datore di Lavoro può provvedere immediatamente.</a:t>
            </a:r>
          </a:p>
        </p:txBody>
      </p:sp>
    </p:spTree>
    <p:extLst>
      <p:ext uri="{BB962C8B-B14F-4D97-AF65-F5344CB8AC3E}">
        <p14:creationId xmlns:p14="http://schemas.microsoft.com/office/powerpoint/2010/main" val="24887942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462590"/>
            <a:ext cx="10848890" cy="5201424"/>
          </a:xfrm>
          <a:prstGeom prst="rect">
            <a:avLst/>
          </a:prstGeom>
          <a:noFill/>
        </p:spPr>
        <p:txBody>
          <a:bodyPr wrap="square" rtlCol="0">
            <a:spAutoFit/>
          </a:bodyPr>
          <a:lstStyle/>
          <a:p>
            <a:pPr algn="just"/>
            <a:r>
              <a:rPr lang="it-IT" sz="2400" b="1" u="sng" dirty="0">
                <a:solidFill>
                  <a:schemeClr val="tx2"/>
                </a:solidFill>
              </a:rPr>
              <a:t>TERMINI IRROGAZIONE SANZIONE</a:t>
            </a:r>
            <a:endParaRPr lang="it-IT" sz="2400" dirty="0">
              <a:solidFill>
                <a:schemeClr val="tx2"/>
              </a:solidFill>
            </a:endParaRPr>
          </a:p>
          <a:p>
            <a:pPr algn="just"/>
            <a:r>
              <a:rPr lang="it-IT" sz="2200" dirty="0">
                <a:solidFill>
                  <a:schemeClr val="tx2"/>
                </a:solidFill>
              </a:rPr>
              <a:t>La legge non fissa un termine per l’irrogazione della sanzione disciplinare dopo le giustificazioni o l’inutile scadenza del tempo di attesa minimo, ma anche qui il Datore di Lavoro deve provvedere con tempestività altrimenti si presume l’abbandono del procedimento disciplinare.</a:t>
            </a:r>
          </a:p>
          <a:p>
            <a:pPr algn="just"/>
            <a:br>
              <a:rPr lang="it-IT" sz="2200" dirty="0">
                <a:solidFill>
                  <a:schemeClr val="tx2"/>
                </a:solidFill>
              </a:rPr>
            </a:br>
            <a:r>
              <a:rPr lang="it-IT" sz="2200" dirty="0">
                <a:solidFill>
                  <a:schemeClr val="tx2"/>
                </a:solidFill>
              </a:rPr>
              <a:t>Alcuni contratti collettivi prevedono un termine massimo per l’adozione della sanzione al pari di quanto fa la legge nel settore pubblico.</a:t>
            </a:r>
          </a:p>
          <a:p>
            <a:pPr algn="just"/>
            <a:endParaRPr lang="it-IT" sz="2200" dirty="0">
              <a:solidFill>
                <a:schemeClr val="tx2"/>
              </a:solidFill>
            </a:endParaRPr>
          </a:p>
          <a:p>
            <a:pPr algn="just"/>
            <a:r>
              <a:rPr lang="it-IT" sz="2200" dirty="0">
                <a:solidFill>
                  <a:schemeClr val="tx2"/>
                </a:solidFill>
              </a:rPr>
              <a:t>Il Datore di Lavoro nell’atto di </a:t>
            </a:r>
            <a:r>
              <a:rPr lang="it-IT" sz="2200" b="1" u="sng" dirty="0">
                <a:solidFill>
                  <a:schemeClr val="tx2"/>
                </a:solidFill>
              </a:rPr>
              <a:t>irrogazione della sanzione</a:t>
            </a:r>
            <a:r>
              <a:rPr lang="it-IT" sz="2200" b="1" dirty="0">
                <a:solidFill>
                  <a:schemeClr val="tx2"/>
                </a:solidFill>
              </a:rPr>
              <a:t> </a:t>
            </a:r>
            <a:r>
              <a:rPr lang="it-IT" sz="2200" dirty="0">
                <a:solidFill>
                  <a:schemeClr val="tx2"/>
                </a:solidFill>
              </a:rPr>
              <a:t>non è tenuto a replicare specificatamente alle giustificazioni del dipendente, potendosi limitare a dichiararle insufficienti o infondate, richiamando il fatto contestato che costituisce appunto motivo di sanzione.</a:t>
            </a:r>
          </a:p>
          <a:p>
            <a:pPr algn="just"/>
            <a:endParaRPr lang="it-IT" sz="2200" dirty="0">
              <a:solidFill>
                <a:schemeClr val="tx2"/>
              </a:solidFill>
            </a:endParaRPr>
          </a:p>
          <a:p>
            <a:pPr algn="just"/>
            <a:r>
              <a:rPr lang="it-IT" sz="2200" dirty="0">
                <a:solidFill>
                  <a:schemeClr val="tx2"/>
                </a:solidFill>
              </a:rPr>
              <a:t>La sospensione cautelare – nelle more del procedimento disciplinare non è sanzione.</a:t>
            </a:r>
          </a:p>
        </p:txBody>
      </p:sp>
    </p:spTree>
    <p:extLst>
      <p:ext uri="{BB962C8B-B14F-4D97-AF65-F5344CB8AC3E}">
        <p14:creationId xmlns:p14="http://schemas.microsoft.com/office/powerpoint/2010/main" val="4086161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462590"/>
            <a:ext cx="10848890" cy="6001643"/>
          </a:xfrm>
          <a:prstGeom prst="rect">
            <a:avLst/>
          </a:prstGeom>
          <a:noFill/>
        </p:spPr>
        <p:txBody>
          <a:bodyPr wrap="square" rtlCol="0">
            <a:spAutoFit/>
          </a:bodyPr>
          <a:lstStyle/>
          <a:p>
            <a:pPr algn="ctr"/>
            <a:r>
              <a:rPr lang="it-IT" sz="3200" b="1" u="sng" dirty="0"/>
              <a:t>LICENZIAMENTO DISCIPLINARE</a:t>
            </a:r>
          </a:p>
          <a:p>
            <a:pPr algn="just"/>
            <a:r>
              <a:rPr lang="it-IT" sz="2200" dirty="0">
                <a:solidFill>
                  <a:schemeClr val="tx2"/>
                </a:solidFill>
              </a:rPr>
              <a:t>Anche per il </a:t>
            </a:r>
            <a:r>
              <a:rPr lang="it-IT" sz="2200" b="1" dirty="0">
                <a:solidFill>
                  <a:schemeClr val="tx2"/>
                </a:solidFill>
              </a:rPr>
              <a:t>licenziamento</a:t>
            </a:r>
            <a:r>
              <a:rPr lang="it-IT" sz="2200" dirty="0">
                <a:solidFill>
                  <a:schemeClr val="tx2"/>
                </a:solidFill>
              </a:rPr>
              <a:t> sono necessarie </a:t>
            </a:r>
            <a:r>
              <a:rPr lang="it-IT" sz="2200" u="sng" dirty="0">
                <a:solidFill>
                  <a:schemeClr val="tx2"/>
                </a:solidFill>
              </a:rPr>
              <a:t>la preventiva e specifica contestazione dell’addebito e la possibilità del Lavoratore di discolparsi</a:t>
            </a:r>
            <a:r>
              <a:rPr lang="it-IT" sz="2200" dirty="0">
                <a:solidFill>
                  <a:schemeClr val="tx2"/>
                </a:solidFill>
              </a:rPr>
              <a:t>.</a:t>
            </a:r>
          </a:p>
          <a:p>
            <a:pPr algn="just"/>
            <a:endParaRPr lang="it-IT" sz="2200" dirty="0">
              <a:solidFill>
                <a:schemeClr val="tx2"/>
              </a:solidFill>
            </a:endParaRPr>
          </a:p>
          <a:p>
            <a:pPr algn="just"/>
            <a:r>
              <a:rPr lang="it-IT" sz="2200" dirty="0">
                <a:solidFill>
                  <a:schemeClr val="tx2"/>
                </a:solidFill>
              </a:rPr>
              <a:t>Il Datore deve pure rispettare </a:t>
            </a:r>
            <a:r>
              <a:rPr lang="it-IT" sz="2200" b="1" u="sng" dirty="0">
                <a:solidFill>
                  <a:schemeClr val="tx2"/>
                </a:solidFill>
              </a:rPr>
              <a:t>il principio di immediatezza </a:t>
            </a:r>
            <a:r>
              <a:rPr lang="it-IT" sz="2200" dirty="0">
                <a:solidFill>
                  <a:schemeClr val="tx2"/>
                </a:solidFill>
              </a:rPr>
              <a:t>e nelle more del procedimento disciplinare può procedere alla sospensione cautelare dell’incolpato.</a:t>
            </a:r>
          </a:p>
          <a:p>
            <a:pPr algn="just"/>
            <a:r>
              <a:rPr lang="it-IT" sz="2200" dirty="0">
                <a:solidFill>
                  <a:schemeClr val="tx2"/>
                </a:solidFill>
              </a:rPr>
              <a:t>Non è neppure tenuto a replicare alle giustificazioni del dipendente.</a:t>
            </a:r>
          </a:p>
          <a:p>
            <a:pPr algn="just"/>
            <a:endParaRPr lang="it-IT" sz="2200" dirty="0">
              <a:solidFill>
                <a:schemeClr val="tx2"/>
              </a:solidFill>
            </a:endParaRPr>
          </a:p>
          <a:p>
            <a:pPr algn="just"/>
            <a:r>
              <a:rPr lang="it-IT" sz="2200" dirty="0">
                <a:solidFill>
                  <a:schemeClr val="tx2"/>
                </a:solidFill>
              </a:rPr>
              <a:t>Si applica </a:t>
            </a:r>
            <a:r>
              <a:rPr lang="it-IT" sz="2200" b="1" u="sng" dirty="0">
                <a:solidFill>
                  <a:schemeClr val="tx2"/>
                </a:solidFill>
              </a:rPr>
              <a:t>il principio dell’immutabilità </a:t>
            </a:r>
            <a:r>
              <a:rPr lang="it-IT" sz="2200" dirty="0">
                <a:solidFill>
                  <a:schemeClr val="tx2"/>
                </a:solidFill>
              </a:rPr>
              <a:t>della contestazione ma è ammessa nella lettera di licenziamento una modificazione della qualificazione giuridica degli stessi fatti materiali già contestati.</a:t>
            </a:r>
          </a:p>
          <a:p>
            <a:pPr algn="just"/>
            <a:br>
              <a:rPr lang="it-IT" sz="2200" dirty="0">
                <a:solidFill>
                  <a:schemeClr val="tx2"/>
                </a:solidFill>
              </a:rPr>
            </a:br>
            <a:r>
              <a:rPr lang="it-IT" sz="2200" dirty="0">
                <a:solidFill>
                  <a:schemeClr val="tx2"/>
                </a:solidFill>
              </a:rPr>
              <a:t>Superflua la previsione nel codice disciplinare per i fatti contrari nell’etica comune, alle fondamentali regole del vivere civile, ai doveri essenziali connessi al rapporto di lavoro ed al manifesto interesse dell’impresa. Mentre </a:t>
            </a:r>
            <a:r>
              <a:rPr lang="it-IT" sz="2200" b="1" u="sng" dirty="0">
                <a:solidFill>
                  <a:schemeClr val="tx2"/>
                </a:solidFill>
              </a:rPr>
              <a:t>l’affissione è dovuta </a:t>
            </a:r>
            <a:r>
              <a:rPr lang="it-IT" sz="2200" dirty="0">
                <a:solidFill>
                  <a:schemeClr val="tx2"/>
                </a:solidFill>
              </a:rPr>
              <a:t>per le altre ipotesi ricavabili solo dalla disciplina collettiva o da una disciplina aziendale difficilmente conoscibile.</a:t>
            </a:r>
          </a:p>
          <a:p>
            <a:pPr algn="just"/>
            <a:r>
              <a:rPr lang="it-IT" sz="2200" dirty="0">
                <a:solidFill>
                  <a:schemeClr val="tx2"/>
                </a:solidFill>
              </a:rPr>
              <a:t> </a:t>
            </a:r>
            <a:endParaRPr lang="it-IT" sz="2200" u="sng" dirty="0">
              <a:solidFill>
                <a:schemeClr val="tx2"/>
              </a:solidFill>
            </a:endParaRPr>
          </a:p>
        </p:txBody>
      </p:sp>
    </p:spTree>
    <p:extLst>
      <p:ext uri="{BB962C8B-B14F-4D97-AF65-F5344CB8AC3E}">
        <p14:creationId xmlns:p14="http://schemas.microsoft.com/office/powerpoint/2010/main" val="33614628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462590"/>
            <a:ext cx="10848890" cy="5201424"/>
          </a:xfrm>
          <a:prstGeom prst="rect">
            <a:avLst/>
          </a:prstGeom>
          <a:noFill/>
        </p:spPr>
        <p:txBody>
          <a:bodyPr wrap="square" rtlCol="0">
            <a:spAutoFit/>
          </a:bodyPr>
          <a:lstStyle/>
          <a:p>
            <a:pPr algn="just"/>
            <a:endParaRPr lang="it-IT" sz="2400" dirty="0">
              <a:solidFill>
                <a:schemeClr val="tx2"/>
              </a:solidFill>
            </a:endParaRPr>
          </a:p>
          <a:p>
            <a:pPr algn="just"/>
            <a:r>
              <a:rPr lang="it-IT" sz="2200" dirty="0">
                <a:solidFill>
                  <a:schemeClr val="tx2"/>
                </a:solidFill>
              </a:rPr>
              <a:t>Non sono applicabili i co. 6 e 7 dell’art. 7 dello St. Lav.; quindi, la procedura di conciliazione ed arbitrato per l’impugnazione delle sanzioni disciplinari è applicabile solo alle sanzioni cd. conservative.</a:t>
            </a:r>
          </a:p>
          <a:p>
            <a:pPr algn="ctr"/>
            <a:endParaRPr lang="it-IT" sz="2200" b="1" u="sng" dirty="0">
              <a:solidFill>
                <a:schemeClr val="accent1"/>
              </a:solidFill>
            </a:endParaRPr>
          </a:p>
          <a:p>
            <a:pPr algn="ctr"/>
            <a:endParaRPr lang="it-IT" sz="2200" b="1" u="sng" dirty="0">
              <a:solidFill>
                <a:schemeClr val="accent1"/>
              </a:solidFill>
            </a:endParaRPr>
          </a:p>
          <a:p>
            <a:pPr algn="ctr"/>
            <a:r>
              <a:rPr lang="it-IT" sz="2200" b="1" u="sng" dirty="0">
                <a:solidFill>
                  <a:schemeClr val="accent1"/>
                </a:solidFill>
              </a:rPr>
              <a:t>LA RETROATTIVITA’ DEL LICENZIAMENTO</a:t>
            </a:r>
          </a:p>
          <a:p>
            <a:pPr algn="ctr"/>
            <a:r>
              <a:rPr lang="it-IT" sz="2200" dirty="0">
                <a:solidFill>
                  <a:schemeClr val="tx2"/>
                </a:solidFill>
              </a:rPr>
              <a:t>Da quando decorre il licenziamento disciplinare?</a:t>
            </a:r>
          </a:p>
          <a:p>
            <a:pPr algn="just"/>
            <a:endParaRPr lang="it-IT" sz="2200" dirty="0">
              <a:solidFill>
                <a:schemeClr val="tx2"/>
              </a:solidFill>
            </a:endParaRPr>
          </a:p>
          <a:p>
            <a:pPr algn="ctr"/>
            <a:r>
              <a:rPr lang="it-IT" sz="2200" b="1" dirty="0">
                <a:solidFill>
                  <a:schemeClr val="tx2"/>
                </a:solidFill>
              </a:rPr>
              <a:t>Il Licenziamento intimato all’esito del procedimento disciplinare  produce effetto dal giorno della comunicazione con cui il procedimento medesimo è stato avviato</a:t>
            </a:r>
          </a:p>
          <a:p>
            <a:pPr algn="ctr"/>
            <a:r>
              <a:rPr lang="it-IT" sz="2200" b="1" dirty="0">
                <a:solidFill>
                  <a:schemeClr val="tx2"/>
                </a:solidFill>
              </a:rPr>
              <a:t>(art. 40 e 41 L. n.92/2012)</a:t>
            </a:r>
          </a:p>
          <a:p>
            <a:pPr algn="ctr"/>
            <a:endParaRPr lang="it-IT" sz="2200" dirty="0">
              <a:solidFill>
                <a:schemeClr val="tx2"/>
              </a:solidFill>
            </a:endParaRPr>
          </a:p>
          <a:p>
            <a:pPr algn="just"/>
            <a:r>
              <a:rPr lang="it-IT" sz="2200" dirty="0">
                <a:solidFill>
                  <a:schemeClr val="tx2"/>
                </a:solidFill>
              </a:rPr>
              <a:t>Gli effetti retroattivi non incidono sui termini di effettuazione dell’obbligo di comunicazione al Centro per l’impiego.</a:t>
            </a:r>
          </a:p>
        </p:txBody>
      </p:sp>
      <p:sp>
        <p:nvSpPr>
          <p:cNvPr id="3" name="Freccia giù 2">
            <a:extLst>
              <a:ext uri="{FF2B5EF4-FFF2-40B4-BE49-F238E27FC236}">
                <a16:creationId xmlns:a16="http://schemas.microsoft.com/office/drawing/2014/main" id="{99D942BA-5D00-C746-A34E-CDF21467E246}"/>
              </a:ext>
            </a:extLst>
          </p:cNvPr>
          <p:cNvSpPr/>
          <p:nvPr/>
        </p:nvSpPr>
        <p:spPr>
          <a:xfrm>
            <a:off x="5715989" y="1662423"/>
            <a:ext cx="380010" cy="748146"/>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31845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pPr algn="ctr"/>
            <a:r>
              <a:rPr lang="it-IT" sz="3600" b="1" u="sng" cap="all" dirty="0">
                <a:ln w="15875">
                  <a:solidFill>
                    <a:sysClr val="window" lastClr="FFFFFF"/>
                  </a:solidFill>
                </a:ln>
                <a:solidFill>
                  <a:schemeClr val="accent2">
                    <a:lumMod val="75000"/>
                  </a:schemeClr>
                </a:solidFill>
                <a:effectLst>
                  <a:outerShdw dist="38100" dir="2700000" algn="tl" rotWithShape="0">
                    <a:schemeClr val="bg1"/>
                  </a:outerShdw>
                </a:effectLst>
                <a:latin typeface="+mn-lt"/>
                <a:ea typeface="+mn-ea"/>
                <a:cs typeface="+mn-cs"/>
              </a:rPr>
              <a:t>L’IMPUGNAZIONE DELLA SANZIONE</a:t>
            </a:r>
            <a:endParaRPr lang="it-IT" sz="3600" b="1" u="sng"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1800" dirty="0">
              <a:effectLst/>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14739DD6-A2B4-5C41-BFFD-247E0481CAE8}"/>
              </a:ext>
            </a:extLst>
          </p:cNvPr>
          <p:cNvSpPr txBox="1"/>
          <p:nvPr/>
        </p:nvSpPr>
        <p:spPr>
          <a:xfrm>
            <a:off x="679653" y="933554"/>
            <a:ext cx="10896392" cy="4893647"/>
          </a:xfrm>
          <a:prstGeom prst="rect">
            <a:avLst/>
          </a:prstGeom>
          <a:noFill/>
        </p:spPr>
        <p:txBody>
          <a:bodyPr wrap="square" rtlCol="0">
            <a:spAutoFit/>
          </a:bodyPr>
          <a:lstStyle/>
          <a:p>
            <a:pPr algn="just"/>
            <a:r>
              <a:rPr lang="it-IT" sz="2400" dirty="0">
                <a:solidFill>
                  <a:schemeClr val="tx2"/>
                </a:solidFill>
              </a:rPr>
              <a:t>Il Lavoratore può impugnare la sanzione disciplinare:</a:t>
            </a:r>
          </a:p>
          <a:p>
            <a:pPr algn="just"/>
            <a:endParaRPr lang="it-IT" sz="2400" dirty="0">
              <a:solidFill>
                <a:schemeClr val="tx2"/>
              </a:solidFill>
            </a:endParaRPr>
          </a:p>
          <a:p>
            <a:pPr algn="just"/>
            <a:r>
              <a:rPr lang="it-IT" sz="2400" dirty="0">
                <a:solidFill>
                  <a:schemeClr val="tx2"/>
                </a:solidFill>
              </a:rPr>
              <a:t>	A) DINANZI IL GIUDICE DEL LAVORO;</a:t>
            </a:r>
          </a:p>
          <a:p>
            <a:pPr algn="just"/>
            <a:endParaRPr lang="it-IT" sz="2400" dirty="0">
              <a:solidFill>
                <a:schemeClr val="tx2"/>
              </a:solidFill>
            </a:endParaRPr>
          </a:p>
          <a:p>
            <a:pPr algn="just"/>
            <a:r>
              <a:rPr lang="it-IT" sz="2400" dirty="0">
                <a:solidFill>
                  <a:schemeClr val="tx2"/>
                </a:solidFill>
              </a:rPr>
              <a:t>	B) DINANZI AD UN COLLEGIO di CONCILIAZIONE e ARBITRATO da costituire 	appositamente presso la DTL (art. 7 co. 6 St. lav.)</a:t>
            </a:r>
          </a:p>
          <a:p>
            <a:pPr algn="just"/>
            <a:endParaRPr lang="it-IT" sz="2400" dirty="0">
              <a:solidFill>
                <a:schemeClr val="tx2"/>
              </a:solidFill>
            </a:endParaRPr>
          </a:p>
          <a:p>
            <a:pPr algn="ctr"/>
            <a:r>
              <a:rPr lang="it-IT" sz="2400" b="1" u="sng" dirty="0"/>
              <a:t>TERMINI IMPUGNAZIONE</a:t>
            </a:r>
            <a:endParaRPr lang="it-IT" sz="2400" dirty="0">
              <a:solidFill>
                <a:schemeClr val="tx2"/>
              </a:solidFill>
            </a:endParaRPr>
          </a:p>
          <a:p>
            <a:pPr algn="just"/>
            <a:r>
              <a:rPr lang="it-IT" sz="2400" u="sng" dirty="0">
                <a:solidFill>
                  <a:schemeClr val="tx2"/>
                </a:solidFill>
              </a:rPr>
              <a:t>- PROC. ARBITRALE:</a:t>
            </a:r>
            <a:r>
              <a:rPr lang="it-IT" sz="2400" dirty="0">
                <a:solidFill>
                  <a:schemeClr val="tx2"/>
                </a:solidFill>
              </a:rPr>
              <a:t> L’attivazione è sottoposta ad un termine di decadenza di 20 GIORNI  dall’applicazione della sanzione;</a:t>
            </a:r>
          </a:p>
          <a:p>
            <a:pPr algn="just"/>
            <a:endParaRPr lang="it-IT" sz="2400" dirty="0">
              <a:solidFill>
                <a:schemeClr val="tx2"/>
              </a:solidFill>
            </a:endParaRPr>
          </a:p>
          <a:p>
            <a:pPr algn="just"/>
            <a:r>
              <a:rPr lang="it-IT" sz="2400" u="sng" dirty="0">
                <a:solidFill>
                  <a:schemeClr val="tx2"/>
                </a:solidFill>
              </a:rPr>
              <a:t>- PROC. GIURISDIZIONALE:</a:t>
            </a:r>
            <a:r>
              <a:rPr lang="it-IT" sz="2400" dirty="0">
                <a:solidFill>
                  <a:schemeClr val="tx2"/>
                </a:solidFill>
              </a:rPr>
              <a:t> E’ improponibile se entrambe le parti accettano l’arbitrato, è privo di un termine prescrizionale </a:t>
            </a:r>
            <a:r>
              <a:rPr lang="it-IT" sz="2400" u="sng" dirty="0">
                <a:solidFill>
                  <a:schemeClr val="tx2"/>
                </a:solidFill>
              </a:rPr>
              <a:t> </a:t>
            </a:r>
            <a:r>
              <a:rPr lang="it-IT" sz="2400" dirty="0">
                <a:solidFill>
                  <a:schemeClr val="tx2"/>
                </a:solidFill>
              </a:rPr>
              <a:t>trattandosi di nullità. </a:t>
            </a:r>
          </a:p>
        </p:txBody>
      </p:sp>
    </p:spTree>
    <p:extLst>
      <p:ext uri="{BB962C8B-B14F-4D97-AF65-F5344CB8AC3E}">
        <p14:creationId xmlns:p14="http://schemas.microsoft.com/office/powerpoint/2010/main" val="33458814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333594"/>
            <a:ext cx="10848890" cy="5878532"/>
          </a:xfrm>
          <a:prstGeom prst="rect">
            <a:avLst/>
          </a:prstGeom>
          <a:noFill/>
        </p:spPr>
        <p:txBody>
          <a:bodyPr wrap="square" rtlCol="0">
            <a:spAutoFit/>
          </a:bodyPr>
          <a:lstStyle/>
          <a:p>
            <a:pPr algn="just"/>
            <a:r>
              <a:rPr lang="it-IT" sz="2400" b="1" u="sng" dirty="0">
                <a:solidFill>
                  <a:schemeClr val="tx2"/>
                </a:solidFill>
              </a:rPr>
              <a:t>SOSPENSIONE SANZIONE DISCIPLINARE</a:t>
            </a:r>
            <a:endParaRPr lang="it-IT" sz="2400" dirty="0">
              <a:solidFill>
                <a:schemeClr val="tx2"/>
              </a:solidFill>
            </a:endParaRPr>
          </a:p>
          <a:p>
            <a:pPr algn="just"/>
            <a:r>
              <a:rPr lang="it-IT" sz="2200" dirty="0">
                <a:solidFill>
                  <a:schemeClr val="tx2"/>
                </a:solidFill>
              </a:rPr>
              <a:t>Solo la procedura arbitrale, e non anche il ricorso al giudice, </a:t>
            </a:r>
            <a:r>
              <a:rPr lang="it-IT" sz="2200" u="sng" dirty="0">
                <a:solidFill>
                  <a:schemeClr val="tx2"/>
                </a:solidFill>
              </a:rPr>
              <a:t>determina la sospensione della sanzione disciplinare fino alla pronuncia del Collegio</a:t>
            </a:r>
            <a:r>
              <a:rPr lang="it-IT" sz="2200" dirty="0">
                <a:solidFill>
                  <a:schemeClr val="tx2"/>
                </a:solidFill>
              </a:rPr>
              <a:t>, sempre che il Datore di Lavoro non abbia già applicato materialmente la sanzione prima dell’inizio della procedura disciplinare.</a:t>
            </a:r>
          </a:p>
          <a:p>
            <a:pPr algn="just"/>
            <a:r>
              <a:rPr lang="it-IT" sz="2200" dirty="0">
                <a:solidFill>
                  <a:schemeClr val="tx2"/>
                </a:solidFill>
              </a:rPr>
              <a:t>Il Datore di Lavoro che non voglia sottoporsi all’Arbitrato promosso dal Lavoratore può adire l’autorità giudiziaria, ma in tal caso la sanzione resta egualmente sospesa fino alla definizione del giudizio.</a:t>
            </a:r>
          </a:p>
          <a:p>
            <a:pPr algn="just"/>
            <a:br>
              <a:rPr lang="it-IT" sz="2200" dirty="0">
                <a:solidFill>
                  <a:schemeClr val="tx2"/>
                </a:solidFill>
              </a:rPr>
            </a:br>
            <a:r>
              <a:rPr lang="it-IT" sz="2200" b="1" u="sng" dirty="0">
                <a:solidFill>
                  <a:schemeClr val="accent1"/>
                </a:solidFill>
              </a:rPr>
              <a:t>PROCEDURA</a:t>
            </a:r>
            <a:br>
              <a:rPr lang="it-IT" sz="2200" dirty="0">
                <a:solidFill>
                  <a:schemeClr val="tx2"/>
                </a:solidFill>
              </a:rPr>
            </a:br>
            <a:r>
              <a:rPr lang="it-IT" sz="2200" dirty="0">
                <a:solidFill>
                  <a:schemeClr val="tx2"/>
                </a:solidFill>
              </a:rPr>
              <a:t>Attivato l’arbitrato il Datore di Lavoro – </a:t>
            </a:r>
            <a:r>
              <a:rPr lang="it-IT" sz="2200" u="sng" dirty="0">
                <a:solidFill>
                  <a:schemeClr val="tx2"/>
                </a:solidFill>
              </a:rPr>
              <a:t>entro 10 giorni dall’invito</a:t>
            </a:r>
            <a:r>
              <a:rPr lang="it-IT" sz="2200" dirty="0">
                <a:solidFill>
                  <a:schemeClr val="tx2"/>
                </a:solidFill>
              </a:rPr>
              <a:t> - deve comunicare all’ITL competente o il rifiuto dell’arbitrato con l’intenzione di rivolgersi all’autorità giudiziaria o a nominare il proprio arbitro.</a:t>
            </a:r>
          </a:p>
          <a:p>
            <a:pPr algn="just"/>
            <a:r>
              <a:rPr lang="it-IT" sz="2200" u="sng" dirty="0">
                <a:solidFill>
                  <a:schemeClr val="tx2"/>
                </a:solidFill>
              </a:rPr>
              <a:t>In caso contrario</a:t>
            </a:r>
            <a:r>
              <a:rPr lang="it-IT" sz="2200" dirty="0">
                <a:solidFill>
                  <a:schemeClr val="tx2"/>
                </a:solidFill>
              </a:rPr>
              <a:t>, la sanzione diviene inefficace (art. 7 co. 7 St. Lav.). Non è invece necessario che in tale termine avvenga l’instaurazione del giudizio poiché la sanzione è comunque sospesa e non v’è, quindi, particolare urgenza (comunque deve essere proposto in termini ragionevoli.</a:t>
            </a:r>
          </a:p>
          <a:p>
            <a:pPr algn="just"/>
            <a:endParaRPr lang="it-IT" sz="2200" dirty="0">
              <a:solidFill>
                <a:schemeClr val="tx2"/>
              </a:solidFill>
            </a:endParaRPr>
          </a:p>
        </p:txBody>
      </p:sp>
    </p:spTree>
    <p:extLst>
      <p:ext uri="{BB962C8B-B14F-4D97-AF65-F5344CB8AC3E}">
        <p14:creationId xmlns:p14="http://schemas.microsoft.com/office/powerpoint/2010/main" val="41254015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374492"/>
            <a:ext cx="10848890" cy="5878532"/>
          </a:xfrm>
          <a:prstGeom prst="rect">
            <a:avLst/>
          </a:prstGeom>
          <a:noFill/>
        </p:spPr>
        <p:txBody>
          <a:bodyPr wrap="square" rtlCol="0">
            <a:spAutoFit/>
          </a:bodyPr>
          <a:lstStyle/>
          <a:p>
            <a:pPr algn="just"/>
            <a:r>
              <a:rPr lang="it-IT" sz="2400" b="1" u="sng" dirty="0">
                <a:solidFill>
                  <a:schemeClr val="tx2"/>
                </a:solidFill>
              </a:rPr>
              <a:t>SANZIONE ECCESSIVA</a:t>
            </a:r>
            <a:endParaRPr lang="it-IT" sz="2400" dirty="0">
              <a:solidFill>
                <a:schemeClr val="tx2"/>
              </a:solidFill>
            </a:endParaRPr>
          </a:p>
          <a:p>
            <a:pPr algn="just"/>
            <a:r>
              <a:rPr lang="it-IT" sz="2200" dirty="0">
                <a:solidFill>
                  <a:schemeClr val="tx2"/>
                </a:solidFill>
              </a:rPr>
              <a:t>Il Datore di Lavoro ha </a:t>
            </a:r>
            <a:r>
              <a:rPr lang="it-IT" sz="2200" u="sng" dirty="0">
                <a:solidFill>
                  <a:schemeClr val="tx2"/>
                </a:solidFill>
              </a:rPr>
              <a:t>l’onere di provare l’effettiva sussistenza dei fatti contestati</a:t>
            </a:r>
            <a:r>
              <a:rPr lang="it-IT" sz="2200" dirty="0">
                <a:solidFill>
                  <a:schemeClr val="tx2"/>
                </a:solidFill>
              </a:rPr>
              <a:t>, spettando poi al </a:t>
            </a:r>
            <a:r>
              <a:rPr lang="it-IT" sz="2200" b="1" dirty="0">
                <a:solidFill>
                  <a:schemeClr val="tx2"/>
                </a:solidFill>
              </a:rPr>
              <a:t>Giudice valutare il rispetto dei PRINCIPI di PROPORZIONALITA</a:t>
            </a:r>
            <a:r>
              <a:rPr lang="it-IT" sz="2200" dirty="0">
                <a:solidFill>
                  <a:schemeClr val="tx2"/>
                </a:solidFill>
              </a:rPr>
              <a:t>’ tra infrazione e sanzione.</a:t>
            </a:r>
          </a:p>
          <a:p>
            <a:pPr algn="just"/>
            <a:endParaRPr lang="it-IT" sz="2200" dirty="0">
              <a:solidFill>
                <a:schemeClr val="tx2"/>
              </a:solidFill>
            </a:endParaRPr>
          </a:p>
          <a:p>
            <a:pPr algn="just"/>
            <a:r>
              <a:rPr lang="it-IT" sz="2200" dirty="0">
                <a:solidFill>
                  <a:schemeClr val="tx2"/>
                </a:solidFill>
              </a:rPr>
              <a:t>Se la sanzione risulta </a:t>
            </a:r>
            <a:r>
              <a:rPr lang="it-IT" sz="2200" u="sng" dirty="0">
                <a:solidFill>
                  <a:schemeClr val="tx2"/>
                </a:solidFill>
              </a:rPr>
              <a:t>sproporzionata</a:t>
            </a:r>
            <a:r>
              <a:rPr lang="it-IT" sz="2200" dirty="0">
                <a:solidFill>
                  <a:schemeClr val="tx2"/>
                </a:solidFill>
              </a:rPr>
              <a:t> per eccesso è comunque NULLA, non essendo consentito al giudice di modificarla sostituendosi al Datore di Lavoro.</a:t>
            </a:r>
          </a:p>
          <a:p>
            <a:pPr algn="just"/>
            <a:endParaRPr lang="it-IT" sz="2200" dirty="0">
              <a:solidFill>
                <a:schemeClr val="tx2"/>
              </a:solidFill>
            </a:endParaRPr>
          </a:p>
          <a:p>
            <a:pPr algn="just"/>
            <a:r>
              <a:rPr lang="it-IT" sz="2200" dirty="0">
                <a:solidFill>
                  <a:schemeClr val="tx2"/>
                </a:solidFill>
              </a:rPr>
              <a:t>Solo se si tratta di </a:t>
            </a:r>
            <a:r>
              <a:rPr lang="it-IT" sz="2200" b="1" u="sng" dirty="0">
                <a:solidFill>
                  <a:schemeClr val="tx2"/>
                </a:solidFill>
              </a:rPr>
              <a:t>eccesso quantitativo</a:t>
            </a:r>
            <a:r>
              <a:rPr lang="it-IT" sz="2200" dirty="0">
                <a:solidFill>
                  <a:schemeClr val="tx2"/>
                </a:solidFill>
              </a:rPr>
              <a:t> nell’ambito di uno stesso tipo di sanzione il giudice, in accoglimento parziale della domanda del Lavoratore, dichiara la nullità della parte eccedente, lasciando in vita la residua parte, senza bisogno di alcuna domanda in tal senso del datore di lavoro.</a:t>
            </a:r>
          </a:p>
          <a:p>
            <a:pPr algn="just"/>
            <a:endParaRPr lang="it-IT" sz="2200" dirty="0">
              <a:solidFill>
                <a:schemeClr val="tx2"/>
              </a:solidFill>
            </a:endParaRPr>
          </a:p>
          <a:p>
            <a:pPr algn="just"/>
            <a:r>
              <a:rPr lang="it-IT" sz="2200" dirty="0">
                <a:solidFill>
                  <a:schemeClr val="tx2"/>
                </a:solidFill>
              </a:rPr>
              <a:t>Se, invece, è </a:t>
            </a:r>
            <a:r>
              <a:rPr lang="it-IT" sz="2200" b="1" u="sng" dirty="0">
                <a:solidFill>
                  <a:schemeClr val="tx2"/>
                </a:solidFill>
              </a:rPr>
              <a:t>eccessivo il tipo di sanzione irrogata </a:t>
            </a:r>
            <a:r>
              <a:rPr lang="it-IT" sz="2200" dirty="0">
                <a:solidFill>
                  <a:schemeClr val="tx2"/>
                </a:solidFill>
              </a:rPr>
              <a:t>il giudice deve limitarsi a dichiarare integralmente nulla la sanzione, non potendo applicare «</a:t>
            </a:r>
            <a:r>
              <a:rPr lang="it-IT" sz="2200" i="1" dirty="0">
                <a:solidFill>
                  <a:schemeClr val="tx2"/>
                </a:solidFill>
              </a:rPr>
              <a:t>il principio della conversione</a:t>
            </a:r>
            <a:r>
              <a:rPr lang="it-IT" sz="2200" dirty="0">
                <a:solidFill>
                  <a:schemeClr val="tx2"/>
                </a:solidFill>
              </a:rPr>
              <a:t>» del negozio nullo, neppure su domanda del datore di lavoro, poiché l’atto non contiene il necessario requisito di sostanza.</a:t>
            </a:r>
          </a:p>
        </p:txBody>
      </p:sp>
    </p:spTree>
    <p:extLst>
      <p:ext uri="{BB962C8B-B14F-4D97-AF65-F5344CB8AC3E}">
        <p14:creationId xmlns:p14="http://schemas.microsoft.com/office/powerpoint/2010/main" val="39698827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462590"/>
            <a:ext cx="10848890" cy="5201424"/>
          </a:xfrm>
          <a:prstGeom prst="rect">
            <a:avLst/>
          </a:prstGeom>
          <a:noFill/>
        </p:spPr>
        <p:txBody>
          <a:bodyPr wrap="square" rtlCol="0">
            <a:spAutoFit/>
          </a:bodyPr>
          <a:lstStyle/>
          <a:p>
            <a:pPr algn="just"/>
            <a:r>
              <a:rPr lang="it-IT" sz="2400" b="1" u="sng" dirty="0">
                <a:solidFill>
                  <a:schemeClr val="tx2"/>
                </a:solidFill>
              </a:rPr>
              <a:t>VIOLAZIONE REGOLE PROCEDIMENTALI</a:t>
            </a:r>
            <a:endParaRPr lang="it-IT" sz="2400" dirty="0">
              <a:solidFill>
                <a:schemeClr val="tx2"/>
              </a:solidFill>
            </a:endParaRPr>
          </a:p>
          <a:p>
            <a:pPr algn="just"/>
            <a:r>
              <a:rPr lang="it-IT" sz="2200" dirty="0">
                <a:solidFill>
                  <a:schemeClr val="tx2"/>
                </a:solidFill>
              </a:rPr>
              <a:t>La sanzione priva dei prescritti requisiti sostanziali o procedimentali è NULLA per violazione di legge ( </a:t>
            </a:r>
            <a:r>
              <a:rPr lang="it-IT" sz="2200" i="1" dirty="0">
                <a:solidFill>
                  <a:schemeClr val="tx2"/>
                </a:solidFill>
              </a:rPr>
              <a:t>ex</a:t>
            </a:r>
            <a:r>
              <a:rPr lang="it-IT" sz="2200" dirty="0">
                <a:solidFill>
                  <a:schemeClr val="tx2"/>
                </a:solidFill>
              </a:rPr>
              <a:t> artt. 1324 e 1418 c.c.).</a:t>
            </a:r>
          </a:p>
          <a:p>
            <a:pPr algn="just"/>
            <a:endParaRPr lang="it-IT" sz="2200" dirty="0">
              <a:solidFill>
                <a:schemeClr val="tx2"/>
              </a:solidFill>
            </a:endParaRPr>
          </a:p>
          <a:p>
            <a:pPr algn="just"/>
            <a:r>
              <a:rPr lang="it-IT" sz="2200" u="sng" dirty="0">
                <a:solidFill>
                  <a:schemeClr val="tx2"/>
                </a:solidFill>
              </a:rPr>
              <a:t>Violazione regole procedimentali </a:t>
            </a:r>
            <a:r>
              <a:rPr lang="it-IT" sz="2200" dirty="0">
                <a:solidFill>
                  <a:schemeClr val="tx2"/>
                </a:solidFill>
                <a:sym typeface="Wingdings" pitchFamily="2" charset="2"/>
              </a:rPr>
              <a:t> predeterminazione, affissione codice disciplinare, contestazione preventiva, garanzia di difesa.</a:t>
            </a:r>
          </a:p>
          <a:p>
            <a:pPr algn="just"/>
            <a:endParaRPr lang="it-IT" sz="2200" dirty="0">
              <a:solidFill>
                <a:schemeClr val="tx2"/>
              </a:solidFill>
              <a:sym typeface="Wingdings" pitchFamily="2" charset="2"/>
            </a:endParaRPr>
          </a:p>
          <a:p>
            <a:pPr algn="just"/>
            <a:r>
              <a:rPr lang="it-IT" sz="2200" dirty="0">
                <a:solidFill>
                  <a:schemeClr val="tx2"/>
                </a:solidFill>
                <a:sym typeface="Wingdings" pitchFamily="2" charset="2"/>
              </a:rPr>
              <a:t>Non può essere rilevata d’ufficio </a:t>
            </a:r>
            <a:r>
              <a:rPr lang="it-IT" sz="2200" i="1" dirty="0">
                <a:solidFill>
                  <a:schemeClr val="tx2"/>
                </a:solidFill>
                <a:sym typeface="Wingdings" pitchFamily="2" charset="2"/>
              </a:rPr>
              <a:t>ex</a:t>
            </a:r>
            <a:r>
              <a:rPr lang="it-IT" sz="2200" dirty="0">
                <a:solidFill>
                  <a:schemeClr val="tx2"/>
                </a:solidFill>
                <a:sym typeface="Wingdings" pitchFamily="2" charset="2"/>
              </a:rPr>
              <a:t> art. 1421 c.c. poiché non attiene ad un negozio invocato quale elemento costitutivo della domanda, bensì rappresenta essa stessa la </a:t>
            </a:r>
            <a:r>
              <a:rPr lang="it-IT" sz="2200" i="1" dirty="0">
                <a:solidFill>
                  <a:schemeClr val="tx2"/>
                </a:solidFill>
                <a:sym typeface="Wingdings" pitchFamily="2" charset="2"/>
              </a:rPr>
              <a:t>causa </a:t>
            </a:r>
            <a:r>
              <a:rPr lang="it-IT" sz="2200" i="1" dirty="0" err="1">
                <a:solidFill>
                  <a:schemeClr val="tx2"/>
                </a:solidFill>
                <a:sym typeface="Wingdings" pitchFamily="2" charset="2"/>
              </a:rPr>
              <a:t>petendi</a:t>
            </a:r>
            <a:r>
              <a:rPr lang="it-IT" sz="2200" i="1" dirty="0">
                <a:solidFill>
                  <a:schemeClr val="tx2"/>
                </a:solidFill>
                <a:sym typeface="Wingdings" pitchFamily="2" charset="2"/>
              </a:rPr>
              <a:t> </a:t>
            </a:r>
            <a:r>
              <a:rPr lang="it-IT" sz="2200" dirty="0">
                <a:solidFill>
                  <a:schemeClr val="tx2"/>
                </a:solidFill>
                <a:sym typeface="Wingdings" pitchFamily="2" charset="2"/>
              </a:rPr>
              <a:t>dell’impugnazione della sanzione e quindi, vera e propria domanda,  che va proposta dal lavoratore interessato espressamente e tempestivamente, sicché il rilievo d’ufficio costituirebbe </a:t>
            </a:r>
            <a:r>
              <a:rPr lang="it-IT" sz="2200" dirty="0" err="1">
                <a:solidFill>
                  <a:schemeClr val="tx2"/>
                </a:solidFill>
                <a:sym typeface="Wingdings" pitchFamily="2" charset="2"/>
              </a:rPr>
              <a:t>ultrapetizione</a:t>
            </a:r>
            <a:r>
              <a:rPr lang="it-IT" sz="2200" dirty="0">
                <a:solidFill>
                  <a:schemeClr val="tx2"/>
                </a:solidFill>
                <a:sym typeface="Wingdings" pitchFamily="2" charset="2"/>
              </a:rPr>
              <a:t>.</a:t>
            </a:r>
          </a:p>
          <a:p>
            <a:pPr algn="just"/>
            <a:endParaRPr lang="it-IT" sz="2200" dirty="0">
              <a:solidFill>
                <a:schemeClr val="tx2"/>
              </a:solidFill>
              <a:sym typeface="Wingdings" pitchFamily="2" charset="2"/>
            </a:endParaRPr>
          </a:p>
          <a:p>
            <a:pPr algn="just"/>
            <a:r>
              <a:rPr lang="it-IT" sz="2200" dirty="0">
                <a:solidFill>
                  <a:schemeClr val="tx2"/>
                </a:solidFill>
                <a:sym typeface="Wingdings" pitchFamily="2" charset="2"/>
              </a:rPr>
              <a:t>Pertanto, solo nel caso sia stata presentata tale domanda il Datore di Lavoro è tenuto a provare il rispetto delle prescrizioni procedimentali.</a:t>
            </a:r>
            <a:endParaRPr lang="it-IT" sz="2200" dirty="0">
              <a:solidFill>
                <a:schemeClr val="tx2"/>
              </a:solidFill>
            </a:endParaRPr>
          </a:p>
        </p:txBody>
      </p:sp>
    </p:spTree>
    <p:extLst>
      <p:ext uri="{BB962C8B-B14F-4D97-AF65-F5344CB8AC3E}">
        <p14:creationId xmlns:p14="http://schemas.microsoft.com/office/powerpoint/2010/main" val="21499314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400796"/>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pPr algn="ctr"/>
            <a:r>
              <a:rPr lang="it-IT" sz="3200" b="1" u="sng"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Il potere disciplinare</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0" y="1300968"/>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lgn="just">
              <a:spcBef>
                <a:spcPts val="700"/>
              </a:spcBef>
            </a:pPr>
            <a:endParaRPr lang="it-IT" sz="2800" dirty="0">
              <a:solidFill>
                <a:srgbClr val="000000"/>
              </a:solidFill>
            </a:endParaRPr>
          </a:p>
        </p:txBody>
      </p:sp>
      <p:sp>
        <p:nvSpPr>
          <p:cNvPr id="3" name="CasellaDiTesto 2">
            <a:extLst>
              <a:ext uri="{FF2B5EF4-FFF2-40B4-BE49-F238E27FC236}">
                <a16:creationId xmlns:a16="http://schemas.microsoft.com/office/drawing/2014/main" id="{858B6FCF-07EF-8E40-AAF4-E7A9BD785EAC}"/>
              </a:ext>
            </a:extLst>
          </p:cNvPr>
          <p:cNvSpPr txBox="1"/>
          <p:nvPr/>
        </p:nvSpPr>
        <p:spPr>
          <a:xfrm>
            <a:off x="579910" y="1030651"/>
            <a:ext cx="11032177" cy="4770537"/>
          </a:xfrm>
          <a:prstGeom prst="rect">
            <a:avLst/>
          </a:prstGeom>
          <a:noFill/>
        </p:spPr>
        <p:txBody>
          <a:bodyPr wrap="square" rtlCol="0">
            <a:spAutoFit/>
          </a:bodyPr>
          <a:lstStyle/>
          <a:p>
            <a:pPr algn="just"/>
            <a:r>
              <a:rPr lang="it-IT" b="1" u="sng" dirty="0"/>
              <a:t>POTERE DISCIPLINARE </a:t>
            </a:r>
            <a:r>
              <a:rPr lang="it-IT" b="1" u="sng" dirty="0">
                <a:sym typeface="Wingdings" pitchFamily="2" charset="2"/>
              </a:rPr>
              <a:t> art. 2106 c.c.</a:t>
            </a:r>
          </a:p>
          <a:p>
            <a:pPr algn="just"/>
            <a:endParaRPr lang="it-IT" sz="2000" b="1" u="sng" dirty="0">
              <a:solidFill>
                <a:schemeClr val="tx2"/>
              </a:solidFill>
              <a:sym typeface="Wingdings" pitchFamily="2" charset="2"/>
            </a:endParaRPr>
          </a:p>
          <a:p>
            <a:pPr algn="just"/>
            <a:r>
              <a:rPr lang="it-IT" sz="2000" dirty="0">
                <a:solidFill>
                  <a:schemeClr val="tx2"/>
                </a:solidFill>
                <a:sym typeface="Wingdings" pitchFamily="2" charset="2"/>
              </a:rPr>
              <a:t>Potere del datore di lavoro che trova fondamento nel contratto di lavoro subordinato, la cui funzione </a:t>
            </a:r>
            <a:r>
              <a:rPr lang="it-IT" sz="2000" dirty="0" err="1">
                <a:solidFill>
                  <a:schemeClr val="tx2"/>
                </a:solidFill>
                <a:sym typeface="Wingdings" pitchFamily="2" charset="2"/>
              </a:rPr>
              <a:t>organizzatoria</a:t>
            </a:r>
            <a:r>
              <a:rPr lang="it-IT" sz="2000" dirty="0">
                <a:solidFill>
                  <a:schemeClr val="tx2"/>
                </a:solidFill>
                <a:sym typeface="Wingdings" pitchFamily="2" charset="2"/>
              </a:rPr>
              <a:t> giustifica l’irrogazione di pene private finalizzate </a:t>
            </a:r>
            <a:r>
              <a:rPr lang="it-IT" sz="2000" u="sng" dirty="0">
                <a:solidFill>
                  <a:schemeClr val="tx2"/>
                </a:solidFill>
                <a:sym typeface="Wingdings" pitchFamily="2" charset="2"/>
              </a:rPr>
              <a:t>alla conservazione ed il buon funzionamento dell’organizzazione.</a:t>
            </a:r>
          </a:p>
          <a:p>
            <a:pPr algn="just"/>
            <a:endParaRPr lang="it-IT" sz="2000" b="1" dirty="0">
              <a:solidFill>
                <a:schemeClr val="tx2"/>
              </a:solidFill>
              <a:sym typeface="Wingdings" pitchFamily="2" charset="2"/>
            </a:endParaRPr>
          </a:p>
          <a:p>
            <a:pPr algn="just"/>
            <a:r>
              <a:rPr lang="it-IT" sz="2000" b="1" dirty="0">
                <a:solidFill>
                  <a:schemeClr val="tx2"/>
                </a:solidFill>
                <a:sym typeface="Wingdings" pitchFamily="2" charset="2"/>
              </a:rPr>
              <a:t>La violazione degli obblighi </a:t>
            </a:r>
            <a:r>
              <a:rPr lang="it-IT" sz="2000" dirty="0">
                <a:solidFill>
                  <a:schemeClr val="tx2"/>
                </a:solidFill>
                <a:sym typeface="Wingdings" pitchFamily="2" charset="2"/>
              </a:rPr>
              <a:t>di lavorare con la prescritta diligenza ed obbedienza (art. 2104 c.c.), di rispettare le disposizioni e la disciplina del lavoro e l’obbligo di fedeltà (art.2105 c.c.) può dar luogo </a:t>
            </a:r>
            <a:r>
              <a:rPr lang="it-IT" sz="2000" u="sng" dirty="0">
                <a:solidFill>
                  <a:schemeClr val="tx2"/>
                </a:solidFill>
                <a:sym typeface="Wingdings" pitchFamily="2" charset="2"/>
              </a:rPr>
              <a:t>all’applicazione di sanzioni disciplinari</a:t>
            </a:r>
            <a:r>
              <a:rPr lang="it-IT" sz="2000" dirty="0">
                <a:solidFill>
                  <a:schemeClr val="tx2"/>
                </a:solidFill>
                <a:sym typeface="Wingdings" pitchFamily="2" charset="2"/>
              </a:rPr>
              <a:t> (art. 2106 c.c.).</a:t>
            </a:r>
          </a:p>
          <a:p>
            <a:pPr algn="just"/>
            <a:endParaRPr lang="it-IT" dirty="0">
              <a:sym typeface="Wingdings" pitchFamily="2" charset="2"/>
            </a:endParaRPr>
          </a:p>
          <a:p>
            <a:pPr algn="ctr"/>
            <a:endParaRPr lang="it-IT" b="1" u="sng" dirty="0">
              <a:sym typeface="Wingdings" pitchFamily="2" charset="2"/>
            </a:endParaRPr>
          </a:p>
          <a:p>
            <a:pPr algn="ctr"/>
            <a:r>
              <a:rPr lang="it-IT" b="1" u="sng" dirty="0">
                <a:sym typeface="Wingdings" pitchFamily="2" charset="2"/>
              </a:rPr>
              <a:t>LIMITAZIONI</a:t>
            </a:r>
            <a:endParaRPr lang="it-IT" b="1" u="sng" dirty="0">
              <a:solidFill>
                <a:schemeClr val="tx2"/>
              </a:solidFill>
              <a:sym typeface="Wingdings" pitchFamily="2" charset="2"/>
            </a:endParaRPr>
          </a:p>
          <a:p>
            <a:pPr algn="just"/>
            <a:r>
              <a:rPr lang="it-IT" dirty="0">
                <a:solidFill>
                  <a:schemeClr val="tx2"/>
                </a:solidFill>
                <a:sym typeface="Wingdings" pitchFamily="2" charset="2"/>
              </a:rPr>
              <a:t>come per gli altri poteri imprenditoriali la legge (art. 2106 c.c. ed art. 7 St. Lav.) e la contrattazione collettiva hanno introdotto importanti </a:t>
            </a:r>
            <a:r>
              <a:rPr lang="it-IT" b="1" dirty="0">
                <a:solidFill>
                  <a:schemeClr val="tx2"/>
                </a:solidFill>
                <a:sym typeface="Wingdings" pitchFamily="2" charset="2"/>
              </a:rPr>
              <a:t>limiti sostanziali e procedimentali</a:t>
            </a:r>
            <a:r>
              <a:rPr lang="it-IT" dirty="0">
                <a:solidFill>
                  <a:schemeClr val="tx2"/>
                </a:solidFill>
                <a:sym typeface="Wingdings" pitchFamily="2" charset="2"/>
              </a:rPr>
              <a:t>, a garanzia ed interesse del lavoratore a non essere punito ingiustamente e sproporzionatamente, a conoscere preventivamente le regole da rispettare e le corrispondenti sanzioni, ad essere informato dell’accusa ed a potersi difendere prima dell’irrogazione della sanzione. </a:t>
            </a:r>
            <a:endParaRPr lang="it-IT" dirty="0">
              <a:solidFill>
                <a:schemeClr val="tx2"/>
              </a:solidFill>
            </a:endParaRPr>
          </a:p>
        </p:txBody>
      </p:sp>
    </p:spTree>
    <p:extLst>
      <p:ext uri="{BB962C8B-B14F-4D97-AF65-F5344CB8AC3E}">
        <p14:creationId xmlns:p14="http://schemas.microsoft.com/office/powerpoint/2010/main" val="37029821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3685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pPr algn="ctr"/>
            <a:r>
              <a:rPr lang="it-IT" sz="2400" b="1" u="sng"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rPr>
              <a:t>Ipotesi di esercizio doveroso</a:t>
            </a: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0" y="96572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just">
              <a:spcBef>
                <a:spcPts val="700"/>
              </a:spcBef>
              <a:buNone/>
            </a:pPr>
            <a:endParaRPr lang="it-IT" sz="2100" i="1" dirty="0">
              <a:solidFill>
                <a:schemeClr val="tx2">
                  <a:lumMod val="50000"/>
                </a:schemeClr>
              </a:solidFill>
              <a:latin typeface="+mj-lt"/>
            </a:endParaRPr>
          </a:p>
        </p:txBody>
      </p:sp>
      <p:sp>
        <p:nvSpPr>
          <p:cNvPr id="2" name="CasellaDiTesto 1">
            <a:extLst>
              <a:ext uri="{FF2B5EF4-FFF2-40B4-BE49-F238E27FC236}">
                <a16:creationId xmlns:a16="http://schemas.microsoft.com/office/drawing/2014/main" id="{A90FA1D2-0702-A94B-8C20-2280521CBC2E}"/>
              </a:ext>
            </a:extLst>
          </p:cNvPr>
          <p:cNvSpPr txBox="1"/>
          <p:nvPr/>
        </p:nvSpPr>
        <p:spPr>
          <a:xfrm>
            <a:off x="683337" y="965724"/>
            <a:ext cx="11115667" cy="4524315"/>
          </a:xfrm>
          <a:prstGeom prst="rect">
            <a:avLst/>
          </a:prstGeom>
          <a:noFill/>
        </p:spPr>
        <p:txBody>
          <a:bodyPr wrap="square" rtlCol="0">
            <a:spAutoFit/>
          </a:bodyPr>
          <a:lstStyle/>
          <a:p>
            <a:pPr algn="ctr"/>
            <a:r>
              <a:rPr lang="it-IT" sz="2400" u="sng" dirty="0">
                <a:solidFill>
                  <a:schemeClr val="tx2"/>
                </a:solidFill>
              </a:rPr>
              <a:t>REGOLA = L’ESERCIZIO POTERE DISCIPLINARE E’ DISCREZIONALE</a:t>
            </a:r>
          </a:p>
          <a:p>
            <a:pPr algn="ctr"/>
            <a:endParaRPr lang="it-IT" sz="2400" u="sng" dirty="0">
              <a:solidFill>
                <a:schemeClr val="tx2"/>
              </a:solidFill>
            </a:endParaRPr>
          </a:p>
          <a:p>
            <a:pPr algn="just"/>
            <a:r>
              <a:rPr lang="it-IT" sz="2400" dirty="0">
                <a:solidFill>
                  <a:schemeClr val="tx2"/>
                </a:solidFill>
              </a:rPr>
              <a:t>In alcune situazioni l’esercizio del potere disciplinare diviene però doveroso in ragione della protezione di interessi distinti da quello del datore di lavoro.</a:t>
            </a:r>
          </a:p>
          <a:p>
            <a:pPr algn="just"/>
            <a:endParaRPr lang="it-IT" sz="2400" dirty="0">
              <a:solidFill>
                <a:schemeClr val="tx2"/>
              </a:solidFill>
            </a:endParaRPr>
          </a:p>
          <a:p>
            <a:pPr algn="just"/>
            <a:r>
              <a:rPr lang="it-IT" sz="2400" u="sng" dirty="0">
                <a:solidFill>
                  <a:schemeClr val="tx2"/>
                </a:solidFill>
              </a:rPr>
              <a:t>alcuni esempi</a:t>
            </a:r>
          </a:p>
          <a:p>
            <a:pPr marL="285750" indent="-285750" algn="just">
              <a:buFont typeface="Arial" panose="020B0604020202020204" pitchFamily="34" charset="0"/>
              <a:buChar char="•"/>
            </a:pPr>
            <a:r>
              <a:rPr lang="it-IT" sz="2400" dirty="0">
                <a:solidFill>
                  <a:schemeClr val="tx2"/>
                </a:solidFill>
              </a:rPr>
              <a:t>caso di inosservanza da parte del lavoratore della normativa di sicurezze;</a:t>
            </a:r>
          </a:p>
          <a:p>
            <a:pPr marL="285750" indent="-285750" algn="just">
              <a:buFont typeface="Arial" panose="020B0604020202020204" pitchFamily="34" charset="0"/>
              <a:buChar char="•"/>
            </a:pPr>
            <a:r>
              <a:rPr lang="it-IT" sz="2400" dirty="0">
                <a:solidFill>
                  <a:schemeClr val="tx2"/>
                </a:solidFill>
              </a:rPr>
              <a:t>caso di condotte illecite di un dipendente a danno di un altro;</a:t>
            </a:r>
          </a:p>
          <a:p>
            <a:pPr marL="285750" indent="-285750" algn="just">
              <a:buFont typeface="Arial" panose="020B0604020202020204" pitchFamily="34" charset="0"/>
              <a:buChar char="•"/>
            </a:pPr>
            <a:r>
              <a:rPr lang="it-IT" sz="2400" dirty="0">
                <a:solidFill>
                  <a:schemeClr val="tx2"/>
                </a:solidFill>
              </a:rPr>
              <a:t>caso di violazione di regole dello sciopero nei servizi pubblici essenziali;</a:t>
            </a:r>
          </a:p>
          <a:p>
            <a:pPr algn="just"/>
            <a:endParaRPr lang="it-IT" sz="2400" dirty="0">
              <a:solidFill>
                <a:schemeClr val="tx2"/>
              </a:solidFill>
            </a:endParaRPr>
          </a:p>
          <a:p>
            <a:pPr algn="just"/>
            <a:r>
              <a:rPr lang="it-IT" sz="2400" dirty="0">
                <a:solidFill>
                  <a:schemeClr val="tx2"/>
                </a:solidFill>
              </a:rPr>
              <a:t>In questi casi il mancato esercizio del potere disciplinare determina o aggrava la responsabilità del datore di lavoro nei confronti dei soggetti danneggiati.</a:t>
            </a:r>
          </a:p>
        </p:txBody>
      </p:sp>
    </p:spTree>
    <p:extLst>
      <p:ext uri="{BB962C8B-B14F-4D97-AF65-F5344CB8AC3E}">
        <p14:creationId xmlns:p14="http://schemas.microsoft.com/office/powerpoint/2010/main" val="2643654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591777" y="32574"/>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591777" y="650484"/>
            <a:ext cx="11008446" cy="5371625"/>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lgn="ctr">
              <a:spcBef>
                <a:spcPts val="700"/>
              </a:spcBef>
              <a:buNone/>
            </a:pPr>
            <a:r>
              <a:rPr lang="en-GB" sz="3200" b="1" u="sng" dirty="0">
                <a:solidFill>
                  <a:schemeClr val="tx1"/>
                </a:solidFill>
                <a:latin typeface="+mj-lt"/>
              </a:rPr>
              <a:t>IL CODICE DISCIPLINARE</a:t>
            </a:r>
          </a:p>
          <a:p>
            <a:pPr indent="0" algn="ctr">
              <a:spcBef>
                <a:spcPts val="700"/>
              </a:spcBef>
              <a:buNone/>
            </a:pPr>
            <a:r>
              <a:rPr lang="en-GB" sz="2800" i="1" dirty="0">
                <a:latin typeface="+mj-lt"/>
              </a:rPr>
              <a:t>“</a:t>
            </a:r>
            <a:r>
              <a:rPr lang="en-GB" sz="2800" i="1" dirty="0" err="1">
                <a:latin typeface="+mj-lt"/>
              </a:rPr>
              <a:t>Nullum</a:t>
            </a:r>
            <a:r>
              <a:rPr lang="en-GB" sz="2800" i="1" dirty="0">
                <a:latin typeface="+mj-lt"/>
              </a:rPr>
              <a:t> </a:t>
            </a:r>
            <a:r>
              <a:rPr lang="en-GB" sz="2800" i="1" dirty="0" err="1">
                <a:latin typeface="+mj-lt"/>
              </a:rPr>
              <a:t>crimen</a:t>
            </a:r>
            <a:r>
              <a:rPr lang="en-GB" sz="2800" i="1" dirty="0">
                <a:latin typeface="+mj-lt"/>
              </a:rPr>
              <a:t>, </a:t>
            </a:r>
            <a:r>
              <a:rPr lang="en-GB" sz="2800" i="1" dirty="0" err="1">
                <a:latin typeface="+mj-lt"/>
              </a:rPr>
              <a:t>nulla</a:t>
            </a:r>
            <a:r>
              <a:rPr lang="en-GB" sz="2800" i="1" dirty="0">
                <a:latin typeface="+mj-lt"/>
              </a:rPr>
              <a:t> </a:t>
            </a:r>
            <a:r>
              <a:rPr lang="en-GB" sz="2800" i="1" dirty="0" err="1">
                <a:latin typeface="+mj-lt"/>
              </a:rPr>
              <a:t>poena</a:t>
            </a:r>
            <a:r>
              <a:rPr lang="en-GB" sz="2800" i="1" dirty="0">
                <a:latin typeface="+mj-lt"/>
              </a:rPr>
              <a:t> sine </a:t>
            </a:r>
            <a:r>
              <a:rPr lang="en-GB" sz="2800" i="1" dirty="0" err="1">
                <a:latin typeface="+mj-lt"/>
              </a:rPr>
              <a:t>lege</a:t>
            </a:r>
            <a:r>
              <a:rPr lang="en-GB" sz="2800" i="1" dirty="0">
                <a:latin typeface="+mj-lt"/>
              </a:rPr>
              <a:t>”</a:t>
            </a:r>
          </a:p>
          <a:p>
            <a:pPr indent="0" algn="ctr">
              <a:spcBef>
                <a:spcPts val="700"/>
              </a:spcBef>
              <a:buNone/>
            </a:pPr>
            <a:endParaRPr lang="en-GB" sz="2800" b="1" u="sng" dirty="0">
              <a:latin typeface="+mj-lt"/>
            </a:endParaRPr>
          </a:p>
          <a:p>
            <a:pPr indent="0" algn="ctr">
              <a:spcBef>
                <a:spcPts val="700"/>
              </a:spcBef>
              <a:buNone/>
            </a:pPr>
            <a:r>
              <a:rPr lang="en-GB" sz="2800" b="1" u="sng" dirty="0">
                <a:latin typeface="+mj-lt"/>
              </a:rPr>
              <a:t>Art. 7 St. Lav.</a:t>
            </a:r>
          </a:p>
          <a:p>
            <a:pPr marL="0" indent="0" algn="just">
              <a:spcBef>
                <a:spcPts val="0"/>
              </a:spcBef>
              <a:buNone/>
            </a:pPr>
            <a:r>
              <a:rPr lang="en-GB" sz="2400" dirty="0">
                <a:latin typeface="+mj-lt"/>
              </a:rPr>
              <a:t>Non </a:t>
            </a:r>
            <a:r>
              <a:rPr lang="en-GB" sz="2400" dirty="0" err="1">
                <a:latin typeface="+mj-lt"/>
              </a:rPr>
              <a:t>possono</a:t>
            </a:r>
            <a:r>
              <a:rPr lang="en-GB" sz="2400" dirty="0">
                <a:latin typeface="+mj-lt"/>
              </a:rPr>
              <a:t> </a:t>
            </a:r>
            <a:r>
              <a:rPr lang="en-GB" sz="2400" dirty="0" err="1">
                <a:latin typeface="+mj-lt"/>
              </a:rPr>
              <a:t>essere</a:t>
            </a:r>
            <a:r>
              <a:rPr lang="en-GB" sz="2400" dirty="0">
                <a:latin typeface="+mj-lt"/>
              </a:rPr>
              <a:t> </a:t>
            </a:r>
            <a:r>
              <a:rPr lang="en-GB" sz="2400" dirty="0" err="1">
                <a:latin typeface="+mj-lt"/>
              </a:rPr>
              <a:t>validamente</a:t>
            </a:r>
            <a:r>
              <a:rPr lang="en-GB" sz="2400" dirty="0">
                <a:latin typeface="+mj-lt"/>
              </a:rPr>
              <a:t> </a:t>
            </a:r>
            <a:r>
              <a:rPr lang="en-GB" sz="2400" dirty="0" err="1">
                <a:latin typeface="+mj-lt"/>
              </a:rPr>
              <a:t>irrogate</a:t>
            </a:r>
            <a:r>
              <a:rPr lang="en-GB" sz="2400" dirty="0">
                <a:latin typeface="+mj-lt"/>
              </a:rPr>
              <a:t> </a:t>
            </a:r>
            <a:r>
              <a:rPr lang="en-GB" sz="2400" dirty="0" err="1">
                <a:latin typeface="+mj-lt"/>
              </a:rPr>
              <a:t>sanzioni</a:t>
            </a:r>
            <a:r>
              <a:rPr lang="en-GB" sz="2400" dirty="0">
                <a:latin typeface="+mj-lt"/>
              </a:rPr>
              <a:t> </a:t>
            </a:r>
            <a:r>
              <a:rPr lang="en-GB" sz="2400" dirty="0" err="1">
                <a:latin typeface="+mj-lt"/>
              </a:rPr>
              <a:t>disciplinari</a:t>
            </a:r>
            <a:r>
              <a:rPr lang="en-GB" sz="2400" dirty="0">
                <a:latin typeface="+mj-lt"/>
              </a:rPr>
              <a:t> se prima </a:t>
            </a:r>
            <a:r>
              <a:rPr lang="en-GB" sz="2400" dirty="0" err="1">
                <a:latin typeface="+mj-lt"/>
              </a:rPr>
              <a:t>dell’infrazione</a:t>
            </a:r>
            <a:r>
              <a:rPr lang="en-GB" sz="2400" dirty="0">
                <a:latin typeface="+mj-lt"/>
              </a:rPr>
              <a:t> </a:t>
            </a:r>
            <a:r>
              <a:rPr lang="en-GB" sz="2400" dirty="0" err="1">
                <a:latin typeface="+mj-lt"/>
              </a:rPr>
              <a:t>il</a:t>
            </a:r>
            <a:r>
              <a:rPr lang="en-GB" sz="2400" dirty="0">
                <a:latin typeface="+mj-lt"/>
              </a:rPr>
              <a:t> </a:t>
            </a:r>
            <a:r>
              <a:rPr lang="en-GB" sz="2400" dirty="0" err="1">
                <a:latin typeface="+mj-lt"/>
              </a:rPr>
              <a:t>datore</a:t>
            </a:r>
            <a:r>
              <a:rPr lang="en-GB" sz="2400" dirty="0">
                <a:latin typeface="+mj-lt"/>
              </a:rPr>
              <a:t> di </a:t>
            </a:r>
            <a:r>
              <a:rPr lang="en-GB" sz="2400" dirty="0" err="1">
                <a:latin typeface="+mj-lt"/>
              </a:rPr>
              <a:t>lavoro</a:t>
            </a:r>
            <a:r>
              <a:rPr lang="en-GB" sz="2400" dirty="0">
                <a:latin typeface="+mj-lt"/>
              </a:rPr>
              <a:t> non </a:t>
            </a:r>
            <a:r>
              <a:rPr lang="en-GB" sz="2400" dirty="0" err="1">
                <a:latin typeface="+mj-lt"/>
              </a:rPr>
              <a:t>abbia</a:t>
            </a:r>
            <a:r>
              <a:rPr lang="en-GB" sz="2400" dirty="0">
                <a:latin typeface="+mj-lt"/>
              </a:rPr>
              <a:t> </a:t>
            </a:r>
            <a:r>
              <a:rPr lang="en-GB" sz="2400" dirty="0" err="1">
                <a:latin typeface="+mj-lt"/>
              </a:rPr>
              <a:t>predisposto</a:t>
            </a:r>
            <a:r>
              <a:rPr lang="en-GB" sz="2400" dirty="0">
                <a:latin typeface="+mj-lt"/>
              </a:rPr>
              <a:t> e </a:t>
            </a:r>
            <a:r>
              <a:rPr lang="en-GB" sz="2400" dirty="0" err="1">
                <a:latin typeface="+mj-lt"/>
              </a:rPr>
              <a:t>pubblicizzato</a:t>
            </a:r>
            <a:r>
              <a:rPr lang="en-GB" sz="2400" dirty="0">
                <a:latin typeface="+mj-lt"/>
              </a:rPr>
              <a:t> </a:t>
            </a:r>
            <a:r>
              <a:rPr lang="en-GB" sz="2400" dirty="0" err="1">
                <a:latin typeface="+mj-lt"/>
              </a:rPr>
              <a:t>il</a:t>
            </a:r>
            <a:r>
              <a:rPr lang="en-GB" sz="2400" dirty="0">
                <a:latin typeface="+mj-lt"/>
              </a:rPr>
              <a:t> </a:t>
            </a:r>
            <a:r>
              <a:rPr lang="en-GB" sz="2400" dirty="0" err="1">
                <a:latin typeface="+mj-lt"/>
              </a:rPr>
              <a:t>codice</a:t>
            </a:r>
            <a:r>
              <a:rPr lang="en-GB" sz="2400" dirty="0">
                <a:latin typeface="+mj-lt"/>
              </a:rPr>
              <a:t> </a:t>
            </a:r>
            <a:r>
              <a:rPr lang="en-GB" sz="2400" dirty="0" err="1">
                <a:latin typeface="+mj-lt"/>
              </a:rPr>
              <a:t>disciplinare</a:t>
            </a:r>
            <a:r>
              <a:rPr lang="en-GB" sz="2400" dirty="0">
                <a:latin typeface="+mj-lt"/>
              </a:rPr>
              <a:t> </a:t>
            </a:r>
            <a:r>
              <a:rPr lang="en-GB" sz="2400" dirty="0" err="1">
                <a:latin typeface="+mj-lt"/>
              </a:rPr>
              <a:t>contente</a:t>
            </a:r>
            <a:r>
              <a:rPr lang="en-GB" sz="2400" dirty="0">
                <a:latin typeface="+mj-lt"/>
              </a:rPr>
              <a:t> “</a:t>
            </a:r>
            <a:r>
              <a:rPr lang="en-GB" sz="2400" b="1" i="1" dirty="0">
                <a:latin typeface="+mj-lt"/>
              </a:rPr>
              <a:t>le </a:t>
            </a:r>
            <a:r>
              <a:rPr lang="en-GB" sz="2400" b="1" i="1" dirty="0" err="1">
                <a:latin typeface="+mj-lt"/>
              </a:rPr>
              <a:t>norme</a:t>
            </a:r>
            <a:r>
              <a:rPr lang="en-GB" sz="2400" b="1" i="1" dirty="0">
                <a:latin typeface="+mj-lt"/>
              </a:rPr>
              <a:t> </a:t>
            </a:r>
            <a:r>
              <a:rPr lang="en-GB" sz="2400" b="1" i="1" dirty="0" err="1">
                <a:latin typeface="+mj-lt"/>
              </a:rPr>
              <a:t>disciplinari</a:t>
            </a:r>
            <a:r>
              <a:rPr lang="en-GB" sz="2400" b="1" i="1" dirty="0">
                <a:latin typeface="+mj-lt"/>
              </a:rPr>
              <a:t> relative </a:t>
            </a:r>
            <a:r>
              <a:rPr lang="en-GB" sz="2400" b="1" i="1" dirty="0" err="1">
                <a:latin typeface="+mj-lt"/>
              </a:rPr>
              <a:t>alle</a:t>
            </a:r>
            <a:r>
              <a:rPr lang="en-GB" sz="2400" b="1" i="1" dirty="0">
                <a:latin typeface="+mj-lt"/>
              </a:rPr>
              <a:t> </a:t>
            </a:r>
            <a:r>
              <a:rPr lang="en-GB" sz="2400" b="1" i="1" dirty="0" err="1">
                <a:latin typeface="+mj-lt"/>
              </a:rPr>
              <a:t>sanzioni</a:t>
            </a:r>
            <a:r>
              <a:rPr lang="en-GB" sz="2400" b="1" i="1" dirty="0">
                <a:latin typeface="+mj-lt"/>
              </a:rPr>
              <a:t>, </a:t>
            </a:r>
            <a:r>
              <a:rPr lang="en-GB" sz="2400" b="1" i="1" dirty="0" err="1">
                <a:latin typeface="+mj-lt"/>
              </a:rPr>
              <a:t>alle</a:t>
            </a:r>
            <a:r>
              <a:rPr lang="en-GB" sz="2400" b="1" i="1" dirty="0">
                <a:latin typeface="+mj-lt"/>
              </a:rPr>
              <a:t> </a:t>
            </a:r>
            <a:r>
              <a:rPr lang="en-GB" sz="2400" b="1" i="1" dirty="0" err="1">
                <a:latin typeface="+mj-lt"/>
              </a:rPr>
              <a:t>infrazioni</a:t>
            </a:r>
            <a:r>
              <a:rPr lang="en-GB" sz="2400" b="1" i="1" dirty="0">
                <a:latin typeface="+mj-lt"/>
              </a:rPr>
              <a:t> in </a:t>
            </a:r>
            <a:r>
              <a:rPr lang="en-GB" sz="2400" b="1" i="1" dirty="0" err="1">
                <a:latin typeface="+mj-lt"/>
              </a:rPr>
              <a:t>relazioni</a:t>
            </a:r>
            <a:r>
              <a:rPr lang="en-GB" sz="2400" b="1" i="1" dirty="0">
                <a:latin typeface="+mj-lt"/>
              </a:rPr>
              <a:t> </a:t>
            </a:r>
            <a:r>
              <a:rPr lang="en-GB" sz="2400" b="1" i="1" dirty="0" err="1">
                <a:latin typeface="+mj-lt"/>
              </a:rPr>
              <a:t>alle</a:t>
            </a:r>
            <a:r>
              <a:rPr lang="en-GB" sz="2400" b="1" i="1" dirty="0">
                <a:latin typeface="+mj-lt"/>
              </a:rPr>
              <a:t> </a:t>
            </a:r>
            <a:r>
              <a:rPr lang="en-GB" sz="2400" b="1" i="1" dirty="0" err="1">
                <a:latin typeface="+mj-lt"/>
              </a:rPr>
              <a:t>quali</a:t>
            </a:r>
            <a:r>
              <a:rPr lang="en-GB" sz="2400" b="1" i="1" dirty="0">
                <a:latin typeface="+mj-lt"/>
              </a:rPr>
              <a:t> </a:t>
            </a:r>
            <a:r>
              <a:rPr lang="en-GB" sz="2400" b="1" i="1" dirty="0" err="1">
                <a:latin typeface="+mj-lt"/>
              </a:rPr>
              <a:t>ciascuna</a:t>
            </a:r>
            <a:r>
              <a:rPr lang="en-GB" sz="2400" b="1" i="1" dirty="0">
                <a:latin typeface="+mj-lt"/>
              </a:rPr>
              <a:t> di </a:t>
            </a:r>
            <a:r>
              <a:rPr lang="en-GB" sz="2400" b="1" i="1" dirty="0" err="1">
                <a:latin typeface="+mj-lt"/>
              </a:rPr>
              <a:t>esse</a:t>
            </a:r>
            <a:r>
              <a:rPr lang="en-GB" sz="2400" b="1" i="1" dirty="0">
                <a:latin typeface="+mj-lt"/>
              </a:rPr>
              <a:t> </a:t>
            </a:r>
            <a:r>
              <a:rPr lang="en-GB" sz="2400" b="1" i="1" dirty="0" err="1">
                <a:latin typeface="+mj-lt"/>
              </a:rPr>
              <a:t>può</a:t>
            </a:r>
            <a:r>
              <a:rPr lang="en-GB" sz="2400" b="1" i="1" dirty="0">
                <a:latin typeface="+mj-lt"/>
              </a:rPr>
              <a:t> </a:t>
            </a:r>
            <a:r>
              <a:rPr lang="en-GB" sz="2400" b="1" i="1" dirty="0" err="1">
                <a:latin typeface="+mj-lt"/>
              </a:rPr>
              <a:t>essere</a:t>
            </a:r>
            <a:r>
              <a:rPr lang="en-GB" sz="2400" b="1" i="1" dirty="0">
                <a:latin typeface="+mj-lt"/>
              </a:rPr>
              <a:t> applicate </a:t>
            </a:r>
            <a:r>
              <a:rPr lang="en-GB" sz="2400" b="1" i="1" dirty="0" err="1">
                <a:latin typeface="+mj-lt"/>
              </a:rPr>
              <a:t>ed</a:t>
            </a:r>
            <a:r>
              <a:rPr lang="en-GB" sz="2400" b="1" i="1" dirty="0">
                <a:latin typeface="+mj-lt"/>
              </a:rPr>
              <a:t> </a:t>
            </a:r>
            <a:r>
              <a:rPr lang="en-GB" sz="2400" b="1" i="1" dirty="0" err="1">
                <a:latin typeface="+mj-lt"/>
              </a:rPr>
              <a:t>alle</a:t>
            </a:r>
            <a:r>
              <a:rPr lang="en-GB" sz="2400" b="1" i="1" dirty="0">
                <a:latin typeface="+mj-lt"/>
              </a:rPr>
              <a:t> procedure di </a:t>
            </a:r>
            <a:r>
              <a:rPr lang="en-GB" sz="2400" b="1" i="1" dirty="0" err="1">
                <a:latin typeface="+mj-lt"/>
              </a:rPr>
              <a:t>contestazione</a:t>
            </a:r>
            <a:r>
              <a:rPr lang="en-GB" sz="2400" b="1" i="1" dirty="0">
                <a:latin typeface="+mj-lt"/>
              </a:rPr>
              <a:t> </a:t>
            </a:r>
            <a:r>
              <a:rPr lang="en-GB" sz="2400" b="1" i="1" dirty="0" err="1">
                <a:latin typeface="+mj-lt"/>
              </a:rPr>
              <a:t>delle</a:t>
            </a:r>
            <a:r>
              <a:rPr lang="en-GB" sz="2400" b="1" i="1" dirty="0">
                <a:latin typeface="+mj-lt"/>
              </a:rPr>
              <a:t> </a:t>
            </a:r>
            <a:r>
              <a:rPr lang="en-GB" sz="2400" b="1" i="1" dirty="0" err="1">
                <a:latin typeface="+mj-lt"/>
              </a:rPr>
              <a:t>stesse</a:t>
            </a:r>
            <a:r>
              <a:rPr lang="en-GB" sz="2400" dirty="0">
                <a:latin typeface="+mj-lt"/>
              </a:rPr>
              <a:t>”.</a:t>
            </a:r>
          </a:p>
          <a:p>
            <a:pPr marL="0" indent="0" algn="just">
              <a:spcBef>
                <a:spcPts val="0"/>
              </a:spcBef>
              <a:buNone/>
            </a:pPr>
            <a:endParaRPr lang="en-GB" sz="2400" b="1" i="1" u="sng" dirty="0">
              <a:latin typeface="+mj-lt"/>
            </a:endParaRPr>
          </a:p>
          <a:p>
            <a:pPr marL="0" indent="0" algn="just">
              <a:spcBef>
                <a:spcPts val="0"/>
              </a:spcBef>
              <a:buNone/>
            </a:pPr>
            <a:r>
              <a:rPr lang="en-GB" sz="2400" dirty="0">
                <a:latin typeface="+mj-lt"/>
              </a:rPr>
              <a:t>Il CODICE DISCIPLINARE </a:t>
            </a:r>
            <a:r>
              <a:rPr lang="en-GB" sz="2400" dirty="0" err="1">
                <a:latin typeface="+mj-lt"/>
              </a:rPr>
              <a:t>deve</a:t>
            </a:r>
            <a:r>
              <a:rPr lang="en-GB" sz="2400" dirty="0">
                <a:latin typeface="+mj-lt"/>
              </a:rPr>
              <a:t> </a:t>
            </a:r>
            <a:r>
              <a:rPr lang="en-GB" sz="2400" dirty="0" err="1">
                <a:latin typeface="+mj-lt"/>
              </a:rPr>
              <a:t>applicare</a:t>
            </a:r>
            <a:r>
              <a:rPr lang="en-GB" sz="2400" dirty="0">
                <a:latin typeface="+mj-lt"/>
              </a:rPr>
              <a:t> </a:t>
            </a:r>
            <a:r>
              <a:rPr lang="en-GB" sz="2400" dirty="0" err="1">
                <a:latin typeface="+mj-lt"/>
              </a:rPr>
              <a:t>quanto</a:t>
            </a:r>
            <a:r>
              <a:rPr lang="en-GB" sz="2400" dirty="0">
                <a:latin typeface="+mj-lt"/>
              </a:rPr>
              <a:t> </a:t>
            </a:r>
            <a:r>
              <a:rPr lang="en-GB" sz="2400" dirty="0" err="1">
                <a:latin typeface="+mj-lt"/>
              </a:rPr>
              <a:t>è</a:t>
            </a:r>
            <a:r>
              <a:rPr lang="en-GB" sz="2400" dirty="0">
                <a:latin typeface="+mj-lt"/>
              </a:rPr>
              <a:t> </a:t>
            </a:r>
            <a:r>
              <a:rPr lang="en-GB" sz="2400" dirty="0" err="1">
                <a:latin typeface="+mj-lt"/>
              </a:rPr>
              <a:t>stabilito</a:t>
            </a:r>
            <a:r>
              <a:rPr lang="en-GB" sz="2400" dirty="0">
                <a:latin typeface="+mj-lt"/>
              </a:rPr>
              <a:t> </a:t>
            </a:r>
            <a:r>
              <a:rPr lang="en-GB" sz="2400" dirty="0" err="1">
                <a:latin typeface="+mj-lt"/>
              </a:rPr>
              <a:t>dagli</a:t>
            </a:r>
            <a:r>
              <a:rPr lang="en-GB" sz="2400" dirty="0">
                <a:latin typeface="+mj-lt"/>
              </a:rPr>
              <a:t> </a:t>
            </a:r>
            <a:r>
              <a:rPr lang="en-GB" sz="2400" dirty="0" err="1">
                <a:latin typeface="+mj-lt"/>
              </a:rPr>
              <a:t>accordi</a:t>
            </a:r>
            <a:r>
              <a:rPr lang="en-GB" sz="2400" dirty="0">
                <a:latin typeface="+mj-lt"/>
              </a:rPr>
              <a:t> e </a:t>
            </a:r>
            <a:r>
              <a:rPr lang="en-GB" sz="2400" dirty="0" err="1">
                <a:latin typeface="+mj-lt"/>
              </a:rPr>
              <a:t>dai</a:t>
            </a:r>
            <a:r>
              <a:rPr lang="en-GB" sz="2400" dirty="0">
                <a:latin typeface="+mj-lt"/>
              </a:rPr>
              <a:t> </a:t>
            </a:r>
            <a:r>
              <a:rPr lang="en-GB" sz="2400" dirty="0" err="1">
                <a:latin typeface="+mj-lt"/>
              </a:rPr>
              <a:t>contratti</a:t>
            </a:r>
            <a:r>
              <a:rPr lang="en-GB" sz="2400" dirty="0">
                <a:latin typeface="+mj-lt"/>
              </a:rPr>
              <a:t> di </a:t>
            </a:r>
            <a:r>
              <a:rPr lang="en-GB" sz="2400" dirty="0" err="1">
                <a:latin typeface="+mj-lt"/>
              </a:rPr>
              <a:t>lavoro</a:t>
            </a:r>
            <a:r>
              <a:rPr lang="en-GB" sz="2400" dirty="0">
                <a:latin typeface="+mj-lt"/>
              </a:rPr>
              <a:t> (dove </a:t>
            </a:r>
            <a:r>
              <a:rPr lang="en-GB" sz="2400" dirty="0" err="1">
                <a:latin typeface="+mj-lt"/>
              </a:rPr>
              <a:t>esistano</a:t>
            </a:r>
            <a:r>
              <a:rPr lang="en-GB" sz="2400" dirty="0">
                <a:latin typeface="+mj-lt"/>
              </a:rPr>
              <a:t>). </a:t>
            </a:r>
          </a:p>
          <a:p>
            <a:pPr marL="0" indent="0" algn="just">
              <a:spcBef>
                <a:spcPts val="0"/>
              </a:spcBef>
              <a:buNone/>
            </a:pPr>
            <a:r>
              <a:rPr lang="en-GB" sz="2400" dirty="0">
                <a:latin typeface="+mj-lt"/>
              </a:rPr>
              <a:t>In </a:t>
            </a:r>
            <a:r>
              <a:rPr lang="en-GB" sz="2400" dirty="0" err="1">
                <a:latin typeface="+mj-lt"/>
              </a:rPr>
              <a:t>mancanza</a:t>
            </a:r>
            <a:r>
              <a:rPr lang="en-GB" sz="2400" dirty="0">
                <a:latin typeface="+mj-lt"/>
              </a:rPr>
              <a:t> di </a:t>
            </a:r>
            <a:r>
              <a:rPr lang="en-GB" sz="2400" dirty="0" err="1">
                <a:latin typeface="+mj-lt"/>
              </a:rPr>
              <a:t>contratto</a:t>
            </a:r>
            <a:r>
              <a:rPr lang="en-GB" sz="2400" dirty="0">
                <a:latin typeface="+mj-lt"/>
              </a:rPr>
              <a:t> </a:t>
            </a:r>
            <a:r>
              <a:rPr lang="en-GB" sz="2400" dirty="0" err="1">
                <a:latin typeface="+mj-lt"/>
              </a:rPr>
              <a:t>collettivo</a:t>
            </a:r>
            <a:r>
              <a:rPr lang="en-GB" sz="2400" dirty="0">
                <a:latin typeface="+mj-lt"/>
              </a:rPr>
              <a:t> o in </a:t>
            </a:r>
            <a:r>
              <a:rPr lang="en-GB" sz="2400" dirty="0" err="1">
                <a:latin typeface="+mj-lt"/>
              </a:rPr>
              <a:t>caso</a:t>
            </a:r>
            <a:r>
              <a:rPr lang="en-GB" sz="2400" dirty="0">
                <a:latin typeface="+mj-lt"/>
              </a:rPr>
              <a:t> di </a:t>
            </a:r>
            <a:r>
              <a:rPr lang="en-GB" sz="2400" dirty="0" err="1">
                <a:latin typeface="+mj-lt"/>
              </a:rPr>
              <a:t>sua</a:t>
            </a:r>
            <a:r>
              <a:rPr lang="en-GB" sz="2400" dirty="0">
                <a:latin typeface="+mj-lt"/>
              </a:rPr>
              <a:t> </a:t>
            </a:r>
            <a:r>
              <a:rPr lang="en-GB" sz="2400" dirty="0" err="1">
                <a:latin typeface="+mj-lt"/>
              </a:rPr>
              <a:t>inefficacia</a:t>
            </a:r>
            <a:r>
              <a:rPr lang="en-GB" sz="2400" dirty="0">
                <a:latin typeface="+mj-lt"/>
              </a:rPr>
              <a:t> </a:t>
            </a:r>
            <a:r>
              <a:rPr lang="en-GB" sz="2400" dirty="0" err="1">
                <a:latin typeface="+mj-lt"/>
              </a:rPr>
              <a:t>soggettiva</a:t>
            </a:r>
            <a:r>
              <a:rPr lang="en-GB" sz="2400" dirty="0">
                <a:latin typeface="+mj-lt"/>
              </a:rPr>
              <a:t>, il </a:t>
            </a:r>
            <a:r>
              <a:rPr lang="en-GB" sz="2400" dirty="0" err="1">
                <a:latin typeface="+mj-lt"/>
              </a:rPr>
              <a:t>codice</a:t>
            </a:r>
            <a:r>
              <a:rPr lang="en-GB" sz="2400" dirty="0">
                <a:latin typeface="+mj-lt"/>
              </a:rPr>
              <a:t> </a:t>
            </a:r>
            <a:r>
              <a:rPr lang="en-GB" sz="2400" dirty="0" err="1">
                <a:latin typeface="+mj-lt"/>
              </a:rPr>
              <a:t>disciplinare</a:t>
            </a:r>
            <a:r>
              <a:rPr lang="en-GB" sz="2400" dirty="0">
                <a:latin typeface="+mj-lt"/>
              </a:rPr>
              <a:t> è </a:t>
            </a:r>
            <a:r>
              <a:rPr lang="en-GB" sz="2400" dirty="0" err="1">
                <a:latin typeface="+mj-lt"/>
              </a:rPr>
              <a:t>predisposto</a:t>
            </a:r>
            <a:r>
              <a:rPr lang="en-GB" sz="2400" dirty="0">
                <a:latin typeface="+mj-lt"/>
              </a:rPr>
              <a:t> dal </a:t>
            </a:r>
            <a:r>
              <a:rPr lang="en-GB" sz="2400" dirty="0" err="1">
                <a:latin typeface="+mj-lt"/>
              </a:rPr>
              <a:t>datore</a:t>
            </a:r>
            <a:r>
              <a:rPr lang="en-GB" sz="2400" dirty="0">
                <a:latin typeface="+mj-lt"/>
              </a:rPr>
              <a:t> di </a:t>
            </a:r>
            <a:r>
              <a:rPr lang="en-GB" sz="2400" dirty="0" err="1">
                <a:latin typeface="+mj-lt"/>
              </a:rPr>
              <a:t>lavoro</a:t>
            </a:r>
            <a:r>
              <a:rPr lang="en-GB" sz="2400" dirty="0">
                <a:latin typeface="+mj-lt"/>
              </a:rPr>
              <a:t>.</a:t>
            </a:r>
            <a:r>
              <a:rPr lang="en-GB" sz="2800" b="1" i="1" u="sng" dirty="0">
                <a:latin typeface="+mj-lt"/>
              </a:rPr>
              <a:t> </a:t>
            </a:r>
            <a:endParaRPr lang="en-GB" sz="2000" b="1" dirty="0">
              <a:solidFill>
                <a:schemeClr val="tx2">
                  <a:lumMod val="50000"/>
                </a:schemeClr>
              </a:solidFill>
              <a:latin typeface="+mj-lt"/>
            </a:endParaRPr>
          </a:p>
          <a:p>
            <a:pPr indent="254000" algn="just">
              <a:spcBef>
                <a:spcPts val="700"/>
              </a:spcBef>
            </a:pPr>
            <a:endParaRPr lang="it-IT" sz="1800" dirty="0">
              <a:solidFill>
                <a:schemeClr val="tx2">
                  <a:lumMod val="50000"/>
                </a:schemeClr>
              </a:solidFill>
              <a:latin typeface="+mj-lt"/>
            </a:endParaRPr>
          </a:p>
        </p:txBody>
      </p:sp>
    </p:spTree>
    <p:extLst>
      <p:ext uri="{BB962C8B-B14F-4D97-AF65-F5344CB8AC3E}">
        <p14:creationId xmlns:p14="http://schemas.microsoft.com/office/powerpoint/2010/main" val="10454768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129851"/>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40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0" y="858720"/>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254000">
              <a:spcBef>
                <a:spcPts val="700"/>
              </a:spcBef>
            </a:pPr>
            <a:endParaRPr lang="en-GB" sz="1400" b="1" dirty="0">
              <a:solidFill>
                <a:schemeClr val="tx2">
                  <a:lumMod val="50000"/>
                </a:schemeClr>
              </a:solidFill>
              <a:latin typeface="+mj-lt"/>
            </a:endParaRPr>
          </a:p>
          <a:p>
            <a:pPr indent="254000" algn="just">
              <a:spcBef>
                <a:spcPts val="700"/>
              </a:spcBef>
            </a:pPr>
            <a:endParaRPr lang="it-IT" sz="1800" dirty="0">
              <a:solidFill>
                <a:schemeClr val="tx2">
                  <a:lumMod val="50000"/>
                </a:schemeClr>
              </a:solidFill>
              <a:latin typeface="+mj-lt"/>
            </a:endParaRPr>
          </a:p>
        </p:txBody>
      </p:sp>
      <p:sp>
        <p:nvSpPr>
          <p:cNvPr id="2" name="CasellaDiTesto 1">
            <a:extLst>
              <a:ext uri="{FF2B5EF4-FFF2-40B4-BE49-F238E27FC236}">
                <a16:creationId xmlns:a16="http://schemas.microsoft.com/office/drawing/2014/main" id="{D8378539-0E1F-9143-BEB3-53860993E725}"/>
              </a:ext>
            </a:extLst>
          </p:cNvPr>
          <p:cNvSpPr txBox="1"/>
          <p:nvPr/>
        </p:nvSpPr>
        <p:spPr>
          <a:xfrm>
            <a:off x="642301" y="295619"/>
            <a:ext cx="10426535" cy="6247864"/>
          </a:xfrm>
          <a:prstGeom prst="rect">
            <a:avLst/>
          </a:prstGeom>
          <a:noFill/>
        </p:spPr>
        <p:txBody>
          <a:bodyPr wrap="square" rtlCol="0">
            <a:spAutoFit/>
          </a:bodyPr>
          <a:lstStyle/>
          <a:p>
            <a:pPr algn="ctr"/>
            <a:r>
              <a:rPr lang="it-IT" sz="2200" u="sng" dirty="0"/>
              <a:t>PRINCIPIO DI PROPORZIONALITA’</a:t>
            </a:r>
            <a:endParaRPr lang="it-IT" sz="2200" u="sng" dirty="0">
              <a:solidFill>
                <a:schemeClr val="tx2"/>
              </a:solidFill>
            </a:endParaRPr>
          </a:p>
          <a:p>
            <a:pPr algn="just"/>
            <a:r>
              <a:rPr lang="it-IT" sz="2200" dirty="0">
                <a:solidFill>
                  <a:schemeClr val="tx2"/>
                </a:solidFill>
              </a:rPr>
              <a:t>Sia l’autonomia collettiva che il datore di lavoro devono rispettare, </a:t>
            </a:r>
            <a:r>
              <a:rPr lang="it-IT" sz="2200" u="sng" dirty="0">
                <a:solidFill>
                  <a:schemeClr val="tx2"/>
                </a:solidFill>
              </a:rPr>
              <a:t>a pena di nullità della sanzione</a:t>
            </a:r>
            <a:r>
              <a:rPr lang="it-IT" sz="2200" dirty="0">
                <a:solidFill>
                  <a:schemeClr val="tx2"/>
                </a:solidFill>
              </a:rPr>
              <a:t>, la </a:t>
            </a:r>
            <a:r>
              <a:rPr lang="it-IT" sz="2200" b="1" dirty="0">
                <a:solidFill>
                  <a:schemeClr val="tx2"/>
                </a:solidFill>
              </a:rPr>
              <a:t>regola legale inderogabile di proporzionalità tra l’infrazione e sanzione</a:t>
            </a:r>
            <a:r>
              <a:rPr lang="it-IT" sz="2200" dirty="0">
                <a:solidFill>
                  <a:schemeClr val="tx2"/>
                </a:solidFill>
              </a:rPr>
              <a:t> (</a:t>
            </a:r>
            <a:r>
              <a:rPr lang="it-IT" sz="2200" u="sng" dirty="0">
                <a:solidFill>
                  <a:schemeClr val="tx2"/>
                </a:solidFill>
              </a:rPr>
              <a:t>art. 2106 c.c. «</a:t>
            </a:r>
            <a:r>
              <a:rPr lang="it-IT" sz="2200" i="1" u="sng" dirty="0">
                <a:solidFill>
                  <a:schemeClr val="tx2"/>
                </a:solidFill>
              </a:rPr>
              <a:t>secondo gravità dell’infrazione»</a:t>
            </a:r>
            <a:r>
              <a:rPr lang="it-IT" sz="2200" u="sng" dirty="0">
                <a:solidFill>
                  <a:schemeClr val="tx2"/>
                </a:solidFill>
              </a:rPr>
              <a:t>; art. 4 co.1 L. n. 146 del 1990</a:t>
            </a:r>
            <a:r>
              <a:rPr lang="it-IT" sz="2200" dirty="0">
                <a:solidFill>
                  <a:schemeClr val="tx2"/>
                </a:solidFill>
              </a:rPr>
              <a:t>).</a:t>
            </a:r>
          </a:p>
          <a:p>
            <a:pPr algn="just"/>
            <a:endParaRPr lang="it-IT" sz="2200" dirty="0">
              <a:solidFill>
                <a:schemeClr val="tx2"/>
              </a:solidFill>
            </a:endParaRPr>
          </a:p>
          <a:p>
            <a:pPr algn="ctr"/>
            <a:r>
              <a:rPr lang="it-IT" sz="2200" b="1" u="sng" dirty="0"/>
              <a:t>TIPOLOGIA DI SANZIONI</a:t>
            </a:r>
          </a:p>
          <a:p>
            <a:pPr algn="just"/>
            <a:r>
              <a:rPr lang="it-IT" sz="2200" u="sng" dirty="0">
                <a:solidFill>
                  <a:schemeClr val="tx2"/>
                </a:solidFill>
              </a:rPr>
              <a:t>CONSERVATIVA</a:t>
            </a:r>
          </a:p>
          <a:p>
            <a:pPr marL="457200" indent="-457200" algn="just">
              <a:buFont typeface="+mj-lt"/>
              <a:buAutoNum type="alphaLcParenR"/>
            </a:pPr>
            <a:r>
              <a:rPr lang="it-IT" sz="2200" dirty="0">
                <a:solidFill>
                  <a:schemeClr val="tx2"/>
                </a:solidFill>
              </a:rPr>
              <a:t>Rimprovero verbale;</a:t>
            </a:r>
          </a:p>
          <a:p>
            <a:pPr marL="457200" indent="-457200" algn="just">
              <a:buFont typeface="+mj-lt"/>
              <a:buAutoNum type="alphaLcParenR"/>
            </a:pPr>
            <a:r>
              <a:rPr lang="it-IT" sz="2200" dirty="0">
                <a:solidFill>
                  <a:schemeClr val="tx2"/>
                </a:solidFill>
              </a:rPr>
              <a:t>Rimprovero scritto;</a:t>
            </a:r>
          </a:p>
          <a:p>
            <a:pPr marL="457200" indent="-457200" algn="just">
              <a:buFont typeface="+mj-lt"/>
              <a:buAutoNum type="alphaLcParenR"/>
            </a:pPr>
            <a:r>
              <a:rPr lang="it-IT" sz="2200" dirty="0">
                <a:solidFill>
                  <a:schemeClr val="tx2"/>
                </a:solidFill>
              </a:rPr>
              <a:t>Multa;</a:t>
            </a:r>
          </a:p>
          <a:p>
            <a:pPr marL="457200" indent="-457200" algn="just">
              <a:buFont typeface="+mj-lt"/>
              <a:buAutoNum type="alphaLcParenR"/>
            </a:pPr>
            <a:r>
              <a:rPr lang="it-IT" sz="2200" dirty="0">
                <a:solidFill>
                  <a:schemeClr val="tx2"/>
                </a:solidFill>
              </a:rPr>
              <a:t>Sospensione dal lavoro e dalla retribuzione;</a:t>
            </a:r>
          </a:p>
          <a:p>
            <a:pPr algn="just"/>
            <a:endParaRPr lang="it-IT" sz="2200" u="sng" dirty="0">
              <a:solidFill>
                <a:schemeClr val="tx2"/>
              </a:solidFill>
            </a:endParaRPr>
          </a:p>
          <a:p>
            <a:pPr algn="just"/>
            <a:r>
              <a:rPr lang="it-IT" sz="2200" u="sng" dirty="0">
                <a:solidFill>
                  <a:schemeClr val="tx2"/>
                </a:solidFill>
              </a:rPr>
              <a:t>ESPULSIVA</a:t>
            </a:r>
          </a:p>
          <a:p>
            <a:pPr algn="just"/>
            <a:r>
              <a:rPr lang="it-IT" sz="2200" dirty="0">
                <a:solidFill>
                  <a:schemeClr val="tx2"/>
                </a:solidFill>
              </a:rPr>
              <a:t>e) Licenziamento disciplinare </a:t>
            </a:r>
            <a:r>
              <a:rPr lang="it-IT" sz="2200" dirty="0">
                <a:solidFill>
                  <a:schemeClr val="tx2"/>
                </a:solidFill>
                <a:sym typeface="Wingdings" pitchFamily="2" charset="2"/>
              </a:rPr>
              <a:t> </a:t>
            </a:r>
            <a:r>
              <a:rPr lang="it-IT" sz="2200" dirty="0">
                <a:solidFill>
                  <a:schemeClr val="tx2"/>
                </a:solidFill>
              </a:rPr>
              <a:t>unica sanzione in cui il legislatore prevede mutamento definitivo del rapporto di lavoro. Quindi, non può essere disposta in funzione punitiva una modifica delle mansioni oppure un trasferimento.</a:t>
            </a:r>
          </a:p>
          <a:p>
            <a:pPr marL="457200" indent="-457200" algn="just">
              <a:buFont typeface="+mj-lt"/>
              <a:buAutoNum type="alphaLcParenR"/>
            </a:pPr>
            <a:endParaRPr lang="it-IT" sz="2400" dirty="0">
              <a:solidFill>
                <a:schemeClr val="tx2"/>
              </a:solidFill>
            </a:endParaRPr>
          </a:p>
          <a:p>
            <a:pPr algn="just"/>
            <a:endParaRPr lang="it-IT" sz="2400" dirty="0">
              <a:solidFill>
                <a:schemeClr val="tx2"/>
              </a:solidFill>
            </a:endParaRPr>
          </a:p>
        </p:txBody>
      </p:sp>
    </p:spTree>
    <p:extLst>
      <p:ext uri="{BB962C8B-B14F-4D97-AF65-F5344CB8AC3E}">
        <p14:creationId xmlns:p14="http://schemas.microsoft.com/office/powerpoint/2010/main" val="3124748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129851"/>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494285"/>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spcBef>
                <a:spcPts val="700"/>
              </a:spcBef>
              <a:buNone/>
            </a:pPr>
            <a:endParaRPr lang="en-GB" sz="1400" b="1" dirty="0">
              <a:solidFill>
                <a:schemeClr val="tx2">
                  <a:lumMod val="50000"/>
                </a:schemeClr>
              </a:solidFill>
              <a:latin typeface="+mj-lt"/>
            </a:endParaRPr>
          </a:p>
          <a:p>
            <a:pPr indent="254000" algn="just">
              <a:spcBef>
                <a:spcPts val="700"/>
              </a:spcBef>
            </a:pPr>
            <a:endParaRPr lang="it-IT" sz="1800" dirty="0">
              <a:solidFill>
                <a:schemeClr val="tx2">
                  <a:lumMod val="50000"/>
                </a:schemeClr>
              </a:solidFill>
              <a:latin typeface="+mj-lt"/>
            </a:endParaRPr>
          </a:p>
        </p:txBody>
      </p:sp>
      <p:sp>
        <p:nvSpPr>
          <p:cNvPr id="2" name="CasellaDiTesto 1">
            <a:extLst>
              <a:ext uri="{FF2B5EF4-FFF2-40B4-BE49-F238E27FC236}">
                <a16:creationId xmlns:a16="http://schemas.microsoft.com/office/drawing/2014/main" id="{3A1D42A7-4A3F-D548-9A85-62B9572BF21D}"/>
              </a:ext>
            </a:extLst>
          </p:cNvPr>
          <p:cNvSpPr txBox="1"/>
          <p:nvPr/>
        </p:nvSpPr>
        <p:spPr>
          <a:xfrm>
            <a:off x="551714" y="858720"/>
            <a:ext cx="11080347" cy="4339650"/>
          </a:xfrm>
          <a:prstGeom prst="rect">
            <a:avLst/>
          </a:prstGeom>
          <a:noFill/>
        </p:spPr>
        <p:txBody>
          <a:bodyPr wrap="square" rtlCol="0">
            <a:spAutoFit/>
          </a:bodyPr>
          <a:lstStyle/>
          <a:p>
            <a:pPr algn="ctr"/>
            <a:r>
              <a:rPr lang="it-IT" sz="3600" b="1" u="sng" dirty="0"/>
              <a:t>CONTENUTO DEL CODICE DISCIPLINARE</a:t>
            </a:r>
          </a:p>
          <a:p>
            <a:endParaRPr lang="it-IT" sz="2400" dirty="0"/>
          </a:p>
          <a:p>
            <a:pPr marL="342900" indent="-342900" algn="just">
              <a:buFont typeface="Arial" panose="020B0604020202020204" pitchFamily="34" charset="0"/>
              <a:buChar char="•"/>
            </a:pPr>
            <a:r>
              <a:rPr lang="it-IT" sz="2400" dirty="0">
                <a:solidFill>
                  <a:schemeClr val="tx2"/>
                </a:solidFill>
              </a:rPr>
              <a:t>da un lato, si pretende una </a:t>
            </a:r>
            <a:r>
              <a:rPr lang="it-IT" sz="2400" b="1" u="sng" dirty="0">
                <a:solidFill>
                  <a:schemeClr val="tx2"/>
                </a:solidFill>
              </a:rPr>
              <a:t>analitica indicazione di tutte le possibili infrazion</a:t>
            </a:r>
            <a:r>
              <a:rPr lang="it-IT" sz="2400" dirty="0">
                <a:solidFill>
                  <a:schemeClr val="tx2"/>
                </a:solidFill>
              </a:rPr>
              <a:t>i con abbinamento della corrispondente sanzione disciplinare; </a:t>
            </a:r>
          </a:p>
          <a:p>
            <a:pPr marL="342900" indent="-342900" algn="just">
              <a:buFont typeface="Arial" panose="020B0604020202020204" pitchFamily="34" charset="0"/>
              <a:buChar char="•"/>
            </a:pPr>
            <a:r>
              <a:rPr lang="it-IT" sz="2400" dirty="0">
                <a:solidFill>
                  <a:schemeClr val="tx2"/>
                </a:solidFill>
              </a:rPr>
              <a:t>dall’altro, più ragionevolmente, si ammettono anche </a:t>
            </a:r>
            <a:r>
              <a:rPr lang="it-IT" sz="2400" b="1" u="sng" dirty="0">
                <a:solidFill>
                  <a:schemeClr val="tx2"/>
                </a:solidFill>
              </a:rPr>
              <a:t>indicazioni di largo principio con elencazione delle varie sanzioni alternativamente applicabili in considerazioni delle circostanze del caso concreto</a:t>
            </a:r>
            <a:r>
              <a:rPr lang="it-IT" sz="2400" dirty="0">
                <a:solidFill>
                  <a:schemeClr val="tx2"/>
                </a:solidFill>
              </a:rPr>
              <a:t> (soprattutto quando si tratta di violazione dei principi fondamentali del vivere civile).</a:t>
            </a:r>
          </a:p>
          <a:p>
            <a:pPr algn="just"/>
            <a:endParaRPr lang="it-IT" sz="2400" dirty="0">
              <a:solidFill>
                <a:schemeClr val="tx2"/>
              </a:solidFill>
            </a:endParaRPr>
          </a:p>
          <a:p>
            <a:pPr algn="just"/>
            <a:r>
              <a:rPr lang="it-IT" sz="2400" dirty="0">
                <a:solidFill>
                  <a:schemeClr val="tx2"/>
                </a:solidFill>
              </a:rPr>
              <a:t>Condotta contraria al cd. </a:t>
            </a:r>
            <a:r>
              <a:rPr lang="it-IT" sz="2400" b="1" dirty="0">
                <a:solidFill>
                  <a:schemeClr val="tx2"/>
                </a:solidFill>
              </a:rPr>
              <a:t>minimo etico </a:t>
            </a:r>
            <a:r>
              <a:rPr lang="it-IT" sz="2400" dirty="0">
                <a:solidFill>
                  <a:schemeClr val="tx2"/>
                </a:solidFill>
              </a:rPr>
              <a:t>-&gt;  ritenuta superflua la predeterminazione dell’illecito e l’affissione del codice disciplinare</a:t>
            </a:r>
          </a:p>
        </p:txBody>
      </p:sp>
    </p:spTree>
    <p:extLst>
      <p:ext uri="{BB962C8B-B14F-4D97-AF65-F5344CB8AC3E}">
        <p14:creationId xmlns:p14="http://schemas.microsoft.com/office/powerpoint/2010/main" val="1739755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129851"/>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486218" y="494285"/>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indent="0">
              <a:spcBef>
                <a:spcPts val="700"/>
              </a:spcBef>
              <a:buNone/>
            </a:pPr>
            <a:endParaRPr lang="en-GB" sz="1400" b="1" dirty="0">
              <a:solidFill>
                <a:schemeClr val="tx2">
                  <a:lumMod val="50000"/>
                </a:schemeClr>
              </a:solidFill>
              <a:latin typeface="+mj-lt"/>
            </a:endParaRPr>
          </a:p>
          <a:p>
            <a:pPr indent="254000" algn="just">
              <a:spcBef>
                <a:spcPts val="700"/>
              </a:spcBef>
            </a:pPr>
            <a:endParaRPr lang="it-IT" sz="1800" dirty="0">
              <a:solidFill>
                <a:schemeClr val="tx2">
                  <a:lumMod val="50000"/>
                </a:schemeClr>
              </a:solidFill>
              <a:latin typeface="+mj-lt"/>
            </a:endParaRPr>
          </a:p>
        </p:txBody>
      </p:sp>
      <p:sp>
        <p:nvSpPr>
          <p:cNvPr id="2" name="CasellaDiTesto 1">
            <a:extLst>
              <a:ext uri="{FF2B5EF4-FFF2-40B4-BE49-F238E27FC236}">
                <a16:creationId xmlns:a16="http://schemas.microsoft.com/office/drawing/2014/main" id="{3A1D42A7-4A3F-D548-9A85-62B9572BF21D}"/>
              </a:ext>
            </a:extLst>
          </p:cNvPr>
          <p:cNvSpPr txBox="1"/>
          <p:nvPr/>
        </p:nvSpPr>
        <p:spPr>
          <a:xfrm>
            <a:off x="486218" y="494285"/>
            <a:ext cx="11080347" cy="5416868"/>
          </a:xfrm>
          <a:prstGeom prst="rect">
            <a:avLst/>
          </a:prstGeom>
          <a:noFill/>
        </p:spPr>
        <p:txBody>
          <a:bodyPr wrap="square" rtlCol="0">
            <a:spAutoFit/>
          </a:bodyPr>
          <a:lstStyle/>
          <a:p>
            <a:pPr marL="571500" indent="-571500" algn="ctr">
              <a:buFont typeface="Arial" panose="020B0604020202020204" pitchFamily="34" charset="0"/>
              <a:buChar char="•"/>
            </a:pPr>
            <a:r>
              <a:rPr lang="it-IT" sz="3600" b="1" u="sng" dirty="0"/>
              <a:t>PUBBLICITA’</a:t>
            </a:r>
          </a:p>
          <a:p>
            <a:pPr marL="342900" indent="-342900">
              <a:buFont typeface="Arial" panose="020B0604020202020204" pitchFamily="34" charset="0"/>
              <a:buChar char="•"/>
            </a:pPr>
            <a:endParaRPr lang="it-IT" sz="2400" dirty="0"/>
          </a:p>
          <a:p>
            <a:pPr marL="457200" indent="-457200" algn="ctr">
              <a:buFont typeface="Arial" panose="020B0604020202020204" pitchFamily="34" charset="0"/>
              <a:buChar char="•"/>
            </a:pPr>
            <a:r>
              <a:rPr lang="it-IT" sz="2600" u="sng" dirty="0">
                <a:solidFill>
                  <a:schemeClr val="tx2"/>
                </a:solidFill>
              </a:rPr>
              <a:t>Art. 7 comma 1 St. Lav.</a:t>
            </a:r>
          </a:p>
          <a:p>
            <a:pPr marL="457200" indent="-457200" algn="just">
              <a:buFont typeface="Arial" panose="020B0604020202020204" pitchFamily="34" charset="0"/>
              <a:buChar char="•"/>
            </a:pPr>
            <a:r>
              <a:rPr lang="it-IT" sz="2600" dirty="0">
                <a:solidFill>
                  <a:schemeClr val="tx2"/>
                </a:solidFill>
              </a:rPr>
              <a:t>Il CODICE DISCIPLINARE non solo deve essere predisposto ma anche </a:t>
            </a:r>
            <a:r>
              <a:rPr lang="it-IT" sz="2600" b="1" dirty="0">
                <a:solidFill>
                  <a:schemeClr val="tx2"/>
                </a:solidFill>
              </a:rPr>
              <a:t>pubblicizzato</a:t>
            </a:r>
            <a:r>
              <a:rPr lang="it-IT" sz="2600" dirty="0">
                <a:solidFill>
                  <a:schemeClr val="tx2"/>
                </a:solidFill>
              </a:rPr>
              <a:t> prima dell’infrazione mediante «</a:t>
            </a:r>
            <a:r>
              <a:rPr lang="it-IT" sz="2600" b="1" dirty="0">
                <a:solidFill>
                  <a:schemeClr val="tx2"/>
                </a:solidFill>
              </a:rPr>
              <a:t>l’affissione in luogo accessibile a tutti</a:t>
            </a:r>
            <a:r>
              <a:rPr lang="it-IT" sz="2600" dirty="0">
                <a:solidFill>
                  <a:schemeClr val="tx2"/>
                </a:solidFill>
              </a:rPr>
              <a:t>» i lavoratori.</a:t>
            </a:r>
          </a:p>
          <a:p>
            <a:pPr marL="457200" indent="-457200" algn="just">
              <a:buFont typeface="Arial" panose="020B0604020202020204" pitchFamily="34" charset="0"/>
              <a:buChar char="•"/>
            </a:pPr>
            <a:endParaRPr lang="it-IT" sz="2600" dirty="0">
              <a:solidFill>
                <a:schemeClr val="tx2"/>
              </a:solidFill>
            </a:endParaRPr>
          </a:p>
          <a:p>
            <a:pPr marL="457200" indent="-457200" algn="just">
              <a:buFont typeface="Arial" panose="020B0604020202020204" pitchFamily="34" charset="0"/>
              <a:buChar char="•"/>
            </a:pPr>
            <a:r>
              <a:rPr lang="it-IT" sz="2600" dirty="0">
                <a:solidFill>
                  <a:schemeClr val="tx2"/>
                </a:solidFill>
              </a:rPr>
              <a:t>Non sono ammesse – stante l’inequivoca lettera della legge – altre forme equipollenti (ad es. la consegna del codice a ciascun dipendente) a prescindere dalla loro efficacia comparativa.</a:t>
            </a:r>
          </a:p>
          <a:p>
            <a:pPr marL="457200" indent="-457200" algn="just">
              <a:buFont typeface="Arial" panose="020B0604020202020204" pitchFamily="34" charset="0"/>
              <a:buChar char="•"/>
            </a:pPr>
            <a:endParaRPr lang="it-IT" sz="2600" dirty="0">
              <a:solidFill>
                <a:schemeClr val="tx2"/>
              </a:solidFill>
            </a:endParaRPr>
          </a:p>
          <a:p>
            <a:pPr marL="457200" indent="-457200" algn="just">
              <a:buFont typeface="Arial" panose="020B0604020202020204" pitchFamily="34" charset="0"/>
              <a:buChar char="•"/>
            </a:pPr>
            <a:r>
              <a:rPr lang="it-IT" sz="2600" dirty="0">
                <a:solidFill>
                  <a:schemeClr val="tx2"/>
                </a:solidFill>
              </a:rPr>
              <a:t>Si ritiene sufficiente l’affissione del intero contratto collettivo comprendente la normativa disciplinare (</a:t>
            </a:r>
            <a:r>
              <a:rPr lang="it-IT" sz="2600" dirty="0" err="1">
                <a:solidFill>
                  <a:schemeClr val="tx2"/>
                </a:solidFill>
              </a:rPr>
              <a:t>Cass</a:t>
            </a:r>
            <a:r>
              <a:rPr lang="it-IT" sz="2600" dirty="0">
                <a:solidFill>
                  <a:schemeClr val="tx2"/>
                </a:solidFill>
              </a:rPr>
              <a:t>. </a:t>
            </a:r>
            <a:r>
              <a:rPr lang="it-IT" sz="2600" dirty="0" err="1">
                <a:solidFill>
                  <a:schemeClr val="tx2"/>
                </a:solidFill>
              </a:rPr>
              <a:t>Civ</a:t>
            </a:r>
            <a:r>
              <a:rPr lang="it-IT" sz="2600" dirty="0">
                <a:solidFill>
                  <a:schemeClr val="tx2"/>
                </a:solidFill>
              </a:rPr>
              <a:t>. n. 3721/1986 e </a:t>
            </a:r>
            <a:r>
              <a:rPr lang="it-IT" sz="2600" dirty="0" err="1">
                <a:solidFill>
                  <a:schemeClr val="tx2"/>
                </a:solidFill>
              </a:rPr>
              <a:t>Cass</a:t>
            </a:r>
            <a:r>
              <a:rPr lang="it-IT" sz="2600" dirty="0">
                <a:solidFill>
                  <a:schemeClr val="tx2"/>
                </a:solidFill>
              </a:rPr>
              <a:t>. </a:t>
            </a:r>
            <a:r>
              <a:rPr lang="it-IT" sz="2600" dirty="0" err="1">
                <a:solidFill>
                  <a:schemeClr val="tx2"/>
                </a:solidFill>
              </a:rPr>
              <a:t>Civ</a:t>
            </a:r>
            <a:r>
              <a:rPr lang="it-IT" sz="2600" dirty="0">
                <a:solidFill>
                  <a:schemeClr val="tx2"/>
                </a:solidFill>
              </a:rPr>
              <a:t>. n.2940/1990). </a:t>
            </a:r>
          </a:p>
        </p:txBody>
      </p:sp>
    </p:spTree>
    <p:extLst>
      <p:ext uri="{BB962C8B-B14F-4D97-AF65-F5344CB8AC3E}">
        <p14:creationId xmlns:p14="http://schemas.microsoft.com/office/powerpoint/2010/main" val="29165985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pPr algn="ctr"/>
            <a:r>
              <a:rPr lang="it-IT" sz="3600" b="1" u="sng" cap="all" dirty="0">
                <a:ln w="15875">
                  <a:solidFill>
                    <a:sysClr val="window" lastClr="FFFFFF"/>
                  </a:solidFill>
                </a:ln>
                <a:solidFill>
                  <a:schemeClr val="accent2">
                    <a:lumMod val="75000"/>
                  </a:schemeClr>
                </a:solidFill>
                <a:effectLst>
                  <a:outerShdw dist="38100" dir="2700000" algn="tl" rotWithShape="0">
                    <a:schemeClr val="bg1"/>
                  </a:outerShdw>
                </a:effectLst>
                <a:latin typeface="+mn-lt"/>
                <a:ea typeface="+mn-ea"/>
                <a:cs typeface="+mn-cs"/>
              </a:rPr>
              <a:t>IL PROCEDIMENTO DISCIPLINARE</a:t>
            </a:r>
            <a:endParaRPr lang="it-IT" sz="3600" b="1" u="sng"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1800" dirty="0">
              <a:effectLst/>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14739DD6-A2B4-5C41-BFFD-247E0481CAE8}"/>
              </a:ext>
            </a:extLst>
          </p:cNvPr>
          <p:cNvSpPr txBox="1"/>
          <p:nvPr/>
        </p:nvSpPr>
        <p:spPr>
          <a:xfrm>
            <a:off x="679653" y="933554"/>
            <a:ext cx="10896392" cy="4708981"/>
          </a:xfrm>
          <a:prstGeom prst="rect">
            <a:avLst/>
          </a:prstGeom>
          <a:noFill/>
        </p:spPr>
        <p:txBody>
          <a:bodyPr wrap="square" rtlCol="0">
            <a:spAutoFit/>
          </a:bodyPr>
          <a:lstStyle/>
          <a:p>
            <a:pPr algn="ctr"/>
            <a:r>
              <a:rPr lang="it-IT" sz="2000" b="1" u="sng" dirty="0"/>
              <a:t>CONTESTAZIONE ADDEBITO</a:t>
            </a:r>
          </a:p>
          <a:p>
            <a:pPr algn="just"/>
            <a:r>
              <a:rPr lang="it-IT" sz="2000" dirty="0">
                <a:solidFill>
                  <a:schemeClr val="tx2"/>
                </a:solidFill>
              </a:rPr>
              <a:t>Il datore di lavoro venuto a conoscenza dell’infrazione posta in essere dal lavoratore deve contestare formalmente l’addebito al lavoratore.</a:t>
            </a:r>
          </a:p>
          <a:p>
            <a:pPr algn="just"/>
            <a:br>
              <a:rPr lang="it-IT" sz="2000" dirty="0">
                <a:solidFill>
                  <a:schemeClr val="tx2"/>
                </a:solidFill>
              </a:rPr>
            </a:br>
            <a:r>
              <a:rPr lang="it-IT" sz="2000" dirty="0">
                <a:solidFill>
                  <a:schemeClr val="tx2"/>
                </a:solidFill>
              </a:rPr>
              <a:t>La contestazione deve essere </a:t>
            </a:r>
            <a:r>
              <a:rPr lang="it-IT" sz="2000" b="1" u="sng" dirty="0">
                <a:solidFill>
                  <a:schemeClr val="tx2"/>
                </a:solidFill>
              </a:rPr>
              <a:t>PRECISA</a:t>
            </a:r>
            <a:r>
              <a:rPr lang="it-IT" sz="2000" dirty="0">
                <a:solidFill>
                  <a:schemeClr val="tx2"/>
                </a:solidFill>
              </a:rPr>
              <a:t>, indicando il fatto e non i suoi effetti, anche sinteticamente, purché </a:t>
            </a:r>
            <a:r>
              <a:rPr lang="it-IT" sz="2000" u="sng" dirty="0">
                <a:solidFill>
                  <a:schemeClr val="tx2"/>
                </a:solidFill>
              </a:rPr>
              <a:t>in modo sufficiente a consentire al lavoratore di comprendere l’accusa e di difendersi.</a:t>
            </a:r>
          </a:p>
          <a:p>
            <a:pPr algn="just"/>
            <a:endParaRPr lang="it-IT" sz="2000" u="sng" dirty="0">
              <a:solidFill>
                <a:schemeClr val="tx2"/>
              </a:solidFill>
            </a:endParaRPr>
          </a:p>
          <a:p>
            <a:pPr algn="just"/>
            <a:r>
              <a:rPr lang="it-IT" sz="2000" u="sng" dirty="0">
                <a:solidFill>
                  <a:schemeClr val="tx2"/>
                </a:solidFill>
              </a:rPr>
              <a:t>Non è dovuta</a:t>
            </a:r>
            <a:r>
              <a:rPr lang="it-IT" sz="2000" dirty="0">
                <a:solidFill>
                  <a:schemeClr val="tx2"/>
                </a:solidFill>
              </a:rPr>
              <a:t>, neppure a richiesta, </a:t>
            </a:r>
            <a:r>
              <a:rPr lang="it-IT" sz="2000" b="1" u="sng" dirty="0">
                <a:solidFill>
                  <a:schemeClr val="tx2"/>
                </a:solidFill>
              </a:rPr>
              <a:t>né l’indicazione delle fonti di prova né la qualificazione del fatto</a:t>
            </a:r>
            <a:r>
              <a:rPr lang="it-IT" sz="2000" dirty="0">
                <a:solidFill>
                  <a:schemeClr val="tx2"/>
                </a:solidFill>
              </a:rPr>
              <a:t>.</a:t>
            </a:r>
          </a:p>
          <a:p>
            <a:pPr algn="just"/>
            <a:endParaRPr lang="it-IT" sz="2000" dirty="0">
              <a:solidFill>
                <a:schemeClr val="tx2"/>
              </a:solidFill>
            </a:endParaRPr>
          </a:p>
          <a:p>
            <a:pPr algn="just"/>
            <a:r>
              <a:rPr lang="it-IT" sz="2000" b="1" u="sng" dirty="0">
                <a:solidFill>
                  <a:schemeClr val="tx2"/>
                </a:solidFill>
              </a:rPr>
              <a:t>RECIDIVA</a:t>
            </a:r>
            <a:r>
              <a:rPr lang="it-IT" sz="2000" dirty="0">
                <a:solidFill>
                  <a:schemeClr val="tx2"/>
                </a:solidFill>
              </a:rPr>
              <a:t> </a:t>
            </a:r>
            <a:r>
              <a:rPr lang="it-IT" sz="2000" dirty="0">
                <a:solidFill>
                  <a:schemeClr val="tx2"/>
                </a:solidFill>
                <a:sym typeface="Wingdings" pitchFamily="2" charset="2"/>
              </a:rPr>
              <a:t> deve essere contestata pure la recidiva se è elemento costitutivo dell’infrazione ma non se costituisce semplice aggravante. La recidiva ha comunque un limite temporale così come previsto dall’art. 7 co. 8 St. Lav. ovvero 2 anni («non può tenersi conto delle sanzioni disciplinari decorsi 2 anni dalla loro applicazione»)</a:t>
            </a:r>
          </a:p>
          <a:p>
            <a:pPr algn="just"/>
            <a:br>
              <a:rPr lang="it-IT" sz="2000" dirty="0">
                <a:solidFill>
                  <a:schemeClr val="tx2"/>
                </a:solidFill>
                <a:sym typeface="Wingdings" pitchFamily="2" charset="2"/>
              </a:rPr>
            </a:br>
            <a:r>
              <a:rPr lang="it-IT" sz="2000" dirty="0">
                <a:solidFill>
                  <a:schemeClr val="tx2"/>
                </a:solidFill>
                <a:sym typeface="Wingdings" pitchFamily="2" charset="2"/>
              </a:rPr>
              <a:t>E’ consentito al datore di lavoro anticipare nella contestazione il tipo di sanzione che intende adottare.</a:t>
            </a:r>
            <a:endParaRPr lang="it-IT" sz="2000" dirty="0">
              <a:solidFill>
                <a:schemeClr val="tx2"/>
              </a:solidFill>
            </a:endParaRPr>
          </a:p>
        </p:txBody>
      </p:sp>
    </p:spTree>
    <p:extLst>
      <p:ext uri="{BB962C8B-B14F-4D97-AF65-F5344CB8AC3E}">
        <p14:creationId xmlns:p14="http://schemas.microsoft.com/office/powerpoint/2010/main" val="2358050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C679934-6608-4E13-BC24-A894776CC6D7}"/>
              </a:ext>
            </a:extLst>
          </p:cNvPr>
          <p:cNvSpPr txBox="1">
            <a:spLocks/>
          </p:cNvSpPr>
          <p:nvPr/>
        </p:nvSpPr>
        <p:spPr>
          <a:xfrm>
            <a:off x="392995" y="204685"/>
            <a:ext cx="11406009" cy="728869"/>
          </a:xfrm>
          <a:prstGeom prst="rect">
            <a:avLst/>
          </a:prstGeom>
        </p:spPr>
        <p:txBody>
          <a:bodyPr>
            <a:noAutofit/>
          </a:bodyPr>
          <a:lstStyle>
            <a:lvl1pPr algn="l" defTabSz="609585" rtl="0" eaLnBrk="1" latinLnBrk="0" hangingPunct="1">
              <a:spcBef>
                <a:spcPct val="0"/>
              </a:spcBef>
              <a:buNone/>
              <a:defRPr sz="4800" b="0" kern="1200">
                <a:solidFill>
                  <a:schemeClr val="tx1"/>
                </a:solidFill>
                <a:latin typeface="+mj-lt"/>
                <a:ea typeface="+mj-ea"/>
                <a:cs typeface="+mj-cs"/>
              </a:defRPr>
            </a:lvl1pPr>
          </a:lstStyle>
          <a:p>
            <a:endParaRPr lang="it-IT" sz="3600" b="1" cap="all" dirty="0">
              <a:ln w="15875">
                <a:solidFill>
                  <a:sysClr val="window" lastClr="FFFFFF"/>
                </a:solidFill>
              </a:ln>
              <a:solidFill>
                <a:srgbClr val="009BD2"/>
              </a:solidFill>
              <a:effectLst>
                <a:outerShdw dist="38100" dir="2700000" algn="tl" rotWithShape="0">
                  <a:schemeClr val="bg1"/>
                </a:outerShdw>
              </a:effectLst>
              <a:latin typeface="+mn-lt"/>
              <a:ea typeface="+mn-ea"/>
              <a:cs typeface="+mn-cs"/>
            </a:endParaRPr>
          </a:p>
        </p:txBody>
      </p:sp>
      <p:sp>
        <p:nvSpPr>
          <p:cNvPr id="10" name="Segnaposto contenuto 2">
            <a:extLst>
              <a:ext uri="{FF2B5EF4-FFF2-40B4-BE49-F238E27FC236}">
                <a16:creationId xmlns:a16="http://schemas.microsoft.com/office/drawing/2014/main" id="{44D8B836-996F-4547-AC36-FC5FF088B58B}"/>
              </a:ext>
            </a:extLst>
          </p:cNvPr>
          <p:cNvSpPr txBox="1">
            <a:spLocks/>
          </p:cNvSpPr>
          <p:nvPr/>
        </p:nvSpPr>
        <p:spPr>
          <a:xfrm>
            <a:off x="243192" y="933554"/>
            <a:ext cx="11211340" cy="5557032"/>
          </a:xfrm>
          <a:prstGeom prst="rect">
            <a:avLst/>
          </a:prstGeom>
        </p:spPr>
        <p:txBody>
          <a:bodyPr>
            <a:noAutofit/>
          </a:bodyPr>
          <a:lstStyle>
            <a:lvl1pPr marL="40639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1pPr>
            <a:lvl2pPr marL="792460"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2pPr>
            <a:lvl3pPr marL="1170403"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3pPr>
            <a:lvl4pPr marL="1536154" indent="-365751" algn="l" defTabSz="609585" rtl="0" eaLnBrk="1" latinLnBrk="0" hangingPunct="1">
              <a:spcBef>
                <a:spcPct val="20000"/>
              </a:spcBef>
              <a:buClr>
                <a:schemeClr val="tx1"/>
              </a:buClr>
              <a:buFont typeface="Wingdings" charset="2"/>
              <a:buChar char="§"/>
              <a:defRPr sz="2667" kern="1200">
                <a:solidFill>
                  <a:schemeClr val="tx2"/>
                </a:solidFill>
                <a:latin typeface="+mn-lt"/>
                <a:ea typeface="+mn-ea"/>
                <a:cs typeface="+mn-cs"/>
              </a:defRPr>
            </a:lvl4pPr>
            <a:lvl5pPr marL="2895528" indent="-457189" algn="l" defTabSz="609585" rtl="0" eaLnBrk="1" latinLnBrk="0" hangingPunct="1">
              <a:spcBef>
                <a:spcPct val="20000"/>
              </a:spcBef>
              <a:buClr>
                <a:schemeClr val="tx1"/>
              </a:buClr>
              <a:buFont typeface="Wingdings" charset="2"/>
              <a:buChar char="§"/>
              <a:defRPr sz="3200" kern="1200">
                <a:solidFill>
                  <a:schemeClr val="accent5"/>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a:lstStyle>
          <a:p>
            <a:pPr marL="40639" indent="0">
              <a:spcAft>
                <a:spcPts val="1950"/>
              </a:spcAft>
              <a:buNone/>
            </a:pPr>
            <a:endParaRPr lang="it-IT" sz="2400" b="1" dirty="0">
              <a:solidFill>
                <a:srgbClr val="111111"/>
              </a:solidFill>
              <a:latin typeface="+mj-lt"/>
              <a:ea typeface="Times New Roman" panose="02020603050405020304" pitchFamily="18" charset="0"/>
            </a:endParaRPr>
          </a:p>
        </p:txBody>
      </p:sp>
      <p:sp>
        <p:nvSpPr>
          <p:cNvPr id="2" name="CasellaDiTesto 1">
            <a:extLst>
              <a:ext uri="{FF2B5EF4-FFF2-40B4-BE49-F238E27FC236}">
                <a16:creationId xmlns:a16="http://schemas.microsoft.com/office/drawing/2014/main" id="{FDB1B9F8-579E-6949-9097-C936C103713A}"/>
              </a:ext>
            </a:extLst>
          </p:cNvPr>
          <p:cNvSpPr txBox="1"/>
          <p:nvPr/>
        </p:nvSpPr>
        <p:spPr>
          <a:xfrm>
            <a:off x="605642" y="462590"/>
            <a:ext cx="10848890" cy="4985980"/>
          </a:xfrm>
          <a:prstGeom prst="rect">
            <a:avLst/>
          </a:prstGeom>
          <a:noFill/>
        </p:spPr>
        <p:txBody>
          <a:bodyPr wrap="square" rtlCol="0">
            <a:spAutoFit/>
          </a:bodyPr>
          <a:lstStyle/>
          <a:p>
            <a:pPr algn="ctr"/>
            <a:r>
              <a:rPr lang="it-IT" sz="3200" b="1" u="sng" dirty="0"/>
              <a:t>TEMPESTIVITA’</a:t>
            </a:r>
          </a:p>
          <a:p>
            <a:pPr algn="just"/>
            <a:r>
              <a:rPr lang="it-IT" sz="2200" dirty="0">
                <a:solidFill>
                  <a:schemeClr val="tx2"/>
                </a:solidFill>
              </a:rPr>
              <a:t>La contestazione </a:t>
            </a:r>
            <a:r>
              <a:rPr lang="it-IT" sz="2200" b="1" dirty="0">
                <a:solidFill>
                  <a:schemeClr val="tx2"/>
                </a:solidFill>
              </a:rPr>
              <a:t>deve essere tempestiva </a:t>
            </a:r>
            <a:r>
              <a:rPr lang="it-IT" sz="2200" u="sng" dirty="0">
                <a:solidFill>
                  <a:schemeClr val="tx2"/>
                </a:solidFill>
              </a:rPr>
              <a:t>in relazione </a:t>
            </a:r>
            <a:r>
              <a:rPr lang="it-IT" sz="2200" dirty="0">
                <a:solidFill>
                  <a:schemeClr val="tx2"/>
                </a:solidFill>
              </a:rPr>
              <a:t>NON al momento dell’infrazione, BENSI’ </a:t>
            </a:r>
            <a:r>
              <a:rPr lang="it-IT" sz="2200" u="sng" dirty="0">
                <a:solidFill>
                  <a:schemeClr val="tx2"/>
                </a:solidFill>
              </a:rPr>
              <a:t>al momento in cui il datore di lavoro ne è venuto a conoscenza.</a:t>
            </a:r>
          </a:p>
          <a:p>
            <a:pPr algn="just"/>
            <a:endParaRPr lang="it-IT" sz="2200" dirty="0">
              <a:solidFill>
                <a:schemeClr val="tx2"/>
              </a:solidFill>
            </a:endParaRPr>
          </a:p>
          <a:p>
            <a:pPr algn="just"/>
            <a:endParaRPr lang="it-IT" sz="2200" u="sng" dirty="0">
              <a:solidFill>
                <a:schemeClr val="tx2"/>
              </a:solidFill>
            </a:endParaRPr>
          </a:p>
          <a:p>
            <a:pPr algn="just"/>
            <a:r>
              <a:rPr lang="it-IT" sz="2200" u="sng" dirty="0">
                <a:solidFill>
                  <a:schemeClr val="tx2"/>
                </a:solidFill>
              </a:rPr>
              <a:t>Non è fissato un termine preciso (!!!)</a:t>
            </a:r>
          </a:p>
          <a:p>
            <a:pPr algn="just"/>
            <a:r>
              <a:rPr lang="it-IT" sz="2200" dirty="0">
                <a:solidFill>
                  <a:schemeClr val="tx2"/>
                </a:solidFill>
              </a:rPr>
              <a:t>ma il Datore di Lavoro non può attendere per un tempo più lungo di quello necessario ad acquisire ed a valutare ogni informazione utile, dovendosi, in proposito, tener conto anche della </a:t>
            </a:r>
            <a:r>
              <a:rPr lang="it-IT" sz="2200" u="sng" dirty="0">
                <a:solidFill>
                  <a:schemeClr val="tx2"/>
                </a:solidFill>
              </a:rPr>
              <a:t>COMPLESSITA’</a:t>
            </a:r>
            <a:r>
              <a:rPr lang="it-IT" sz="2200" dirty="0">
                <a:solidFill>
                  <a:schemeClr val="tx2"/>
                </a:solidFill>
              </a:rPr>
              <a:t> della struttura aziendale e delle </a:t>
            </a:r>
            <a:r>
              <a:rPr lang="it-IT" sz="2200" u="sng" dirty="0">
                <a:solidFill>
                  <a:schemeClr val="tx2"/>
                </a:solidFill>
              </a:rPr>
              <a:t>PECULIARITA’</a:t>
            </a:r>
            <a:r>
              <a:rPr lang="it-IT" sz="2200" dirty="0">
                <a:solidFill>
                  <a:schemeClr val="tx2"/>
                </a:solidFill>
              </a:rPr>
              <a:t> del caso di specie.</a:t>
            </a:r>
          </a:p>
          <a:p>
            <a:pPr algn="just"/>
            <a:endParaRPr lang="it-IT" sz="2200" dirty="0">
              <a:solidFill>
                <a:schemeClr val="tx2"/>
              </a:solidFill>
            </a:endParaRPr>
          </a:p>
          <a:p>
            <a:pPr algn="just"/>
            <a:endParaRPr lang="it-IT" sz="2200" b="1" u="sng" dirty="0">
              <a:solidFill>
                <a:schemeClr val="tx2"/>
              </a:solidFill>
            </a:endParaRPr>
          </a:p>
          <a:p>
            <a:pPr algn="just"/>
            <a:r>
              <a:rPr lang="it-IT" sz="2200" u="sng" dirty="0">
                <a:solidFill>
                  <a:schemeClr val="tx2"/>
                </a:solidFill>
              </a:rPr>
              <a:t>La</a:t>
            </a:r>
            <a:r>
              <a:rPr lang="it-IT" sz="2200" b="1" u="sng" dirty="0">
                <a:solidFill>
                  <a:schemeClr val="tx2"/>
                </a:solidFill>
              </a:rPr>
              <a:t> TEMPESTIVITA’ </a:t>
            </a:r>
            <a:r>
              <a:rPr lang="it-IT" sz="2200" dirty="0">
                <a:solidFill>
                  <a:schemeClr val="tx2"/>
                </a:solidFill>
              </a:rPr>
              <a:t>della contestazione è considerata </a:t>
            </a:r>
            <a:r>
              <a:rPr lang="it-IT" sz="2200" u="sng" dirty="0">
                <a:solidFill>
                  <a:schemeClr val="tx2"/>
                </a:solidFill>
              </a:rPr>
              <a:t>un presupposto di validità della sanzione</a:t>
            </a:r>
            <a:r>
              <a:rPr lang="it-IT" sz="2200" dirty="0">
                <a:solidFill>
                  <a:schemeClr val="tx2"/>
                </a:solidFill>
              </a:rPr>
              <a:t>, sicché difronte all’eccezione di TARDIVITA’ spetta al Datore di Lavoro provare le ragioni giustificatrici del periodo trascorso tra la conoscenza dell’infrazione e la contestazione.</a:t>
            </a:r>
          </a:p>
        </p:txBody>
      </p:sp>
    </p:spTree>
    <p:extLst>
      <p:ext uri="{BB962C8B-B14F-4D97-AF65-F5344CB8AC3E}">
        <p14:creationId xmlns:p14="http://schemas.microsoft.com/office/powerpoint/2010/main" val="3144360222"/>
      </p:ext>
    </p:extLst>
  </p:cSld>
  <p:clrMapOvr>
    <a:masterClrMapping/>
  </p:clrMapOvr>
</p:sld>
</file>

<file path=ppt/theme/theme1.xml><?xml version="1.0" encoding="utf-8"?>
<a:theme xmlns:a="http://schemas.openxmlformats.org/drawingml/2006/main" name="1_Office Theme">
  <a:themeElements>
    <a:clrScheme name="Aangepast 3">
      <a:dk1>
        <a:srgbClr val="007AC3"/>
      </a:dk1>
      <a:lt1>
        <a:sysClr val="window" lastClr="FFFFFF"/>
      </a:lt1>
      <a:dk2>
        <a:srgbClr val="474747"/>
      </a:dk2>
      <a:lt2>
        <a:srgbClr val="FFFFFF"/>
      </a:lt2>
      <a:accent1>
        <a:srgbClr val="007AC3"/>
      </a:accent1>
      <a:accent2>
        <a:srgbClr val="A6D1EA"/>
      </a:accent2>
      <a:accent3>
        <a:srgbClr val="940C72"/>
      </a:accent3>
      <a:accent4>
        <a:srgbClr val="241866"/>
      </a:accent4>
      <a:accent5>
        <a:srgbClr val="009881"/>
      </a:accent5>
      <a:accent6>
        <a:srgbClr val="A6DBD3"/>
      </a:accent6>
      <a:hlink>
        <a:srgbClr val="474747"/>
      </a:hlink>
      <a:folHlink>
        <a:srgbClr val="47474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98A3393D42A348BCB774BF64EDB098" ma:contentTypeVersion="11" ma:contentTypeDescription="Create a new document." ma:contentTypeScope="" ma:versionID="ae2eacae1301c7ce5139e30c4b669cc8">
  <xsd:schema xmlns:xsd="http://www.w3.org/2001/XMLSchema" xmlns:xs="http://www.w3.org/2001/XMLSchema" xmlns:p="http://schemas.microsoft.com/office/2006/metadata/properties" xmlns:ns3="7655f6d4-3bd2-47bf-9f3f-169d19900001" xmlns:ns4="233fb617-00c6-4f1f-b0ba-3103c49453f7" targetNamespace="http://schemas.microsoft.com/office/2006/metadata/properties" ma:root="true" ma:fieldsID="d479dc92a1f03db2611ba386907ae595" ns3:_="" ns4:_="">
    <xsd:import namespace="7655f6d4-3bd2-47bf-9f3f-169d19900001"/>
    <xsd:import namespace="233fb617-00c6-4f1f-b0ba-3103c49453f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55f6d4-3bd2-47bf-9f3f-169d199000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33fb617-00c6-4f1f-b0ba-3103c49453f7"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5787364-D267-4BE0-9EB8-B110758D6E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55f6d4-3bd2-47bf-9f3f-169d19900001"/>
    <ds:schemaRef ds:uri="233fb617-00c6-4f1f-b0ba-3103c49453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DF43BAA-6467-4766-B168-FFC80BF31DE2}">
  <ds:schemaRefs>
    <ds:schemaRef ds:uri="http://schemas.microsoft.com/sharepoint/v3/contenttype/forms"/>
  </ds:schemaRefs>
</ds:datastoreItem>
</file>

<file path=customXml/itemProps3.xml><?xml version="1.0" encoding="utf-8"?>
<ds:datastoreItem xmlns:ds="http://schemas.openxmlformats.org/officeDocument/2006/customXml" ds:itemID="{AC035773-DBB9-47A5-A381-03A06596714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2866</TotalTime>
  <Words>2172</Words>
  <Application>Microsoft Office PowerPoint</Application>
  <PresentationFormat>Widescreen</PresentationFormat>
  <Paragraphs>172</Paragraphs>
  <Slides>18</Slides>
  <Notes>18</Notes>
  <HiddenSlides>0</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18</vt:i4>
      </vt:variant>
    </vt:vector>
  </HeadingPairs>
  <TitlesOfParts>
    <vt:vector size="22" baseType="lpstr">
      <vt:lpstr>Arial</vt:lpstr>
      <vt:lpstr>Calibri</vt:lpstr>
      <vt:lpstr>Wingdings</vt:lpstr>
      <vt:lpstr>1_Office Theme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KIT CORSI ONLINE</dc:title>
  <dc:creator>Giulia Grassi</dc:creator>
  <cp:lastModifiedBy>Francesco Corsi</cp:lastModifiedBy>
  <cp:revision>293</cp:revision>
  <dcterms:created xsi:type="dcterms:W3CDTF">2020-06-05T14:32:46Z</dcterms:created>
  <dcterms:modified xsi:type="dcterms:W3CDTF">2024-04-17T11:01:49Z</dcterms:modified>
</cp:coreProperties>
</file>