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4" r:id="rId14"/>
    <p:sldId id="268" r:id="rId15"/>
    <p:sldId id="272" r:id="rId16"/>
    <p:sldId id="269" r:id="rId17"/>
    <p:sldId id="270" r:id="rId18"/>
    <p:sldId id="271" r:id="rId19"/>
  </p:sldIdLst>
  <p:sldSz cx="9144000" cy="6858000" type="screen4x3"/>
  <p:notesSz cx="6797675" cy="987266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52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3C3D1-7E7C-4C32-8465-CEBAC6E56311}" type="datetimeFigureOut">
              <a:rPr lang="it-IT" smtClean="0"/>
              <a:t>25/09/2017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A156F-FE25-45FA-8D12-53EFFED77856}" type="slidenum">
              <a:rPr lang="it-IT" smtClean="0"/>
              <a:t>‹N›</a:t>
            </a:fld>
            <a:endParaRPr lang="it-IT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0912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3C3D1-7E7C-4C32-8465-CEBAC6E56311}" type="datetimeFigureOut">
              <a:rPr lang="it-IT" smtClean="0"/>
              <a:t>25/09/2017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A156F-FE25-45FA-8D12-53EFFED77856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28934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3C3D1-7E7C-4C32-8465-CEBAC6E56311}" type="datetimeFigureOut">
              <a:rPr lang="it-IT" smtClean="0"/>
              <a:t>25/09/2017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A156F-FE25-45FA-8D12-53EFFED77856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06783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3C3D1-7E7C-4C32-8465-CEBAC6E56311}" type="datetimeFigureOut">
              <a:rPr lang="it-IT" smtClean="0"/>
              <a:t>25/09/2017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A156F-FE25-45FA-8D12-53EFFED77856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88014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3C3D1-7E7C-4C32-8465-CEBAC6E56311}" type="datetimeFigureOut">
              <a:rPr lang="it-IT" smtClean="0"/>
              <a:t>25/09/2017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A156F-FE25-45FA-8D12-53EFFED77856}" type="slidenum">
              <a:rPr lang="it-IT" smtClean="0"/>
              <a:t>‹N›</a:t>
            </a:fld>
            <a:endParaRPr lang="it-IT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0360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3C3D1-7E7C-4C32-8465-CEBAC6E56311}" type="datetimeFigureOut">
              <a:rPr lang="it-IT" smtClean="0"/>
              <a:t>25/09/2017</a:t>
            </a:fld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A156F-FE25-45FA-8D12-53EFFED77856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67511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3C3D1-7E7C-4C32-8465-CEBAC6E56311}" type="datetimeFigureOut">
              <a:rPr lang="it-IT" smtClean="0"/>
              <a:t>25/09/2017</a:t>
            </a:fld>
            <a:endParaRPr lang="it-IT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A156F-FE25-45FA-8D12-53EFFED77856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14776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3C3D1-7E7C-4C32-8465-CEBAC6E56311}" type="datetimeFigureOut">
              <a:rPr lang="it-IT" smtClean="0"/>
              <a:t>25/09/2017</a:t>
            </a:fld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A156F-FE25-45FA-8D12-53EFFED77856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84232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3C3D1-7E7C-4C32-8465-CEBAC6E56311}" type="datetimeFigureOut">
              <a:rPr lang="it-IT" smtClean="0"/>
              <a:t>25/09/2017</a:t>
            </a:fld>
            <a:endParaRPr lang="it-IT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A156F-FE25-45FA-8D12-53EFFED77856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36271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D873C3D1-7E7C-4C32-8465-CEBAC6E56311}" type="datetimeFigureOut">
              <a:rPr lang="it-IT" smtClean="0"/>
              <a:t>25/09/2017</a:t>
            </a:fld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E5A156F-FE25-45FA-8D12-53EFFED77856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30892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dirty="0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3C3D1-7E7C-4C32-8465-CEBAC6E56311}" type="datetimeFigureOut">
              <a:rPr lang="it-IT" smtClean="0"/>
              <a:t>25/09/2017</a:t>
            </a:fld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A156F-FE25-45FA-8D12-53EFFED77856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08336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873C3D1-7E7C-4C32-8465-CEBAC6E56311}" type="datetimeFigureOut">
              <a:rPr lang="it-IT" smtClean="0"/>
              <a:t>25/09/2017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E5A156F-FE25-45FA-8D12-53EFFED77856}" type="slidenum">
              <a:rPr lang="it-IT" smtClean="0"/>
              <a:t>‹N›</a:t>
            </a:fld>
            <a:endParaRPr lang="it-IT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359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it-IT" dirty="0" smtClean="0"/>
              <a:t>Agricoltura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it-IT" b="1" dirty="0" smtClean="0"/>
              <a:t>A cura di Gian Paolo Tosoni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228108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Benefici per i soggetti IAP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it-IT" dirty="0" smtClean="0"/>
              <a:t> Acquisto terreni;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dirty="0" smtClean="0"/>
              <a:t> costruzioni senza oneri;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dirty="0"/>
              <a:t> </a:t>
            </a:r>
            <a:r>
              <a:rPr lang="it-IT" dirty="0" smtClean="0"/>
              <a:t>esproprio;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dirty="0"/>
              <a:t> </a:t>
            </a:r>
            <a:r>
              <a:rPr lang="it-IT" dirty="0" smtClean="0"/>
              <a:t>PSR;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dirty="0"/>
              <a:t> </a:t>
            </a:r>
            <a:r>
              <a:rPr lang="it-IT" dirty="0" smtClean="0"/>
              <a:t>esenzione Irpef per il periodo 2017-2019;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dirty="0"/>
              <a:t> </a:t>
            </a:r>
            <a:r>
              <a:rPr lang="it-IT" dirty="0" smtClean="0"/>
              <a:t>esenzione Imu.</a:t>
            </a:r>
          </a:p>
        </p:txBody>
      </p:sp>
    </p:spTree>
    <p:extLst>
      <p:ext uri="{BB962C8B-B14F-4D97-AF65-F5344CB8AC3E}">
        <p14:creationId xmlns:p14="http://schemas.microsoft.com/office/powerpoint/2010/main" val="227743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IRAP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1463" indent="-271463" algn="just">
              <a:buFont typeface="Wingdings" panose="05000000000000000000" pitchFamily="2" charset="2"/>
              <a:buChar char="Ø"/>
            </a:pPr>
            <a:r>
              <a:rPr lang="it-IT" dirty="0" smtClean="0"/>
              <a:t>Non dovuta per le attività potenzialmente rientranti nel reddito agrario, indipendentemente dalla natura giuridica del soggetto che le esercita;</a:t>
            </a:r>
          </a:p>
          <a:p>
            <a:pPr marL="564071" lvl="1" indent="-271463" algn="just">
              <a:buFont typeface="Wingdings" panose="05000000000000000000" pitchFamily="2" charset="2"/>
              <a:buChar char="Ø"/>
            </a:pPr>
            <a:r>
              <a:rPr lang="it-IT" dirty="0" smtClean="0"/>
              <a:t>Esempio: </a:t>
            </a:r>
            <a:r>
              <a:rPr lang="it-IT" dirty="0"/>
              <a:t>una società per azioni che svolge una attività agricola rientrante </a:t>
            </a:r>
            <a:r>
              <a:rPr lang="it-IT" dirty="0" smtClean="0"/>
              <a:t>nell’articolo 32 del Dpr 917/1986, </a:t>
            </a:r>
            <a:r>
              <a:rPr lang="it-IT" dirty="0"/>
              <a:t>anche se non può optare per la determinazione del reddito su base catastale ai sensi della legge n. 296/2006, non </a:t>
            </a:r>
            <a:r>
              <a:rPr lang="it-IT" dirty="0" smtClean="0"/>
              <a:t>versa </a:t>
            </a:r>
            <a:r>
              <a:rPr lang="it-IT" dirty="0"/>
              <a:t>l’Irap.</a:t>
            </a:r>
          </a:p>
          <a:p>
            <a:pPr marL="271463" indent="-271463">
              <a:buFont typeface="Wingdings" panose="05000000000000000000" pitchFamily="2" charset="2"/>
              <a:buChar char="Ø"/>
            </a:pPr>
            <a:r>
              <a:rPr lang="it-IT" dirty="0" smtClean="0"/>
              <a:t>Esonero dalla presentazione della dichiarazione.</a:t>
            </a:r>
          </a:p>
          <a:p>
            <a:pPr>
              <a:buFont typeface="Wingdings" panose="05000000000000000000" pitchFamily="2" charset="2"/>
              <a:buChar char="Ø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4897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Attività soggette ad Irap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1463" lvl="0" indent="-271463">
              <a:buFont typeface="Wingdings" panose="05000000000000000000" pitchFamily="2" charset="2"/>
              <a:buChar char="Ø"/>
            </a:pPr>
            <a:r>
              <a:rPr lang="it-IT" dirty="0"/>
              <a:t>Attività agrituristiche;</a:t>
            </a:r>
          </a:p>
          <a:p>
            <a:pPr marL="271463" lvl="0" indent="-271463">
              <a:buFont typeface="Wingdings" panose="05000000000000000000" pitchFamily="2" charset="2"/>
              <a:buChar char="Ø"/>
            </a:pPr>
            <a:r>
              <a:rPr lang="it-IT" dirty="0"/>
              <a:t>Allevamento di animali con terreno potenzialmente insufficiente a produrre almeno 1/4 dei mangimi necessari.</a:t>
            </a:r>
          </a:p>
          <a:p>
            <a:pPr marL="271463" lvl="0" indent="-271463">
              <a:buFont typeface="Wingdings" panose="05000000000000000000" pitchFamily="2" charset="2"/>
              <a:buChar char="Ø"/>
            </a:pPr>
            <a:r>
              <a:rPr lang="it-IT" dirty="0"/>
              <a:t>Attività di produzione di vegetali tramite strutture fisse o mobili eccedenti il doppio della superficie di terreno su cui insiste la struttura;</a:t>
            </a:r>
          </a:p>
          <a:p>
            <a:pPr marL="271463" lvl="0" indent="-271463">
              <a:buFont typeface="Wingdings" panose="05000000000000000000" pitchFamily="2" charset="2"/>
              <a:buChar char="Ø"/>
            </a:pPr>
            <a:r>
              <a:rPr lang="it-IT" dirty="0"/>
              <a:t>Produzione di energia elettrica per la parte eccedente la franchigia e la tariffa incentivante;</a:t>
            </a:r>
          </a:p>
          <a:p>
            <a:pPr marL="271463" lvl="0" indent="-271463">
              <a:buFont typeface="Wingdings" panose="05000000000000000000" pitchFamily="2" charset="2"/>
              <a:buChar char="Ø"/>
            </a:pPr>
            <a:r>
              <a:rPr lang="it-IT" dirty="0"/>
              <a:t>Attività connesse di produzione di servizi;</a:t>
            </a:r>
          </a:p>
          <a:p>
            <a:pPr marL="271463" indent="-271463">
              <a:buFont typeface="Wingdings" panose="05000000000000000000" pitchFamily="2" charset="2"/>
              <a:buChar char="Ø"/>
            </a:pPr>
            <a:r>
              <a:rPr lang="it-IT" dirty="0"/>
              <a:t>Attività di produzione di beni non compresi nel DM 13.02.2015.</a:t>
            </a:r>
          </a:p>
        </p:txBody>
      </p:sp>
    </p:spTree>
    <p:extLst>
      <p:ext uri="{BB962C8B-B14F-4D97-AF65-F5344CB8AC3E}">
        <p14:creationId xmlns:p14="http://schemas.microsoft.com/office/powerpoint/2010/main" val="373746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/>
          <a:srcRect l="3711" t="13477" r="15429" b="7227"/>
          <a:stretch/>
        </p:blipFill>
        <p:spPr>
          <a:xfrm>
            <a:off x="728662" y="528638"/>
            <a:ext cx="7886700" cy="5800725"/>
          </a:xfrm>
          <a:prstGeom prst="rect">
            <a:avLst/>
          </a:prstGeom>
        </p:spPr>
      </p:pic>
      <p:sp>
        <p:nvSpPr>
          <p:cNvPr id="5" name="Titolo 1"/>
          <p:cNvSpPr txBox="1">
            <a:spLocks/>
          </p:cNvSpPr>
          <p:nvPr/>
        </p:nvSpPr>
        <p:spPr>
          <a:xfrm>
            <a:off x="0" y="0"/>
            <a:ext cx="7078028" cy="62779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/>
              <a:t>ESEMPIO - FOTOVOLTAICO</a:t>
            </a:r>
            <a:endParaRPr lang="it-IT" sz="2800" b="1" dirty="0"/>
          </a:p>
        </p:txBody>
      </p:sp>
    </p:spTree>
    <p:extLst>
      <p:ext uri="{BB962C8B-B14F-4D97-AF65-F5344CB8AC3E}">
        <p14:creationId xmlns:p14="http://schemas.microsoft.com/office/powerpoint/2010/main" val="43402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Energia elettrica 1/2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it-IT" dirty="0"/>
              <a:t>L</a:t>
            </a:r>
            <a:r>
              <a:rPr lang="it-IT" dirty="0" smtClean="0"/>
              <a:t>e </a:t>
            </a:r>
            <a:r>
              <a:rPr lang="it-IT" dirty="0"/>
              <a:t>attività di produzione e vendita di energia elettrica o calorica si considerano produttive di reddito agrario entro il limite di 260.000,00 kWh per gli impianti fotovoltaici e entro il limite di 2.400.000 kWh per impianti a biogas/biomasse. </a:t>
            </a:r>
            <a:endParaRPr lang="it-IT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it-IT" dirty="0" smtClean="0"/>
              <a:t>La </a:t>
            </a:r>
            <a:r>
              <a:rPr lang="it-IT" dirty="0"/>
              <a:t>parte eccedente questi limiti </a:t>
            </a:r>
            <a:r>
              <a:rPr lang="it-IT" dirty="0" smtClean="0"/>
              <a:t>concorre </a:t>
            </a:r>
            <a:r>
              <a:rPr lang="it-IT" dirty="0"/>
              <a:t>a formare base </a:t>
            </a:r>
            <a:r>
              <a:rPr lang="it-IT" dirty="0" smtClean="0"/>
              <a:t>imponibile Irpef/Ires </a:t>
            </a:r>
            <a:r>
              <a:rPr lang="it-IT" dirty="0"/>
              <a:t>per il 25% dell'ammontare dei corrispettivi registrati ai fini Iva per la produzione di energia al netto della </a:t>
            </a:r>
            <a:r>
              <a:rPr lang="it-IT" dirty="0" smtClean="0"/>
              <a:t>tariffa incentivante.</a:t>
            </a:r>
          </a:p>
          <a:p>
            <a:pPr>
              <a:buFont typeface="Wingdings" panose="05000000000000000000" pitchFamily="2" charset="2"/>
              <a:buChar char="Ø"/>
            </a:pPr>
            <a:endParaRPr lang="it-IT" dirty="0" smtClean="0"/>
          </a:p>
          <a:p>
            <a:pPr>
              <a:buFont typeface="Wingdings" panose="05000000000000000000" pitchFamily="2" charset="2"/>
              <a:buChar char="Ø"/>
            </a:pPr>
            <a:endParaRPr lang="it-IT" dirty="0" smtClean="0"/>
          </a:p>
          <a:p>
            <a:pPr>
              <a:buFont typeface="Wingdings" panose="05000000000000000000" pitchFamily="2" charset="2"/>
              <a:buChar char="Ø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0479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Energia elettrica 2/2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it-IT" dirty="0" smtClean="0"/>
              <a:t>Esempio: una </a:t>
            </a:r>
            <a:r>
              <a:rPr lang="it-IT" dirty="0"/>
              <a:t>società produce energia elettrica utilizzando prevalentemente prodotti vegetali ottenuti nel proprio fondo. Si considerino i seguenti dati:</a:t>
            </a:r>
            <a:endParaRPr lang="it-IT" b="1" dirty="0"/>
          </a:p>
          <a:p>
            <a:pPr lvl="1" algn="just"/>
            <a:r>
              <a:rPr lang="it-IT" dirty="0"/>
              <a:t>Produzione di energia </a:t>
            </a:r>
            <a:r>
              <a:rPr lang="it-IT" dirty="0" smtClean="0"/>
              <a:t>fotovoltaica annua </a:t>
            </a:r>
            <a:r>
              <a:rPr lang="it-IT" dirty="0"/>
              <a:t>= 5.000.000 kilowattora</a:t>
            </a:r>
            <a:endParaRPr lang="it-IT" b="1" dirty="0"/>
          </a:p>
          <a:p>
            <a:pPr lvl="1" algn="just"/>
            <a:r>
              <a:rPr lang="it-IT" dirty="0" smtClean="0"/>
              <a:t>Prezzo </a:t>
            </a:r>
            <a:r>
              <a:rPr lang="it-IT" dirty="0"/>
              <a:t>medio di vendita delle Energie (fornito dal GSE) = 0,05 euro/ kW</a:t>
            </a:r>
            <a:endParaRPr lang="it-IT" b="1" dirty="0"/>
          </a:p>
          <a:p>
            <a:pPr lvl="1" algn="just"/>
            <a:r>
              <a:rPr lang="it-IT" dirty="0"/>
              <a:t>Percentuale di redditività (prevista dalla norma) = 25%</a:t>
            </a:r>
            <a:endParaRPr lang="it-IT" b="1" dirty="0"/>
          </a:p>
          <a:p>
            <a:pPr algn="just"/>
            <a:r>
              <a:rPr lang="it-IT" dirty="0"/>
              <a:t>Il calcolo del reddito da sottoporre a tassazione sarà il seguente:</a:t>
            </a:r>
            <a:endParaRPr lang="it-IT" b="1" dirty="0"/>
          </a:p>
          <a:p>
            <a:pPr lvl="1" algn="just"/>
            <a:r>
              <a:rPr lang="it-IT" dirty="0"/>
              <a:t>Reddito rilevante ai fini della tassazione = Produzione annua – franchigia = 5.000.000 – 2.400.000 = 2.600.000</a:t>
            </a:r>
            <a:endParaRPr lang="it-IT" b="1" dirty="0"/>
          </a:p>
          <a:p>
            <a:pPr lvl="1" algn="just"/>
            <a:r>
              <a:rPr lang="it-IT" dirty="0"/>
              <a:t>Reddito imponibile = Reddito rilevante * prezzo medio di vendita * percentuale di redditività = 2.600.000 * 0.05 * 0.25 = 32.500 euro</a:t>
            </a:r>
            <a:endParaRPr lang="it-IT" b="1" dirty="0"/>
          </a:p>
          <a:p>
            <a:pPr>
              <a:buFont typeface="Wingdings" panose="05000000000000000000" pitchFamily="2" charset="2"/>
              <a:buChar char="Ø"/>
            </a:pPr>
            <a:endParaRPr lang="it-IT" dirty="0" smtClean="0"/>
          </a:p>
          <a:p>
            <a:pPr>
              <a:buFont typeface="Wingdings" panose="05000000000000000000" pitchFamily="2" charset="2"/>
              <a:buChar char="Ø"/>
            </a:pPr>
            <a:endParaRPr lang="it-IT" dirty="0" smtClean="0"/>
          </a:p>
          <a:p>
            <a:pPr>
              <a:buFont typeface="Wingdings" panose="05000000000000000000" pitchFamily="2" charset="2"/>
              <a:buChar char="Ø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7391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Iva: il regime speciale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1463" indent="-271463" algn="just">
              <a:buFont typeface="Wingdings" panose="05000000000000000000" pitchFamily="2" charset="2"/>
              <a:buChar char="Ø"/>
            </a:pPr>
            <a:r>
              <a:rPr lang="it-IT" dirty="0" smtClean="0"/>
              <a:t>Sono ammessi al regime speciale di cui all’articolo 34 del Dpr 633/1972 i  </a:t>
            </a:r>
            <a:r>
              <a:rPr lang="it-IT" dirty="0"/>
              <a:t>produttori agricoli </a:t>
            </a:r>
            <a:r>
              <a:rPr lang="it-IT" dirty="0" smtClean="0"/>
              <a:t>che </a:t>
            </a:r>
            <a:r>
              <a:rPr lang="it-IT" dirty="0"/>
              <a:t>esercitano </a:t>
            </a:r>
            <a:r>
              <a:rPr lang="it-IT" dirty="0" smtClean="0"/>
              <a:t>le attività </a:t>
            </a:r>
            <a:r>
              <a:rPr lang="it-IT" dirty="0"/>
              <a:t>indicate nell’articolo 2135 del codice civile, indipendentemente dalla </a:t>
            </a:r>
            <a:r>
              <a:rPr lang="it-IT" dirty="0" smtClean="0"/>
              <a:t>natura giuridica adottata, ovvero:</a:t>
            </a:r>
            <a:endParaRPr lang="it-IT" dirty="0"/>
          </a:p>
          <a:p>
            <a:pPr marL="628650" lvl="1" indent="-271463">
              <a:buFont typeface="Wingdings" panose="05000000000000000000" pitchFamily="2" charset="2"/>
              <a:buChar char="Ø"/>
            </a:pPr>
            <a:r>
              <a:rPr lang="it-IT" dirty="0" smtClean="0"/>
              <a:t>persone </a:t>
            </a:r>
            <a:r>
              <a:rPr lang="it-IT" dirty="0"/>
              <a:t>fisiche;</a:t>
            </a:r>
          </a:p>
          <a:p>
            <a:pPr marL="628650" lvl="1" indent="-271463">
              <a:buFont typeface="Wingdings" panose="05000000000000000000" pitchFamily="2" charset="2"/>
              <a:buChar char="Ø"/>
            </a:pPr>
            <a:r>
              <a:rPr lang="it-IT" dirty="0" smtClean="0"/>
              <a:t>società </a:t>
            </a:r>
            <a:r>
              <a:rPr lang="it-IT" dirty="0"/>
              <a:t>di capitali e cooperative;</a:t>
            </a:r>
          </a:p>
          <a:p>
            <a:pPr marL="628650" lvl="1" indent="-271463">
              <a:buFont typeface="Wingdings" panose="05000000000000000000" pitchFamily="2" charset="2"/>
              <a:buChar char="Ø"/>
            </a:pPr>
            <a:r>
              <a:rPr lang="it-IT" dirty="0" smtClean="0"/>
              <a:t>società </a:t>
            </a:r>
            <a:r>
              <a:rPr lang="it-IT" dirty="0"/>
              <a:t>di persone, comprese le società semplici (molto numerose in agricoltura);</a:t>
            </a:r>
          </a:p>
          <a:p>
            <a:pPr marL="628650" lvl="1" indent="-271463">
              <a:buFont typeface="Wingdings" panose="05000000000000000000" pitchFamily="2" charset="2"/>
              <a:buChar char="Ø"/>
            </a:pPr>
            <a:r>
              <a:rPr lang="it-IT" dirty="0" smtClean="0"/>
              <a:t>enti </a:t>
            </a:r>
            <a:r>
              <a:rPr lang="it-IT" dirty="0"/>
              <a:t>pubblici o privati (ad esempio le associazioni dei produttori e i consorzi);</a:t>
            </a:r>
          </a:p>
          <a:p>
            <a:pPr marL="271463" lvl="1" indent="-271463" algn="just"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Ø"/>
            </a:pPr>
            <a:r>
              <a:rPr lang="it-IT" sz="2100" dirty="0" smtClean="0"/>
              <a:t>Rientrano </a:t>
            </a:r>
            <a:r>
              <a:rPr lang="it-IT" sz="2100" dirty="0"/>
              <a:t>nel regime speciale anche i soggetti che esercitano l’attività di </a:t>
            </a:r>
            <a:r>
              <a:rPr lang="it-IT" sz="2100" dirty="0" smtClean="0"/>
              <a:t>pesca in </a:t>
            </a:r>
            <a:r>
              <a:rPr lang="it-IT" sz="2100" dirty="0"/>
              <a:t>acque dolci, di piscicoltura, di mitilicoltura, di ostricoltura e di coltura </a:t>
            </a:r>
            <a:r>
              <a:rPr lang="it-IT" sz="2100" dirty="0" smtClean="0"/>
              <a:t>di altri </a:t>
            </a:r>
            <a:r>
              <a:rPr lang="it-IT" sz="2100" dirty="0"/>
              <a:t>molluschi e crostacei, nonché di allevamento di rane.</a:t>
            </a:r>
          </a:p>
        </p:txBody>
      </p:sp>
    </p:spTree>
    <p:extLst>
      <p:ext uri="{BB962C8B-B14F-4D97-AF65-F5344CB8AC3E}">
        <p14:creationId xmlns:p14="http://schemas.microsoft.com/office/powerpoint/2010/main" val="419274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Iva: il regime speciale 2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271463" indent="-271463" algn="just">
              <a:buFont typeface="Wingdings" panose="05000000000000000000" pitchFamily="2" charset="2"/>
              <a:buChar char="Ø"/>
            </a:pPr>
            <a:r>
              <a:rPr lang="it-IT" dirty="0" smtClean="0"/>
              <a:t>Il regime </a:t>
            </a:r>
            <a:r>
              <a:rPr lang="it-IT" dirty="0"/>
              <a:t>speciale </a:t>
            </a:r>
            <a:r>
              <a:rPr lang="it-IT" dirty="0" smtClean="0"/>
              <a:t>prevede la detrazione dell’Iva, che </a:t>
            </a:r>
            <a:r>
              <a:rPr lang="it-IT" dirty="0"/>
              <a:t>per la generalità dei contribuenti </a:t>
            </a:r>
            <a:r>
              <a:rPr lang="it-IT" dirty="0" smtClean="0"/>
              <a:t>corrisponde all’imposta </a:t>
            </a:r>
            <a:r>
              <a:rPr lang="it-IT" dirty="0"/>
              <a:t>assolta sugli </a:t>
            </a:r>
            <a:r>
              <a:rPr lang="it-IT" dirty="0" smtClean="0"/>
              <a:t>acquisti, pari </a:t>
            </a:r>
            <a:r>
              <a:rPr lang="it-IT" dirty="0"/>
              <a:t>al valore corrispondente </a:t>
            </a:r>
            <a:r>
              <a:rPr lang="it-IT" dirty="0" smtClean="0"/>
              <a:t>all’applicazione, all’ammontare </a:t>
            </a:r>
            <a:r>
              <a:rPr lang="it-IT" dirty="0"/>
              <a:t>imponibile delle cessioni di beni, delle percentuali di </a:t>
            </a:r>
            <a:r>
              <a:rPr lang="it-IT" dirty="0" smtClean="0"/>
              <a:t>compensazione.</a:t>
            </a:r>
          </a:p>
          <a:p>
            <a:pPr marL="271463" indent="-271463" algn="just">
              <a:buFont typeface="Wingdings" panose="05000000000000000000" pitchFamily="2" charset="2"/>
              <a:buChar char="Ø"/>
            </a:pPr>
            <a:r>
              <a:rPr lang="it-IT" dirty="0" smtClean="0"/>
              <a:t>Le percentuali di compensazione sono </a:t>
            </a:r>
            <a:r>
              <a:rPr lang="it-IT" dirty="0"/>
              <a:t>fissate con apposito decreto del Ministro dell’economia e delle finanze, di concerto con il Ministro delle politiche agricole, alimentari e forestali; quelle attualmente vigenti sono previste nei decreti 12 maggio 1992, 30 dicembre </a:t>
            </a:r>
            <a:r>
              <a:rPr lang="it-IT" dirty="0" smtClean="0"/>
              <a:t>1997, </a:t>
            </a:r>
            <a:r>
              <a:rPr lang="it-IT" dirty="0"/>
              <a:t>23 dicembre </a:t>
            </a:r>
            <a:r>
              <a:rPr lang="it-IT" dirty="0" smtClean="0"/>
              <a:t>2005, DM 27 gennaio 2017.</a:t>
            </a:r>
          </a:p>
          <a:p>
            <a:pPr marL="271463" indent="-271463" algn="just">
              <a:buFont typeface="Wingdings" panose="05000000000000000000" pitchFamily="2" charset="2"/>
              <a:buChar char="Ø"/>
            </a:pPr>
            <a:r>
              <a:rPr lang="it-IT" dirty="0" smtClean="0"/>
              <a:t>Esempio: </a:t>
            </a:r>
            <a:r>
              <a:rPr lang="it-IT" sz="2100" dirty="0"/>
              <a:t>cessione di bovini per euro 50.000 euro</a:t>
            </a:r>
          </a:p>
          <a:p>
            <a:pPr marL="442913" lvl="1" indent="-182563">
              <a:buFont typeface="Wingdings" panose="05000000000000000000" pitchFamily="2" charset="2"/>
              <a:buChar char="Ø"/>
            </a:pPr>
            <a:r>
              <a:rPr lang="it-IT" sz="1900" dirty="0"/>
              <a:t>Iva applicata in fattura con aliquota del 10% = 5.000 euro</a:t>
            </a:r>
          </a:p>
          <a:p>
            <a:pPr marL="442913" lvl="1" indent="-182563">
              <a:buFont typeface="Wingdings" panose="05000000000000000000" pitchFamily="2" charset="2"/>
              <a:buChar char="Ø"/>
            </a:pPr>
            <a:r>
              <a:rPr lang="it-IT" sz="1900" dirty="0"/>
              <a:t>Iva detraibile in base alla percentuale di compensazione del 7,65%  = 3.825</a:t>
            </a:r>
          </a:p>
          <a:p>
            <a:pPr marL="442913" lvl="1" indent="-182563">
              <a:buFont typeface="Wingdings" panose="05000000000000000000" pitchFamily="2" charset="2"/>
              <a:buChar char="Ø"/>
            </a:pPr>
            <a:r>
              <a:rPr lang="it-IT" sz="1900" dirty="0"/>
              <a:t>Iva dovuta 1.175.</a:t>
            </a:r>
          </a:p>
        </p:txBody>
      </p:sp>
    </p:spTree>
    <p:extLst>
      <p:ext uri="{BB962C8B-B14F-4D97-AF65-F5344CB8AC3E}">
        <p14:creationId xmlns:p14="http://schemas.microsoft.com/office/powerpoint/2010/main" val="428732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Imposta Municipale propria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it-IT" dirty="0" smtClean="0"/>
              <a:t> Non pagano l’Imu:</a:t>
            </a:r>
          </a:p>
          <a:p>
            <a:pPr marL="442913" lvl="1" indent="-242888">
              <a:buFont typeface="Wingdings" panose="05000000000000000000" pitchFamily="2" charset="2"/>
              <a:buChar char="Ø"/>
            </a:pPr>
            <a:r>
              <a:rPr lang="it-IT" dirty="0" smtClean="0"/>
              <a:t>i terreni </a:t>
            </a:r>
            <a:r>
              <a:rPr lang="it-IT" dirty="0"/>
              <a:t>ubicati nei comuni montani individuati dalla circolare n. 9 del 14 giugno </a:t>
            </a:r>
            <a:r>
              <a:rPr lang="it-IT" dirty="0" smtClean="0"/>
              <a:t>1993;</a:t>
            </a:r>
          </a:p>
          <a:p>
            <a:pPr marL="442913" lvl="1" indent="-242888">
              <a:buFont typeface="Wingdings" panose="05000000000000000000" pitchFamily="2" charset="2"/>
              <a:buChar char="Ø"/>
            </a:pPr>
            <a:r>
              <a:rPr lang="it-IT" smtClean="0"/>
              <a:t>i terreni </a:t>
            </a:r>
            <a:r>
              <a:rPr lang="it-IT" dirty="0"/>
              <a:t>ubicati nei comuni delle isole minori di cui all’allegato A della Legge 448/2001 e quelli a immutabile destinazione agro-silvo-pastorale a proprietà collettiva indivisibile e </a:t>
            </a:r>
            <a:r>
              <a:rPr lang="it-IT" dirty="0" smtClean="0"/>
              <a:t>inusucapibile; </a:t>
            </a:r>
          </a:p>
          <a:p>
            <a:pPr marL="442913" lvl="1" indent="-242888">
              <a:buFont typeface="Wingdings" panose="05000000000000000000" pitchFamily="2" charset="2"/>
              <a:buChar char="Ø"/>
            </a:pPr>
            <a:r>
              <a:rPr lang="it-IT" dirty="0"/>
              <a:t>i</a:t>
            </a:r>
            <a:r>
              <a:rPr lang="it-IT" dirty="0" smtClean="0"/>
              <a:t> coltivatori </a:t>
            </a:r>
            <a:r>
              <a:rPr lang="it-IT" dirty="0"/>
              <a:t>diretti o imprenditori agricoli professionali di cui all’articolo 1, del d.lgs.99/2004, iscritti </a:t>
            </a:r>
            <a:r>
              <a:rPr lang="it-IT" dirty="0" smtClean="0"/>
              <a:t>all’Inps per i terreni da loro posseduti </a:t>
            </a:r>
            <a:r>
              <a:rPr lang="it-IT" dirty="0"/>
              <a:t>e condotti </a:t>
            </a:r>
            <a:r>
              <a:rPr lang="it-IT" dirty="0" smtClean="0"/>
              <a:t>indipendentemente </a:t>
            </a:r>
            <a:r>
              <a:rPr lang="it-IT" dirty="0"/>
              <a:t>dalla loro </a:t>
            </a:r>
            <a:r>
              <a:rPr lang="it-IT" dirty="0" smtClean="0"/>
              <a:t>ubicazione;</a:t>
            </a:r>
          </a:p>
          <a:p>
            <a:pPr marL="442913" lvl="1" indent="-242888">
              <a:buFont typeface="Wingdings" panose="05000000000000000000" pitchFamily="2" charset="2"/>
              <a:buChar char="Ø"/>
            </a:pPr>
            <a:r>
              <a:rPr lang="it-IT" dirty="0" smtClean="0"/>
              <a:t>società agricole in possesso della qualifica di IAP;</a:t>
            </a:r>
          </a:p>
          <a:p>
            <a:pPr marL="442913" lvl="1" indent="-242888">
              <a:buFont typeface="Wingdings" panose="05000000000000000000" pitchFamily="2" charset="2"/>
              <a:buChar char="Ø"/>
            </a:pPr>
            <a:r>
              <a:rPr lang="it-IT" dirty="0" smtClean="0"/>
              <a:t>coadiuvanti.</a:t>
            </a:r>
            <a:endParaRPr lang="it-IT" dirty="0"/>
          </a:p>
          <a:p>
            <a:pPr lvl="1">
              <a:buFont typeface="Wingdings" panose="05000000000000000000" pitchFamily="2" charset="2"/>
              <a:buChar char="Ø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4423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Le attività agricole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Ai sensi dell’articolo 2135 del Codice Civile si definiscono agricole le seguenti attività:</a:t>
            </a:r>
          </a:p>
          <a:p>
            <a:pPr marL="800100" indent="-457200">
              <a:buFont typeface="+mj-lt"/>
              <a:buAutoNum type="arabicPeriod"/>
            </a:pPr>
            <a:r>
              <a:rPr lang="it-IT" dirty="0" smtClean="0"/>
              <a:t>conduzione del fondo;</a:t>
            </a:r>
          </a:p>
          <a:p>
            <a:pPr marL="800100" indent="-457200">
              <a:buFont typeface="+mj-lt"/>
              <a:buAutoNum type="arabicPeriod"/>
            </a:pPr>
            <a:r>
              <a:rPr lang="it-IT" dirty="0" smtClean="0"/>
              <a:t>silvicoltura;</a:t>
            </a:r>
          </a:p>
          <a:p>
            <a:pPr marL="800100" indent="-457200">
              <a:buFont typeface="+mj-lt"/>
              <a:buAutoNum type="arabicPeriod"/>
            </a:pPr>
            <a:r>
              <a:rPr lang="it-IT" dirty="0" smtClean="0"/>
              <a:t>allevamento animali;</a:t>
            </a:r>
          </a:p>
          <a:p>
            <a:pPr marL="800100" indent="-457200">
              <a:buFont typeface="+mj-lt"/>
              <a:buAutoNum type="arabicPeriod"/>
            </a:pPr>
            <a:r>
              <a:rPr lang="it-IT" dirty="0" smtClean="0"/>
              <a:t>attività connesse.</a:t>
            </a:r>
          </a:p>
          <a:p>
            <a:pPr marL="457200" indent="-457200">
              <a:buFont typeface="+mj-lt"/>
              <a:buAutoNum type="arabicPeriod"/>
            </a:pPr>
            <a:endParaRPr lang="it-IT" dirty="0" smtClean="0"/>
          </a:p>
          <a:p>
            <a:pPr marL="457200" indent="-457200">
              <a:buFont typeface="+mj-lt"/>
              <a:buAutoNum type="arabicPeriod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9425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Attività connesse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it-IT" dirty="0"/>
              <a:t> </a:t>
            </a:r>
            <a:r>
              <a:rPr lang="it-IT" dirty="0" smtClean="0"/>
              <a:t>Trasformazione e manipolazione dei beni;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it-IT" dirty="0"/>
              <a:t> </a:t>
            </a:r>
            <a:r>
              <a:rPr lang="it-IT" dirty="0" smtClean="0"/>
              <a:t>prevalenza;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it-IT" dirty="0"/>
              <a:t> </a:t>
            </a:r>
            <a:r>
              <a:rPr lang="it-IT" dirty="0" smtClean="0"/>
              <a:t>che sia una prima fase;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it-IT" dirty="0"/>
              <a:t> </a:t>
            </a:r>
            <a:r>
              <a:rPr lang="it-IT" dirty="0" smtClean="0"/>
              <a:t>accessorietà.</a:t>
            </a:r>
          </a:p>
          <a:p>
            <a:pPr marL="271463" indent="-271463" algn="just">
              <a:buFont typeface="Wingdings" panose="05000000000000000000" pitchFamily="2" charset="2"/>
              <a:buChar char="Ø"/>
            </a:pPr>
            <a:r>
              <a:rPr lang="it-IT" dirty="0" smtClean="0"/>
              <a:t> Prestazioni di servizi </a:t>
            </a:r>
            <a:r>
              <a:rPr lang="it-IT" dirty="0"/>
              <a:t>mediante l'utilizzazione prevalente di attrezzature o risorse dell'azienda normalmente impiegate </a:t>
            </a:r>
            <a:r>
              <a:rPr lang="it-IT" dirty="0" smtClean="0"/>
              <a:t>nell'attività </a:t>
            </a:r>
            <a:r>
              <a:rPr lang="it-IT" dirty="0"/>
              <a:t>agricola esercitata</a:t>
            </a:r>
            <a:r>
              <a:rPr lang="it-IT" dirty="0" smtClean="0"/>
              <a:t>, comprese </a:t>
            </a:r>
            <a:r>
              <a:rPr lang="it-IT" dirty="0"/>
              <a:t>le </a:t>
            </a:r>
            <a:r>
              <a:rPr lang="it-IT" dirty="0" smtClean="0"/>
              <a:t>attività </a:t>
            </a:r>
            <a:r>
              <a:rPr lang="it-IT" dirty="0"/>
              <a:t>di valorizzazione del territorio e del patrimonio rurale e forestale, ovvero di ricezione ed </a:t>
            </a:r>
            <a:r>
              <a:rPr lang="it-IT" dirty="0" smtClean="0"/>
              <a:t>ospitalità.</a:t>
            </a:r>
            <a:endParaRPr lang="it-IT" dirty="0"/>
          </a:p>
        </p:txBody>
      </p:sp>
      <p:sp>
        <p:nvSpPr>
          <p:cNvPr id="4" name="Parentesi graffa chiusa 3"/>
          <p:cNvSpPr/>
          <p:nvPr/>
        </p:nvSpPr>
        <p:spPr>
          <a:xfrm>
            <a:off x="3414713" y="2271713"/>
            <a:ext cx="442912" cy="82867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3957641" y="2389654"/>
            <a:ext cx="3114675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Requisiti che devono essere verificati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5188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Cooperative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1463" indent="-271463" algn="just">
              <a:buFont typeface="Wingdings" panose="05000000000000000000" pitchFamily="2" charset="2"/>
              <a:buChar char="Ø"/>
            </a:pPr>
            <a:r>
              <a:rPr lang="it-IT" dirty="0" smtClean="0"/>
              <a:t>Le cooperative</a:t>
            </a:r>
            <a:r>
              <a:rPr lang="it-IT" dirty="0"/>
              <a:t>, compresi i loro consorzi, sono </a:t>
            </a:r>
            <a:r>
              <a:rPr lang="it-IT" dirty="0" smtClean="0"/>
              <a:t>considerate imprenditori </a:t>
            </a:r>
            <a:r>
              <a:rPr lang="it-IT" dirty="0"/>
              <a:t>agricoli, quando utilizzano, per lo svolgimento delle attività di cui </a:t>
            </a:r>
            <a:r>
              <a:rPr lang="it-IT" dirty="0" smtClean="0"/>
              <a:t>al citato </a:t>
            </a:r>
            <a:r>
              <a:rPr lang="it-IT" dirty="0"/>
              <a:t>articolo 2135, prevalentemente prodotti dei soci ovvero forniscono </a:t>
            </a:r>
            <a:r>
              <a:rPr lang="it-IT" dirty="0" smtClean="0"/>
              <a:t>prevalentemente ai </a:t>
            </a:r>
            <a:r>
              <a:rPr lang="it-IT" dirty="0"/>
              <a:t>soci beni e servizi diretti alla cura ed allo sviluppo del ciclo biologico</a:t>
            </a:r>
            <a:r>
              <a:rPr lang="it-IT" dirty="0" smtClean="0"/>
              <a:t>. Vi rientrano anche le </a:t>
            </a:r>
            <a:r>
              <a:rPr lang="it-IT" dirty="0"/>
              <a:t>cooperative di </a:t>
            </a:r>
            <a:r>
              <a:rPr lang="it-IT" dirty="0" smtClean="0"/>
              <a:t>servizi.</a:t>
            </a:r>
            <a:endParaRPr lang="it-IT" dirty="0"/>
          </a:p>
          <a:p>
            <a:pPr marL="271463" indent="-271463" algn="just">
              <a:buFont typeface="Wingdings" panose="05000000000000000000" pitchFamily="2" charset="2"/>
              <a:buChar char="Ø"/>
            </a:pPr>
            <a:r>
              <a:rPr lang="it-IT" dirty="0" smtClean="0"/>
              <a:t> Quindi sono considerati soggetti agricoli, sia le cooperative che operano a monte, sia quelle che operano a valle. </a:t>
            </a:r>
          </a:p>
          <a:p>
            <a:pPr marL="271463" indent="-271463" algn="just">
              <a:buFont typeface="Wingdings" panose="05000000000000000000" pitchFamily="2" charset="2"/>
              <a:buChar char="Ø"/>
            </a:pPr>
            <a:r>
              <a:rPr lang="it-IT" dirty="0" smtClean="0"/>
              <a:t>Attenzione: l’esenzione da Ires di cui all’articolo 10 del Dpr 601/1973, si applica solo alle cooperative di trasformazione e vendita (a valle).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3338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Soggetti che operano in agricoltura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it-IT" dirty="0" smtClean="0"/>
              <a:t> Persone fisiche, società semplici, enti non commerciali;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dirty="0"/>
              <a:t> </a:t>
            </a:r>
            <a:r>
              <a:rPr lang="it-IT" dirty="0" smtClean="0"/>
              <a:t>Società in nome collettivo e società in accomandita semplice;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dirty="0"/>
              <a:t> </a:t>
            </a:r>
            <a:r>
              <a:rPr lang="it-IT" dirty="0" smtClean="0"/>
              <a:t>Società a responsabilità limitata;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dirty="0"/>
              <a:t> </a:t>
            </a:r>
            <a:r>
              <a:rPr lang="it-IT" dirty="0" smtClean="0"/>
              <a:t>Società per azioni;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dirty="0"/>
              <a:t> </a:t>
            </a:r>
            <a:r>
              <a:rPr lang="it-IT" dirty="0" smtClean="0"/>
              <a:t>Cooperative.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8650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Società agricole: requisiti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Possono qualificarsi come “agricole” le società che rispettano due requisiti: </a:t>
            </a:r>
            <a:endParaRPr lang="it-IT" dirty="0" smtClean="0"/>
          </a:p>
          <a:p>
            <a:pPr marL="271463" indent="-271463">
              <a:buFont typeface="Wingdings" panose="05000000000000000000" pitchFamily="2" charset="2"/>
              <a:buChar char="Ø"/>
            </a:pPr>
            <a:r>
              <a:rPr lang="it-IT" dirty="0" smtClean="0"/>
              <a:t>l’oggetto </a:t>
            </a:r>
            <a:r>
              <a:rPr lang="it-IT" dirty="0"/>
              <a:t>sociale prevede l’esercizio “esclusivo” delle attività di cui all’articolo 2135 del codice civile; </a:t>
            </a:r>
            <a:endParaRPr lang="it-IT" dirty="0" smtClean="0"/>
          </a:p>
          <a:p>
            <a:pPr marL="271463" indent="-271463">
              <a:buFont typeface="Wingdings" panose="05000000000000000000" pitchFamily="2" charset="2"/>
              <a:buChar char="Ø"/>
            </a:pPr>
            <a:r>
              <a:rPr lang="it-IT" dirty="0" smtClean="0"/>
              <a:t>la </a:t>
            </a:r>
            <a:r>
              <a:rPr lang="it-IT" dirty="0"/>
              <a:t>ragione sociale (se si tratta di società di persone) o denominazione sociale (se si tratta di società di capitali) contiene l’indicazione “società agricola”.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2617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Tassazione catastale Irpef/Ires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1463" indent="-271463" algn="just">
              <a:buFont typeface="Wingdings" panose="05000000000000000000" pitchFamily="2" charset="2"/>
              <a:buChar char="Ø"/>
            </a:pPr>
            <a:r>
              <a:rPr lang="it-IT" dirty="0" smtClean="0"/>
              <a:t>Si tratta della tassazione sulle </a:t>
            </a:r>
            <a:r>
              <a:rPr lang="it-IT" dirty="0"/>
              <a:t>risultanze catastali in luogo della ordinaria tassazione “a bilancio”, </a:t>
            </a:r>
            <a:r>
              <a:rPr lang="it-IT" dirty="0" smtClean="0"/>
              <a:t>fondata su </a:t>
            </a:r>
            <a:r>
              <a:rPr lang="it-IT" dirty="0"/>
              <a:t>costi e ricavi.</a:t>
            </a:r>
            <a:r>
              <a:rPr lang="it-IT" dirty="0" smtClean="0"/>
              <a:t> </a:t>
            </a:r>
            <a:r>
              <a:rPr lang="it-IT" dirty="0"/>
              <a:t>S</a:t>
            </a:r>
            <a:r>
              <a:rPr lang="it-IT" dirty="0" smtClean="0"/>
              <a:t>i </a:t>
            </a:r>
            <a:r>
              <a:rPr lang="it-IT" dirty="0"/>
              <a:t>applica:</a:t>
            </a:r>
          </a:p>
          <a:p>
            <a:pPr marL="551498" lvl="3" indent="-185738" algn="just">
              <a:buFont typeface="Wingdings" panose="05000000000000000000" pitchFamily="2" charset="2"/>
              <a:buChar char="Ø"/>
            </a:pPr>
            <a:r>
              <a:rPr lang="it-IT" sz="1800" dirty="0"/>
              <a:t>alle attività agricole di coltivazione, silvicoltura e allevamento di animali con mangimi ottenibili per almeno un quarto dal terreno;</a:t>
            </a:r>
          </a:p>
          <a:p>
            <a:pPr marL="551498" lvl="3" indent="-185738" algn="just">
              <a:buFont typeface="Wingdings" panose="05000000000000000000" pitchFamily="2" charset="2"/>
              <a:buChar char="Ø"/>
            </a:pPr>
            <a:r>
              <a:rPr lang="it-IT" sz="1800" dirty="0"/>
              <a:t>alle attività agricole connesse </a:t>
            </a:r>
            <a:r>
              <a:rPr lang="it-IT" sz="1800" dirty="0" smtClean="0"/>
              <a:t>individuate con il DM 13/02/2015. </a:t>
            </a:r>
          </a:p>
          <a:p>
            <a:pPr marL="271463" lvl="1" indent="-271463"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Ø"/>
            </a:pPr>
            <a:r>
              <a:rPr lang="it-IT" sz="2000" dirty="0" smtClean="0"/>
              <a:t>Regime naturale per Imprese individuali e società semplici;</a:t>
            </a:r>
          </a:p>
          <a:p>
            <a:pPr marL="271463" lvl="1" indent="-271463" algn="just"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Ø"/>
            </a:pPr>
            <a:r>
              <a:rPr lang="it-IT" sz="2000" dirty="0" smtClean="0"/>
              <a:t>Snc e Sas, Srl e società cooperative, se società agricole, possono optare per la tassazione catastale ai sensi del comma 1093 della legge 296/2006;</a:t>
            </a:r>
          </a:p>
          <a:p>
            <a:pPr marL="271463" lvl="1" indent="-271463" algn="just"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Ø"/>
            </a:pPr>
            <a:r>
              <a:rPr lang="it-IT" sz="2000" dirty="0" smtClean="0"/>
              <a:t>Precluso alle SPA;</a:t>
            </a:r>
          </a:p>
          <a:p>
            <a:pPr marL="271463" lvl="1" indent="-271463" algn="just"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Ø"/>
            </a:pPr>
            <a:r>
              <a:rPr lang="it-IT" sz="2000" dirty="0" smtClean="0"/>
              <a:t>Regime agevolato per le cooperative.</a:t>
            </a:r>
          </a:p>
          <a:p>
            <a:pPr marL="91440" lvl="1" indent="-91440"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Ø"/>
            </a:pP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79636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Fiscalità 2016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1463" indent="-271463" algn="just">
              <a:buFont typeface="Wingdings" panose="05000000000000000000" pitchFamily="2" charset="2"/>
              <a:buChar char="Ø"/>
            </a:pPr>
            <a:r>
              <a:rPr lang="it-IT" dirty="0" smtClean="0"/>
              <a:t>Reddito </a:t>
            </a:r>
            <a:r>
              <a:rPr lang="it-IT" dirty="0"/>
              <a:t>dominicale e il reddito agrario concorrono a formare il reddito complessivo nella misura risultante dagli atti catastali rivalutata, rispettivamente, dell’80% e del 70% e poi ulteriormente rivalutata del 30%. </a:t>
            </a:r>
            <a:endParaRPr lang="it-IT" dirty="0" smtClean="0"/>
          </a:p>
          <a:p>
            <a:pPr marL="271463" indent="-271463" algn="just">
              <a:buFont typeface="Wingdings" panose="05000000000000000000" pitchFamily="2" charset="2"/>
              <a:buChar char="Ø"/>
            </a:pPr>
            <a:r>
              <a:rPr lang="it-IT" dirty="0" smtClean="0"/>
              <a:t>L’ulteriore </a:t>
            </a:r>
            <a:r>
              <a:rPr lang="it-IT" dirty="0"/>
              <a:t>rivalutazione non si applica ai terreni agricoli o non coltivati, posseduti e condotti dai coltivatori diretti e dagli imprenditori agricoli professionali (IAP) iscritti nella previdenza </a:t>
            </a:r>
            <a:r>
              <a:rPr lang="it-IT" dirty="0" smtClean="0"/>
              <a:t>agricola (solo persone fisiche);</a:t>
            </a:r>
          </a:p>
          <a:p>
            <a:pPr marL="271463" indent="-271463" algn="just">
              <a:buFont typeface="Wingdings" panose="05000000000000000000" pitchFamily="2" charset="2"/>
              <a:buChar char="Ø"/>
            </a:pPr>
            <a:r>
              <a:rPr lang="it-IT" dirty="0" smtClean="0"/>
              <a:t>Per il triennio 2017-2019 non </a:t>
            </a:r>
            <a:r>
              <a:rPr lang="it-IT" dirty="0"/>
              <a:t>concorrono alla formazione del reddito complessivo, i redditi dominicali e agrari dei coltivatori diretti e degli imprenditori agricoli professionali, iscritti nella previdenza </a:t>
            </a:r>
            <a:r>
              <a:rPr lang="it-IT" dirty="0" smtClean="0"/>
              <a:t>agricola (comma 44, Legge </a:t>
            </a:r>
            <a:r>
              <a:rPr lang="it-IT" dirty="0"/>
              <a:t>11 dicembre 2016, n. </a:t>
            </a:r>
            <a:r>
              <a:rPr lang="it-IT" dirty="0" smtClean="0"/>
              <a:t>232).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3506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Qualifica di IAP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it-IT" dirty="0" smtClean="0"/>
              <a:t> </a:t>
            </a:r>
            <a:r>
              <a:rPr lang="it-IT" b="1" dirty="0" smtClean="0"/>
              <a:t>Persone fisiche </a:t>
            </a:r>
            <a:r>
              <a:rPr lang="it-IT" dirty="0" smtClean="0"/>
              <a:t>(art. 1, comma 1, D.lgs. 99/2004)</a:t>
            </a:r>
          </a:p>
          <a:p>
            <a:pPr marL="442913" lvl="1" indent="-242888" algn="just">
              <a:buFont typeface="Wingdings" panose="05000000000000000000" pitchFamily="2" charset="2"/>
              <a:buChar char="Ø"/>
            </a:pPr>
            <a:r>
              <a:rPr lang="it-IT" dirty="0"/>
              <a:t>dedica alle attività agricole di cui all’articolo 2135 del codice civile, direttamente o in qualità di socio di società, almeno il 50% del proprio tempo di lavoro complessivo;</a:t>
            </a:r>
          </a:p>
          <a:p>
            <a:pPr marL="442913" lvl="1" indent="-242888" algn="just">
              <a:buFont typeface="Wingdings" panose="05000000000000000000" pitchFamily="2" charset="2"/>
              <a:buChar char="Ø"/>
            </a:pPr>
            <a:r>
              <a:rPr lang="it-IT" dirty="0"/>
              <a:t>ricava dalle attività medesime almeno il 50% del reddito globale da </a:t>
            </a:r>
            <a:r>
              <a:rPr lang="it-IT" dirty="0" smtClean="0"/>
              <a:t>lavoro;</a:t>
            </a:r>
          </a:p>
          <a:p>
            <a:pPr marL="442913" lvl="1" indent="-242888" algn="just">
              <a:buFont typeface="Wingdings" panose="05000000000000000000" pitchFamily="2" charset="2"/>
              <a:buChar char="Ø"/>
            </a:pPr>
            <a:r>
              <a:rPr lang="it-IT" dirty="0" smtClean="0"/>
              <a:t>ha conoscenze e competenze tecniche in agricoltura.</a:t>
            </a:r>
            <a:endParaRPr lang="it-IT" dirty="0"/>
          </a:p>
          <a:p>
            <a:pPr lvl="1">
              <a:buFont typeface="Wingdings" panose="05000000000000000000" pitchFamily="2" charset="2"/>
              <a:buChar char="Ø"/>
            </a:pPr>
            <a:endParaRPr lang="it-IT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it-IT" dirty="0" smtClean="0"/>
              <a:t> </a:t>
            </a:r>
            <a:r>
              <a:rPr lang="it-IT" b="1" dirty="0"/>
              <a:t>Società</a:t>
            </a:r>
            <a:r>
              <a:rPr lang="it-IT" dirty="0" smtClean="0"/>
              <a:t> </a:t>
            </a:r>
            <a:r>
              <a:rPr lang="it-IT" dirty="0"/>
              <a:t>(art. 1, comma </a:t>
            </a:r>
            <a:r>
              <a:rPr lang="it-IT" dirty="0" smtClean="0"/>
              <a:t>3, </a:t>
            </a:r>
            <a:r>
              <a:rPr lang="it-IT" dirty="0"/>
              <a:t>D.lgs. 99/2004</a:t>
            </a:r>
            <a:r>
              <a:rPr lang="it-IT" dirty="0" smtClean="0"/>
              <a:t>)</a:t>
            </a:r>
          </a:p>
          <a:p>
            <a:pPr marL="442913" lvl="1" indent="-242888"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it-IT" dirty="0" smtClean="0"/>
              <a:t>svolgono </a:t>
            </a:r>
            <a:r>
              <a:rPr lang="it-IT" dirty="0"/>
              <a:t>esclusivamente le attività agricole di cui all’articolo 2135 CC;</a:t>
            </a:r>
          </a:p>
          <a:p>
            <a:pPr marL="442913" lvl="1" indent="-242888"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it-IT" dirty="0"/>
              <a:t>nel caso di </a:t>
            </a:r>
            <a:r>
              <a:rPr lang="it-IT" dirty="0" smtClean="0"/>
              <a:t>società </a:t>
            </a:r>
            <a:r>
              <a:rPr lang="it-IT" dirty="0"/>
              <a:t>di persone qualora almeno un socio sia in possesso della qualifica di imprenditore agricolo professionale (per le </a:t>
            </a:r>
            <a:r>
              <a:rPr lang="it-IT" dirty="0" smtClean="0"/>
              <a:t>società </a:t>
            </a:r>
            <a:r>
              <a:rPr lang="it-IT" dirty="0"/>
              <a:t>in accomandita la qualifica si riferisce ai soci accomandatari); </a:t>
            </a:r>
          </a:p>
          <a:p>
            <a:pPr marL="442913" lvl="1" indent="-242888"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it-IT" dirty="0"/>
              <a:t>nel caso di </a:t>
            </a:r>
            <a:r>
              <a:rPr lang="it-IT" dirty="0" smtClean="0"/>
              <a:t>società </a:t>
            </a:r>
            <a:r>
              <a:rPr lang="it-IT" dirty="0"/>
              <a:t>di capitali o cooperative, quando almeno un amministratore, che sia anche socio per le società cooperative, sia in possesso della qualifica di imprenditore agricolo professionale.</a:t>
            </a:r>
          </a:p>
        </p:txBody>
      </p:sp>
    </p:spTree>
    <p:extLst>
      <p:ext uri="{BB962C8B-B14F-4D97-AF65-F5344CB8AC3E}">
        <p14:creationId xmlns:p14="http://schemas.microsoft.com/office/powerpoint/2010/main" val="225815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ttivo">
  <a:themeElements>
    <a:clrScheme name="Retrospettivo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299</TotalTime>
  <Words>1413</Words>
  <Application>Microsoft Office PowerPoint</Application>
  <PresentationFormat>Presentazione su schermo (4:3)</PresentationFormat>
  <Paragraphs>104</Paragraphs>
  <Slides>18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2" baseType="lpstr">
      <vt:lpstr>Calibri</vt:lpstr>
      <vt:lpstr>Calibri Light</vt:lpstr>
      <vt:lpstr>Wingdings</vt:lpstr>
      <vt:lpstr>Retrospettivo</vt:lpstr>
      <vt:lpstr>Agricoltura</vt:lpstr>
      <vt:lpstr>Le attività agricole</vt:lpstr>
      <vt:lpstr>Attività connesse</vt:lpstr>
      <vt:lpstr>Cooperative</vt:lpstr>
      <vt:lpstr>Soggetti che operano in agricoltura</vt:lpstr>
      <vt:lpstr>Società agricole: requisiti</vt:lpstr>
      <vt:lpstr>Tassazione catastale Irpef/Ires</vt:lpstr>
      <vt:lpstr>Fiscalità 2016</vt:lpstr>
      <vt:lpstr>Qualifica di IAP</vt:lpstr>
      <vt:lpstr>Benefici per i soggetti IAP</vt:lpstr>
      <vt:lpstr>IRAP</vt:lpstr>
      <vt:lpstr>Attività soggette ad Irap</vt:lpstr>
      <vt:lpstr>Presentazione standard di PowerPoint</vt:lpstr>
      <vt:lpstr>Energia elettrica 1/2</vt:lpstr>
      <vt:lpstr>Energia elettrica 2/2</vt:lpstr>
      <vt:lpstr>Iva: il regime speciale</vt:lpstr>
      <vt:lpstr>Iva: il regime speciale 2</vt:lpstr>
      <vt:lpstr>Imposta Municipale propria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Agricoltura</dc:title>
  <dc:creator>Stage Stage Tosoni</dc:creator>
  <cp:lastModifiedBy>Stage Stage Tosoni</cp:lastModifiedBy>
  <cp:revision>57</cp:revision>
  <cp:lastPrinted>2017-06-05T17:49:36Z</cp:lastPrinted>
  <dcterms:created xsi:type="dcterms:W3CDTF">2017-06-05T15:46:31Z</dcterms:created>
  <dcterms:modified xsi:type="dcterms:W3CDTF">2017-09-25T10:22:24Z</dcterms:modified>
</cp:coreProperties>
</file>