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642" r:id="rId1"/>
  </p:sldMasterIdLst>
  <p:notesMasterIdLst>
    <p:notesMasterId r:id="rId67"/>
  </p:notesMasterIdLst>
  <p:handoutMasterIdLst>
    <p:handoutMasterId r:id="rId68"/>
  </p:handoutMasterIdLst>
  <p:sldIdLst>
    <p:sldId id="256" r:id="rId2"/>
    <p:sldId id="392" r:id="rId3"/>
    <p:sldId id="393" r:id="rId4"/>
    <p:sldId id="394" r:id="rId5"/>
    <p:sldId id="395" r:id="rId6"/>
    <p:sldId id="396" r:id="rId7"/>
    <p:sldId id="397" r:id="rId8"/>
    <p:sldId id="398" r:id="rId9"/>
    <p:sldId id="399" r:id="rId10"/>
    <p:sldId id="401" r:id="rId11"/>
    <p:sldId id="400" r:id="rId12"/>
    <p:sldId id="402" r:id="rId13"/>
    <p:sldId id="403" r:id="rId14"/>
    <p:sldId id="404" r:id="rId15"/>
    <p:sldId id="405" r:id="rId16"/>
    <p:sldId id="406" r:id="rId17"/>
    <p:sldId id="407" r:id="rId18"/>
    <p:sldId id="408" r:id="rId19"/>
    <p:sldId id="409" r:id="rId20"/>
    <p:sldId id="410" r:id="rId21"/>
    <p:sldId id="411" r:id="rId22"/>
    <p:sldId id="412" r:id="rId23"/>
    <p:sldId id="413" r:id="rId24"/>
    <p:sldId id="414" r:id="rId25"/>
    <p:sldId id="415" r:id="rId26"/>
    <p:sldId id="416" r:id="rId27"/>
    <p:sldId id="417" r:id="rId28"/>
    <p:sldId id="418" r:id="rId29"/>
    <p:sldId id="419" r:id="rId30"/>
    <p:sldId id="420" r:id="rId31"/>
    <p:sldId id="421" r:id="rId32"/>
    <p:sldId id="422" r:id="rId33"/>
    <p:sldId id="423" r:id="rId34"/>
    <p:sldId id="424" r:id="rId35"/>
    <p:sldId id="425" r:id="rId36"/>
    <p:sldId id="426" r:id="rId37"/>
    <p:sldId id="427" r:id="rId38"/>
    <p:sldId id="428" r:id="rId39"/>
    <p:sldId id="429" r:id="rId40"/>
    <p:sldId id="430" r:id="rId41"/>
    <p:sldId id="431" r:id="rId42"/>
    <p:sldId id="353" r:id="rId43"/>
    <p:sldId id="354" r:id="rId44"/>
    <p:sldId id="355" r:id="rId45"/>
    <p:sldId id="356" r:id="rId46"/>
    <p:sldId id="357" r:id="rId47"/>
    <p:sldId id="358" r:id="rId48"/>
    <p:sldId id="359" r:id="rId49"/>
    <p:sldId id="360" r:id="rId50"/>
    <p:sldId id="361" r:id="rId51"/>
    <p:sldId id="362" r:id="rId52"/>
    <p:sldId id="363" r:id="rId53"/>
    <p:sldId id="364" r:id="rId54"/>
    <p:sldId id="365" r:id="rId55"/>
    <p:sldId id="366" r:id="rId56"/>
    <p:sldId id="367" r:id="rId57"/>
    <p:sldId id="377" r:id="rId58"/>
    <p:sldId id="378" r:id="rId59"/>
    <p:sldId id="379" r:id="rId60"/>
    <p:sldId id="368" r:id="rId61"/>
    <p:sldId id="372" r:id="rId62"/>
    <p:sldId id="373" r:id="rId63"/>
    <p:sldId id="374" r:id="rId64"/>
    <p:sldId id="375" r:id="rId65"/>
    <p:sldId id="376" r:id="rId66"/>
  </p:sldIdLst>
  <p:sldSz cx="9144000" cy="6858000" type="screen4x3"/>
  <p:notesSz cx="6797675" cy="9926638"/>
  <p:defaultTextStyle>
    <a:defPPr>
      <a:defRPr lang="it-IT"/>
    </a:defPPr>
    <a:lvl1pPr algn="l" rtl="0" fontAlgn="base">
      <a:spcBef>
        <a:spcPct val="0"/>
      </a:spcBef>
      <a:spcAft>
        <a:spcPct val="0"/>
      </a:spcAft>
      <a:defRPr kern="1200">
        <a:solidFill>
          <a:schemeClr val="tx1"/>
        </a:solidFill>
        <a:latin typeface="Tahoma" pitchFamily="34" charset="0"/>
        <a:ea typeface="MS PGothic" pitchFamily="34" charset="-128"/>
        <a:cs typeface="+mn-cs"/>
      </a:defRPr>
    </a:lvl1pPr>
    <a:lvl2pPr marL="457200" algn="l" rtl="0" fontAlgn="base">
      <a:spcBef>
        <a:spcPct val="0"/>
      </a:spcBef>
      <a:spcAft>
        <a:spcPct val="0"/>
      </a:spcAft>
      <a:defRPr kern="1200">
        <a:solidFill>
          <a:schemeClr val="tx1"/>
        </a:solidFill>
        <a:latin typeface="Tahoma" pitchFamily="34" charset="0"/>
        <a:ea typeface="MS PGothic" pitchFamily="34" charset="-128"/>
        <a:cs typeface="+mn-cs"/>
      </a:defRPr>
    </a:lvl2pPr>
    <a:lvl3pPr marL="914400" algn="l" rtl="0" fontAlgn="base">
      <a:spcBef>
        <a:spcPct val="0"/>
      </a:spcBef>
      <a:spcAft>
        <a:spcPct val="0"/>
      </a:spcAft>
      <a:defRPr kern="1200">
        <a:solidFill>
          <a:schemeClr val="tx1"/>
        </a:solidFill>
        <a:latin typeface="Tahoma" pitchFamily="34" charset="0"/>
        <a:ea typeface="MS PGothic" pitchFamily="34" charset="-128"/>
        <a:cs typeface="+mn-cs"/>
      </a:defRPr>
    </a:lvl3pPr>
    <a:lvl4pPr marL="1371600" algn="l" rtl="0" fontAlgn="base">
      <a:spcBef>
        <a:spcPct val="0"/>
      </a:spcBef>
      <a:spcAft>
        <a:spcPct val="0"/>
      </a:spcAft>
      <a:defRPr kern="1200">
        <a:solidFill>
          <a:schemeClr val="tx1"/>
        </a:solidFill>
        <a:latin typeface="Tahoma" pitchFamily="34" charset="0"/>
        <a:ea typeface="MS PGothic" pitchFamily="34" charset="-128"/>
        <a:cs typeface="+mn-cs"/>
      </a:defRPr>
    </a:lvl4pPr>
    <a:lvl5pPr marL="1828800" algn="l" rtl="0" fontAlgn="base">
      <a:spcBef>
        <a:spcPct val="0"/>
      </a:spcBef>
      <a:spcAft>
        <a:spcPct val="0"/>
      </a:spcAft>
      <a:defRPr kern="1200">
        <a:solidFill>
          <a:schemeClr val="tx1"/>
        </a:solidFill>
        <a:latin typeface="Tahoma" pitchFamily="34" charset="0"/>
        <a:ea typeface="MS PGothic" pitchFamily="34" charset="-128"/>
        <a:cs typeface="+mn-cs"/>
      </a:defRPr>
    </a:lvl5pPr>
    <a:lvl6pPr marL="2286000" algn="l" defTabSz="914400" rtl="0" eaLnBrk="1" latinLnBrk="0" hangingPunct="1">
      <a:defRPr kern="1200">
        <a:solidFill>
          <a:schemeClr val="tx1"/>
        </a:solidFill>
        <a:latin typeface="Tahoma" pitchFamily="34" charset="0"/>
        <a:ea typeface="MS PGothic" pitchFamily="34" charset="-128"/>
        <a:cs typeface="+mn-cs"/>
      </a:defRPr>
    </a:lvl6pPr>
    <a:lvl7pPr marL="2743200" algn="l" defTabSz="914400" rtl="0" eaLnBrk="1" latinLnBrk="0" hangingPunct="1">
      <a:defRPr kern="1200">
        <a:solidFill>
          <a:schemeClr val="tx1"/>
        </a:solidFill>
        <a:latin typeface="Tahoma" pitchFamily="34" charset="0"/>
        <a:ea typeface="MS PGothic" pitchFamily="34" charset="-128"/>
        <a:cs typeface="+mn-cs"/>
      </a:defRPr>
    </a:lvl7pPr>
    <a:lvl8pPr marL="3200400" algn="l" defTabSz="914400" rtl="0" eaLnBrk="1" latinLnBrk="0" hangingPunct="1">
      <a:defRPr kern="1200">
        <a:solidFill>
          <a:schemeClr val="tx1"/>
        </a:solidFill>
        <a:latin typeface="Tahoma" pitchFamily="34" charset="0"/>
        <a:ea typeface="MS PGothic" pitchFamily="34" charset="-128"/>
        <a:cs typeface="+mn-cs"/>
      </a:defRPr>
    </a:lvl8pPr>
    <a:lvl9pPr marL="3657600" algn="l" defTabSz="914400" rtl="0" eaLnBrk="1" latinLnBrk="0" hangingPunct="1">
      <a:defRPr kern="1200">
        <a:solidFill>
          <a:schemeClr val="tx1"/>
        </a:solidFill>
        <a:latin typeface="Tahoma" pitchFamily="34" charset="0"/>
        <a:ea typeface="MS PGothic" pitchFamily="34" charset="-128"/>
        <a:cs typeface="+mn-cs"/>
      </a:defRPr>
    </a:lvl9pPr>
  </p:defaultTextStyle>
  <p:extLst>
    <p:ext uri="{521415D9-36F7-43E2-AB2F-B90AF26B5E84}">
      <p14:sectionLst xmlns:p14="http://schemas.microsoft.com/office/powerpoint/2010/main">
        <p14:section name="Sezione predefinita" id="{B90E9D28-47FA-5E4E-B291-BE6E36B8CF8E}">
          <p14:sldIdLst>
            <p14:sldId id="256"/>
            <p14:sldId id="392"/>
            <p14:sldId id="393"/>
            <p14:sldId id="394"/>
            <p14:sldId id="395"/>
            <p14:sldId id="396"/>
            <p14:sldId id="397"/>
            <p14:sldId id="398"/>
            <p14:sldId id="399"/>
            <p14:sldId id="401"/>
            <p14:sldId id="400"/>
            <p14:sldId id="402"/>
            <p14:sldId id="403"/>
            <p14:sldId id="404"/>
            <p14:sldId id="405"/>
            <p14:sldId id="406"/>
            <p14:sldId id="407"/>
            <p14:sldId id="408"/>
            <p14:sldId id="409"/>
            <p14:sldId id="410"/>
            <p14:sldId id="411"/>
            <p14:sldId id="412"/>
            <p14:sldId id="413"/>
            <p14:sldId id="414"/>
            <p14:sldId id="415"/>
            <p14:sldId id="416"/>
            <p14:sldId id="417"/>
            <p14:sldId id="418"/>
            <p14:sldId id="419"/>
            <p14:sldId id="420"/>
            <p14:sldId id="421"/>
            <p14:sldId id="422"/>
            <p14:sldId id="423"/>
            <p14:sldId id="424"/>
            <p14:sldId id="425"/>
            <p14:sldId id="426"/>
            <p14:sldId id="427"/>
            <p14:sldId id="428"/>
            <p14:sldId id="429"/>
            <p14:sldId id="430"/>
            <p14:sldId id="431"/>
            <p14:sldId id="353"/>
            <p14:sldId id="354"/>
            <p14:sldId id="355"/>
            <p14:sldId id="356"/>
            <p14:sldId id="357"/>
            <p14:sldId id="358"/>
            <p14:sldId id="359"/>
            <p14:sldId id="360"/>
            <p14:sldId id="361"/>
            <p14:sldId id="362"/>
            <p14:sldId id="363"/>
            <p14:sldId id="364"/>
            <p14:sldId id="365"/>
            <p14:sldId id="366"/>
            <p14:sldId id="367"/>
            <p14:sldId id="377"/>
            <p14:sldId id="378"/>
            <p14:sldId id="379"/>
            <p14:sldId id="368"/>
            <p14:sldId id="372"/>
            <p14:sldId id="373"/>
            <p14:sldId id="374"/>
            <p14:sldId id="375"/>
          </p14:sldIdLst>
        </p14:section>
        <p14:section name="1" id="{5143657D-1157-2F47-A068-F18DAD8CE391}">
          <p14:sldIdLst>
            <p14:sldId id="376"/>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6" d="100"/>
          <a:sy n="76" d="100"/>
        </p:scale>
        <p:origin x="-2328" y="-104"/>
      </p:cViewPr>
      <p:guideLst>
        <p:guide orient="horz" pos="2160"/>
        <p:guide pos="2880"/>
      </p:guideLst>
    </p:cSldViewPr>
  </p:slideViewPr>
  <p:outlineViewPr>
    <p:cViewPr>
      <p:scale>
        <a:sx n="33" d="100"/>
        <a:sy n="33" d="100"/>
      </p:scale>
      <p:origin x="168" y="89080"/>
    </p:cViewPr>
  </p:outlineViewPr>
  <p:notesTextViewPr>
    <p:cViewPr>
      <p:scale>
        <a:sx n="100" d="100"/>
        <a:sy n="100" d="100"/>
      </p:scale>
      <p:origin x="0" y="0"/>
    </p:cViewPr>
  </p:notesTextViewPr>
  <p:sorterViewPr>
    <p:cViewPr>
      <p:scale>
        <a:sx n="100" d="100"/>
        <a:sy n="100" d="100"/>
      </p:scale>
      <p:origin x="0" y="348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notesMaster" Target="notesMasters/notesMaster1.xml"/><Relationship Id="rId68" Type="http://schemas.openxmlformats.org/officeDocument/2006/relationships/handoutMaster" Target="handoutMasters/handoutMaster1.xml"/><Relationship Id="rId69" Type="http://schemas.openxmlformats.org/officeDocument/2006/relationships/printerSettings" Target="printerSettings/printerSettings1.bin"/><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presProps" Target="presProps.xml"/><Relationship Id="rId71" Type="http://schemas.openxmlformats.org/officeDocument/2006/relationships/viewProps" Target="viewProps.xml"/><Relationship Id="rId72"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smtClean="0">
                <a:latin typeface="Tahoma" charset="0"/>
                <a:ea typeface="ＭＳ Ｐゴシック" charset="0"/>
              </a:defRPr>
            </a:lvl1pPr>
          </a:lstStyle>
          <a:p>
            <a:pPr>
              <a:defRPr/>
            </a:pPr>
            <a:endParaRPr lang="it-IT"/>
          </a:p>
        </p:txBody>
      </p:sp>
      <p:sp>
        <p:nvSpPr>
          <p:cNvPr id="3" name="Segnaposto data 2"/>
          <p:cNvSpPr>
            <a:spLocks noGrp="1"/>
          </p:cNvSpPr>
          <p:nvPr>
            <p:ph type="dt" sz="quarter"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DF58135B-7ED0-4F8A-BA19-EBE069D46E3D}" type="datetimeFigureOut">
              <a:rPr lang="it-IT"/>
              <a:pPr/>
              <a:t>17/07/14</a:t>
            </a:fld>
            <a:endParaRPr lang="it-IT"/>
          </a:p>
        </p:txBody>
      </p:sp>
      <p:sp>
        <p:nvSpPr>
          <p:cNvPr id="4" name="Segnaposto piè di pagina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smtClean="0">
                <a:latin typeface="Tahoma" charset="0"/>
                <a:ea typeface="ＭＳ Ｐゴシック" charset="0"/>
              </a:defRPr>
            </a:lvl1pPr>
          </a:lstStyle>
          <a:p>
            <a:pPr>
              <a:defRPr/>
            </a:pPr>
            <a:endParaRPr lang="it-IT"/>
          </a:p>
        </p:txBody>
      </p:sp>
      <p:sp>
        <p:nvSpPr>
          <p:cNvPr id="5" name="Segnaposto numero diapositiva 4"/>
          <p:cNvSpPr>
            <a:spLocks noGrp="1"/>
          </p:cNvSpPr>
          <p:nvPr>
            <p:ph type="sldNum" sz="quarter" idx="3"/>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C0CF71C-EF0B-4D6F-8961-2F7A3C76C34A}" type="slidenum">
              <a:rPr lang="it-IT"/>
              <a:pPr/>
              <a:t>‹n.›</a:t>
            </a:fld>
            <a:endParaRPr lang="it-IT"/>
          </a:p>
        </p:txBody>
      </p:sp>
    </p:spTree>
    <p:extLst>
      <p:ext uri="{BB962C8B-B14F-4D97-AF65-F5344CB8AC3E}">
        <p14:creationId xmlns:p14="http://schemas.microsoft.com/office/powerpoint/2010/main" val="388287930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835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defRPr>
            </a:lvl1pPr>
          </a:lstStyle>
          <a:p>
            <a:pPr>
              <a:defRPr/>
            </a:pPr>
            <a:endParaRPr lang="it-IT"/>
          </a:p>
        </p:txBody>
      </p:sp>
      <p:sp>
        <p:nvSpPr>
          <p:cNvPr id="228355"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it-IT"/>
          </a:p>
        </p:txBody>
      </p:sp>
      <p:sp>
        <p:nvSpPr>
          <p:cNvPr id="102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8357"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228358"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defRPr>
            </a:lvl1pPr>
          </a:lstStyle>
          <a:p>
            <a:pPr>
              <a:defRPr/>
            </a:pPr>
            <a:endParaRPr lang="it-IT"/>
          </a:p>
        </p:txBody>
      </p:sp>
      <p:sp>
        <p:nvSpPr>
          <p:cNvPr id="228359"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fld id="{5C182CAD-537D-42EA-A6A4-FC5B64962155}" type="slidenum">
              <a:rPr lang="it-IT"/>
              <a:pPr/>
              <a:t>‹n.›</a:t>
            </a:fld>
            <a:endParaRPr lang="it-IT"/>
          </a:p>
        </p:txBody>
      </p:sp>
    </p:spTree>
    <p:extLst>
      <p:ext uri="{BB962C8B-B14F-4D97-AF65-F5344CB8AC3E}">
        <p14:creationId xmlns:p14="http://schemas.microsoft.com/office/powerpoint/2010/main" val="287660689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5C182CAD-537D-42EA-A6A4-FC5B64962155}" type="slidenum">
              <a:rPr lang="it-IT" smtClean="0"/>
              <a:pPr/>
              <a:t>38</a:t>
            </a:fld>
            <a:endParaRPr lang="it-IT"/>
          </a:p>
        </p:txBody>
      </p:sp>
    </p:spTree>
    <p:extLst>
      <p:ext uri="{BB962C8B-B14F-4D97-AF65-F5344CB8AC3E}">
        <p14:creationId xmlns:p14="http://schemas.microsoft.com/office/powerpoint/2010/main" val="187156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it-IT" smtClean="0"/>
              <a:t>Fare clic per modificare lo stile del titolo</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pPr>
              <a:defRPr/>
            </a:pPr>
            <a:r>
              <a:rPr lang="it-IT" smtClean="0"/>
              <a:t>Fermo, 18.7.2014 </a:t>
            </a:r>
            <a:endParaRPr lang="it-IT"/>
          </a:p>
        </p:txBody>
      </p:sp>
      <p:sp>
        <p:nvSpPr>
          <p:cNvPr id="5" name="Footer Placeholder 4"/>
          <p:cNvSpPr>
            <a:spLocks noGrp="1"/>
          </p:cNvSpPr>
          <p:nvPr>
            <p:ph type="ftr" sz="quarter" idx="11"/>
          </p:nvPr>
        </p:nvSpPr>
        <p:spPr/>
        <p:txBody>
          <a:bodyPr/>
          <a:lstStyle/>
          <a:p>
            <a:pPr>
              <a:defRPr/>
            </a:pPr>
            <a:r>
              <a:rPr lang="it-IT" smtClean="0"/>
              <a:t>Avv. Luca De Compadri </a:t>
            </a:r>
            <a:endParaRPr lang="it-IT"/>
          </a:p>
        </p:txBody>
      </p:sp>
      <p:sp>
        <p:nvSpPr>
          <p:cNvPr id="6" name="Slide Number Placeholder 5"/>
          <p:cNvSpPr>
            <a:spLocks noGrp="1"/>
          </p:cNvSpPr>
          <p:nvPr>
            <p:ph type="sldNum" sz="quarter" idx="12"/>
          </p:nvPr>
        </p:nvSpPr>
        <p:spPr/>
        <p:txBody>
          <a:bodyPr/>
          <a:lstStyle/>
          <a:p>
            <a:fld id="{53F5CD67-27EA-4529-A647-2FDA47D3F0D2}" type="slidenum">
              <a:rPr lang="it-IT" smtClean="0"/>
              <a:pPr/>
              <a:t>‹n.›</a:t>
            </a:fld>
            <a:endParaRPr lang="it-IT"/>
          </a:p>
        </p:txBody>
      </p:sp>
    </p:spTree>
    <p:extLst>
      <p:ext uri="{BB962C8B-B14F-4D97-AF65-F5344CB8AC3E}">
        <p14:creationId xmlns:p14="http://schemas.microsoft.com/office/powerpoint/2010/main" val="63039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pPr>
              <a:defRPr/>
            </a:pPr>
            <a:r>
              <a:rPr lang="it-IT" smtClean="0"/>
              <a:t>Fermo, 18.7.2014 </a:t>
            </a:r>
            <a:endParaRPr lang="it-IT"/>
          </a:p>
        </p:txBody>
      </p:sp>
      <p:sp>
        <p:nvSpPr>
          <p:cNvPr id="6" name="Footer Placeholder 5"/>
          <p:cNvSpPr>
            <a:spLocks noGrp="1"/>
          </p:cNvSpPr>
          <p:nvPr>
            <p:ph type="ftr" sz="quarter" idx="11"/>
          </p:nvPr>
        </p:nvSpPr>
        <p:spPr/>
        <p:txBody>
          <a:bodyPr/>
          <a:lstStyle/>
          <a:p>
            <a:pPr>
              <a:defRPr/>
            </a:pPr>
            <a:r>
              <a:rPr lang="it-IT" smtClean="0"/>
              <a:t>Avv. Luca De Compadri </a:t>
            </a:r>
            <a:endParaRPr lang="it-IT"/>
          </a:p>
        </p:txBody>
      </p:sp>
      <p:sp>
        <p:nvSpPr>
          <p:cNvPr id="7" name="Slide Number Placeholder 6"/>
          <p:cNvSpPr>
            <a:spLocks noGrp="1"/>
          </p:cNvSpPr>
          <p:nvPr>
            <p:ph type="sldNum" sz="quarter" idx="12"/>
          </p:nvPr>
        </p:nvSpPr>
        <p:spPr/>
        <p:txBody>
          <a:bodyPr/>
          <a:lstStyle/>
          <a:p>
            <a:fld id="{51FFB46F-8720-4E39-AFE4-0EA98F32FAD1}" type="slidenum">
              <a:rPr lang="it-IT" smtClean="0"/>
              <a:pPr/>
              <a:t>‹n.›</a:t>
            </a:fld>
            <a:endParaRPr lang="it-IT"/>
          </a:p>
        </p:txBody>
      </p:sp>
    </p:spTree>
    <p:extLst>
      <p:ext uri="{BB962C8B-B14F-4D97-AF65-F5344CB8AC3E}">
        <p14:creationId xmlns:p14="http://schemas.microsoft.com/office/powerpoint/2010/main" val="3287640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it-IT" smtClean="0"/>
              <a:t>Fare clic per modificare lo stile del titolo</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pPr>
              <a:defRPr/>
            </a:pPr>
            <a:r>
              <a:rPr lang="it-IT" smtClean="0"/>
              <a:t>Fermo, 18.7.2014 </a:t>
            </a:r>
            <a:endParaRPr lang="it-IT"/>
          </a:p>
        </p:txBody>
      </p:sp>
      <p:sp>
        <p:nvSpPr>
          <p:cNvPr id="5" name="Footer Placeholder 4"/>
          <p:cNvSpPr>
            <a:spLocks noGrp="1"/>
          </p:cNvSpPr>
          <p:nvPr>
            <p:ph type="ftr" sz="quarter" idx="11"/>
          </p:nvPr>
        </p:nvSpPr>
        <p:spPr/>
        <p:txBody>
          <a:bodyPr/>
          <a:lstStyle/>
          <a:p>
            <a:pPr>
              <a:defRPr/>
            </a:pPr>
            <a:r>
              <a:rPr lang="it-IT" smtClean="0"/>
              <a:t>Avv. Luca De Compadri </a:t>
            </a:r>
            <a:endParaRPr lang="it-IT"/>
          </a:p>
        </p:txBody>
      </p:sp>
      <p:sp>
        <p:nvSpPr>
          <p:cNvPr id="6" name="Slide Number Placeholder 5"/>
          <p:cNvSpPr>
            <a:spLocks noGrp="1"/>
          </p:cNvSpPr>
          <p:nvPr>
            <p:ph type="sldNum" sz="quarter" idx="12"/>
          </p:nvPr>
        </p:nvSpPr>
        <p:spPr/>
        <p:txBody>
          <a:bodyPr/>
          <a:lstStyle/>
          <a:p>
            <a:fld id="{51FFB46F-8720-4E39-AFE4-0EA98F32FAD1}" type="slidenum">
              <a:rPr lang="it-IT" smtClean="0"/>
              <a:pPr/>
              <a:t>‹n.›</a:t>
            </a:fld>
            <a:endParaRPr lang="it-IT"/>
          </a:p>
        </p:txBody>
      </p:sp>
    </p:spTree>
    <p:extLst>
      <p:ext uri="{BB962C8B-B14F-4D97-AF65-F5344CB8AC3E}">
        <p14:creationId xmlns:p14="http://schemas.microsoft.com/office/powerpoint/2010/main" val="3111987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it-IT" smtClean="0"/>
              <a:t>Fare clic per modificare lo stile del titolo</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it-IT" smtClean="0"/>
              <a:t>Fare clic per modificare stili del testo dello schema</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pPr>
              <a:defRPr/>
            </a:pPr>
            <a:r>
              <a:rPr lang="it-IT" smtClean="0"/>
              <a:t>Fermo, 18.7.2014 </a:t>
            </a:r>
            <a:endParaRPr lang="it-IT"/>
          </a:p>
        </p:txBody>
      </p:sp>
      <p:sp>
        <p:nvSpPr>
          <p:cNvPr id="5" name="Footer Placeholder 4"/>
          <p:cNvSpPr>
            <a:spLocks noGrp="1"/>
          </p:cNvSpPr>
          <p:nvPr>
            <p:ph type="ftr" sz="quarter" idx="11"/>
          </p:nvPr>
        </p:nvSpPr>
        <p:spPr/>
        <p:txBody>
          <a:bodyPr/>
          <a:lstStyle/>
          <a:p>
            <a:pPr>
              <a:defRPr/>
            </a:pPr>
            <a:r>
              <a:rPr lang="it-IT" smtClean="0"/>
              <a:t>Avv. Luca De Compadri </a:t>
            </a:r>
            <a:endParaRPr lang="it-IT"/>
          </a:p>
        </p:txBody>
      </p:sp>
      <p:sp>
        <p:nvSpPr>
          <p:cNvPr id="6" name="Slide Number Placeholder 5"/>
          <p:cNvSpPr>
            <a:spLocks noGrp="1"/>
          </p:cNvSpPr>
          <p:nvPr>
            <p:ph type="sldNum" sz="quarter" idx="12"/>
          </p:nvPr>
        </p:nvSpPr>
        <p:spPr/>
        <p:txBody>
          <a:bodyPr/>
          <a:lstStyle/>
          <a:p>
            <a:fld id="{51FFB46F-8720-4E39-AFE4-0EA98F32FAD1}" type="slidenum">
              <a:rPr lang="it-IT" smtClean="0"/>
              <a:pPr/>
              <a:t>‹n.›</a:t>
            </a:fld>
            <a:endParaRPr lang="it-IT"/>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8041436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pPr>
              <a:defRPr/>
            </a:pPr>
            <a:r>
              <a:rPr lang="it-IT" smtClean="0"/>
              <a:t>Fermo, 18.7.2014 </a:t>
            </a:r>
            <a:endParaRPr lang="it-IT"/>
          </a:p>
        </p:txBody>
      </p:sp>
      <p:sp>
        <p:nvSpPr>
          <p:cNvPr id="5" name="Footer Placeholder 4"/>
          <p:cNvSpPr>
            <a:spLocks noGrp="1"/>
          </p:cNvSpPr>
          <p:nvPr>
            <p:ph type="ftr" sz="quarter" idx="11"/>
          </p:nvPr>
        </p:nvSpPr>
        <p:spPr/>
        <p:txBody>
          <a:bodyPr/>
          <a:lstStyle/>
          <a:p>
            <a:pPr>
              <a:defRPr/>
            </a:pPr>
            <a:r>
              <a:rPr lang="it-IT" smtClean="0"/>
              <a:t>Avv. Luca De Compadri </a:t>
            </a:r>
            <a:endParaRPr lang="it-IT"/>
          </a:p>
        </p:txBody>
      </p:sp>
      <p:sp>
        <p:nvSpPr>
          <p:cNvPr id="6" name="Slide Number Placeholder 5"/>
          <p:cNvSpPr>
            <a:spLocks noGrp="1"/>
          </p:cNvSpPr>
          <p:nvPr>
            <p:ph type="sldNum" sz="quarter" idx="12"/>
          </p:nvPr>
        </p:nvSpPr>
        <p:spPr/>
        <p:txBody>
          <a:bodyPr/>
          <a:lstStyle/>
          <a:p>
            <a:fld id="{51FFB46F-8720-4E39-AFE4-0EA98F32FAD1}" type="slidenum">
              <a:rPr lang="it-IT" smtClean="0"/>
              <a:pPr/>
              <a:t>‹n.›</a:t>
            </a:fld>
            <a:endParaRPr lang="it-IT"/>
          </a:p>
        </p:txBody>
      </p:sp>
    </p:spTree>
    <p:extLst>
      <p:ext uri="{BB962C8B-B14F-4D97-AF65-F5344CB8AC3E}">
        <p14:creationId xmlns:p14="http://schemas.microsoft.com/office/powerpoint/2010/main" val="31300326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defRPr/>
            </a:pPr>
            <a:r>
              <a:rPr lang="it-IT" smtClean="0"/>
              <a:t>Fermo, 18.7.2014 </a:t>
            </a:r>
            <a:endParaRPr lang="it-IT"/>
          </a:p>
        </p:txBody>
      </p:sp>
      <p:sp>
        <p:nvSpPr>
          <p:cNvPr id="4" name="Footer Placeholder 4"/>
          <p:cNvSpPr>
            <a:spLocks noGrp="1"/>
          </p:cNvSpPr>
          <p:nvPr>
            <p:ph type="ftr" sz="quarter" idx="11"/>
          </p:nvPr>
        </p:nvSpPr>
        <p:spPr/>
        <p:txBody>
          <a:bodyPr/>
          <a:lstStyle/>
          <a:p>
            <a:pPr>
              <a:defRPr/>
            </a:pPr>
            <a:r>
              <a:rPr lang="it-IT" smtClean="0"/>
              <a:t>Avv. Luca De Compadri </a:t>
            </a:r>
            <a:endParaRPr lang="it-IT"/>
          </a:p>
        </p:txBody>
      </p:sp>
      <p:sp>
        <p:nvSpPr>
          <p:cNvPr id="6" name="Slide Number Placeholder 5"/>
          <p:cNvSpPr>
            <a:spLocks noGrp="1"/>
          </p:cNvSpPr>
          <p:nvPr>
            <p:ph type="sldNum" sz="quarter" idx="12"/>
          </p:nvPr>
        </p:nvSpPr>
        <p:spPr/>
        <p:txBody>
          <a:bodyPr/>
          <a:lstStyle/>
          <a:p>
            <a:fld id="{51FFB46F-8720-4E39-AFE4-0EA98F32FAD1}" type="slidenum">
              <a:rPr lang="it-IT" smtClean="0"/>
              <a:pPr/>
              <a:t>‹n.›</a:t>
            </a:fld>
            <a:endParaRPr lang="it-IT"/>
          </a:p>
        </p:txBody>
      </p:sp>
    </p:spTree>
    <p:extLst>
      <p:ext uri="{BB962C8B-B14F-4D97-AF65-F5344CB8AC3E}">
        <p14:creationId xmlns:p14="http://schemas.microsoft.com/office/powerpoint/2010/main" val="29814340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defRPr/>
            </a:pPr>
            <a:r>
              <a:rPr lang="it-IT" smtClean="0"/>
              <a:t>Fermo, 18.7.2014 </a:t>
            </a:r>
            <a:endParaRPr lang="it-IT"/>
          </a:p>
        </p:txBody>
      </p:sp>
      <p:sp>
        <p:nvSpPr>
          <p:cNvPr id="4" name="Footer Placeholder 4"/>
          <p:cNvSpPr>
            <a:spLocks noGrp="1"/>
          </p:cNvSpPr>
          <p:nvPr>
            <p:ph type="ftr" sz="quarter" idx="11"/>
          </p:nvPr>
        </p:nvSpPr>
        <p:spPr/>
        <p:txBody>
          <a:bodyPr/>
          <a:lstStyle/>
          <a:p>
            <a:pPr>
              <a:defRPr/>
            </a:pPr>
            <a:r>
              <a:rPr lang="it-IT" smtClean="0"/>
              <a:t>Avv. Luca De Compadri </a:t>
            </a:r>
            <a:endParaRPr lang="it-IT"/>
          </a:p>
        </p:txBody>
      </p:sp>
      <p:sp>
        <p:nvSpPr>
          <p:cNvPr id="6" name="Slide Number Placeholder 5"/>
          <p:cNvSpPr>
            <a:spLocks noGrp="1"/>
          </p:cNvSpPr>
          <p:nvPr>
            <p:ph type="sldNum" sz="quarter" idx="12"/>
          </p:nvPr>
        </p:nvSpPr>
        <p:spPr/>
        <p:txBody>
          <a:bodyPr/>
          <a:lstStyle/>
          <a:p>
            <a:fld id="{51FFB46F-8720-4E39-AFE4-0EA98F32FAD1}" type="slidenum">
              <a:rPr lang="it-IT" smtClean="0"/>
              <a:pPr/>
              <a:t>‹n.›</a:t>
            </a:fld>
            <a:endParaRPr lang="it-IT"/>
          </a:p>
        </p:txBody>
      </p:sp>
    </p:spTree>
    <p:extLst>
      <p:ext uri="{BB962C8B-B14F-4D97-AF65-F5344CB8AC3E}">
        <p14:creationId xmlns:p14="http://schemas.microsoft.com/office/powerpoint/2010/main" val="14921617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nchor="t" anchorCtr="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pPr>
              <a:defRPr/>
            </a:pPr>
            <a:r>
              <a:rPr lang="it-IT" smtClean="0"/>
              <a:t>Fermo, 18.7.2014 </a:t>
            </a:r>
            <a:endParaRPr lang="it-IT"/>
          </a:p>
        </p:txBody>
      </p:sp>
      <p:sp>
        <p:nvSpPr>
          <p:cNvPr id="5" name="Footer Placeholder 4"/>
          <p:cNvSpPr>
            <a:spLocks noGrp="1"/>
          </p:cNvSpPr>
          <p:nvPr>
            <p:ph type="ftr" sz="quarter" idx="11"/>
          </p:nvPr>
        </p:nvSpPr>
        <p:spPr/>
        <p:txBody>
          <a:bodyPr/>
          <a:lstStyle/>
          <a:p>
            <a:pPr>
              <a:defRPr/>
            </a:pPr>
            <a:r>
              <a:rPr lang="it-IT" smtClean="0"/>
              <a:t>Avv. Luca De Compadri </a:t>
            </a:r>
            <a:endParaRPr lang="it-IT"/>
          </a:p>
        </p:txBody>
      </p:sp>
      <p:sp>
        <p:nvSpPr>
          <p:cNvPr id="6" name="Slide Number Placeholder 5"/>
          <p:cNvSpPr>
            <a:spLocks noGrp="1"/>
          </p:cNvSpPr>
          <p:nvPr>
            <p:ph type="sldNum" sz="quarter" idx="12"/>
          </p:nvPr>
        </p:nvSpPr>
        <p:spPr/>
        <p:txBody>
          <a:bodyPr/>
          <a:lstStyle/>
          <a:p>
            <a:fld id="{345657EC-66D7-4E0B-8493-403D14A17B88}" type="slidenum">
              <a:rPr lang="it-IT" smtClean="0"/>
              <a:pPr/>
              <a:t>‹n.›</a:t>
            </a:fld>
            <a:endParaRPr lang="it-IT"/>
          </a:p>
        </p:txBody>
      </p:sp>
    </p:spTree>
    <p:extLst>
      <p:ext uri="{BB962C8B-B14F-4D97-AF65-F5344CB8AC3E}">
        <p14:creationId xmlns:p14="http://schemas.microsoft.com/office/powerpoint/2010/main" val="20796438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pPr>
              <a:defRPr/>
            </a:pPr>
            <a:r>
              <a:rPr lang="it-IT" smtClean="0"/>
              <a:t>Fermo, 18.7.2014 </a:t>
            </a:r>
            <a:endParaRPr lang="it-IT"/>
          </a:p>
        </p:txBody>
      </p:sp>
      <p:sp>
        <p:nvSpPr>
          <p:cNvPr id="5" name="Footer Placeholder 4"/>
          <p:cNvSpPr>
            <a:spLocks noGrp="1"/>
          </p:cNvSpPr>
          <p:nvPr>
            <p:ph type="ftr" sz="quarter" idx="11"/>
          </p:nvPr>
        </p:nvSpPr>
        <p:spPr/>
        <p:txBody>
          <a:bodyPr/>
          <a:lstStyle/>
          <a:p>
            <a:pPr>
              <a:defRPr/>
            </a:pPr>
            <a:r>
              <a:rPr lang="it-IT" smtClean="0"/>
              <a:t>Avv. Luca De Compadri </a:t>
            </a:r>
            <a:endParaRPr lang="it-IT"/>
          </a:p>
        </p:txBody>
      </p:sp>
      <p:sp>
        <p:nvSpPr>
          <p:cNvPr id="6" name="Slide Number Placeholder 5"/>
          <p:cNvSpPr>
            <a:spLocks noGrp="1"/>
          </p:cNvSpPr>
          <p:nvPr>
            <p:ph type="sldNum" sz="quarter" idx="12"/>
          </p:nvPr>
        </p:nvSpPr>
        <p:spPr/>
        <p:txBody>
          <a:bodyPr/>
          <a:lstStyle/>
          <a:p>
            <a:fld id="{51FFB46F-8720-4E39-AFE4-0EA98F32FAD1}" type="slidenum">
              <a:rPr lang="it-IT" smtClean="0"/>
              <a:pPr/>
              <a:t>‹n.›</a:t>
            </a:fld>
            <a:endParaRPr lang="it-IT"/>
          </a:p>
        </p:txBody>
      </p:sp>
    </p:spTree>
    <p:extLst>
      <p:ext uri="{BB962C8B-B14F-4D97-AF65-F5344CB8AC3E}">
        <p14:creationId xmlns:p14="http://schemas.microsoft.com/office/powerpoint/2010/main" val="1673510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3"/>
          <p:cNvSpPr>
            <a:spLocks noGrp="1"/>
          </p:cNvSpPr>
          <p:nvPr>
            <p:ph type="dt" sz="half" idx="10"/>
          </p:nvPr>
        </p:nvSpPr>
        <p:spPr/>
        <p:txBody>
          <a:bodyPr/>
          <a:lstStyle/>
          <a:p>
            <a:pPr>
              <a:defRPr/>
            </a:pPr>
            <a:r>
              <a:rPr lang="it-IT" smtClean="0"/>
              <a:t>Fermo, 18.7.2014 </a:t>
            </a:r>
            <a:endParaRPr lang="it-IT"/>
          </a:p>
        </p:txBody>
      </p:sp>
      <p:sp>
        <p:nvSpPr>
          <p:cNvPr id="5" name="Footer Placeholder 4"/>
          <p:cNvSpPr>
            <a:spLocks noGrp="1"/>
          </p:cNvSpPr>
          <p:nvPr>
            <p:ph type="ftr" sz="quarter" idx="11"/>
          </p:nvPr>
        </p:nvSpPr>
        <p:spPr/>
        <p:txBody>
          <a:bodyPr/>
          <a:lstStyle/>
          <a:p>
            <a:pPr>
              <a:defRPr/>
            </a:pPr>
            <a:r>
              <a:rPr lang="it-IT" smtClean="0"/>
              <a:t>Avv. Luca De Compadri </a:t>
            </a:r>
            <a:endParaRPr lang="it-IT"/>
          </a:p>
        </p:txBody>
      </p:sp>
      <p:sp>
        <p:nvSpPr>
          <p:cNvPr id="6" name="Slide Number Placeholder 5"/>
          <p:cNvSpPr>
            <a:spLocks noGrp="1"/>
          </p:cNvSpPr>
          <p:nvPr>
            <p:ph type="sldNum" sz="quarter" idx="12"/>
          </p:nvPr>
        </p:nvSpPr>
        <p:spPr/>
        <p:txBody>
          <a:bodyPr/>
          <a:lstStyle/>
          <a:p>
            <a:fld id="{B2B46AEF-4903-49CB-AC93-CFB6FCA2FF8C}" type="slidenum">
              <a:rPr lang="it-IT" smtClean="0"/>
              <a:pPr/>
              <a:t>‹n.›</a:t>
            </a:fld>
            <a:endParaRPr lang="it-IT"/>
          </a:p>
        </p:txBody>
      </p:sp>
    </p:spTree>
    <p:extLst>
      <p:ext uri="{BB962C8B-B14F-4D97-AF65-F5344CB8AC3E}">
        <p14:creationId xmlns:p14="http://schemas.microsoft.com/office/powerpoint/2010/main" val="289327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pPr>
              <a:defRPr/>
            </a:pPr>
            <a:r>
              <a:rPr lang="it-IT" smtClean="0"/>
              <a:t>Fermo, 18.7.2014 </a:t>
            </a:r>
            <a:endParaRPr lang="it-IT"/>
          </a:p>
        </p:txBody>
      </p:sp>
      <p:sp>
        <p:nvSpPr>
          <p:cNvPr id="5" name="Footer Placeholder 4"/>
          <p:cNvSpPr>
            <a:spLocks noGrp="1"/>
          </p:cNvSpPr>
          <p:nvPr>
            <p:ph type="ftr" sz="quarter" idx="11"/>
          </p:nvPr>
        </p:nvSpPr>
        <p:spPr/>
        <p:txBody>
          <a:bodyPr/>
          <a:lstStyle/>
          <a:p>
            <a:pPr>
              <a:defRPr/>
            </a:pPr>
            <a:r>
              <a:rPr lang="it-IT" smtClean="0"/>
              <a:t>Avv. Luca De Compadri </a:t>
            </a:r>
            <a:endParaRPr lang="it-IT"/>
          </a:p>
        </p:txBody>
      </p:sp>
      <p:sp>
        <p:nvSpPr>
          <p:cNvPr id="6" name="Slide Number Placeholder 5"/>
          <p:cNvSpPr>
            <a:spLocks noGrp="1"/>
          </p:cNvSpPr>
          <p:nvPr>
            <p:ph type="sldNum" sz="quarter" idx="12"/>
          </p:nvPr>
        </p:nvSpPr>
        <p:spPr/>
        <p:txBody>
          <a:bodyPr/>
          <a:lstStyle/>
          <a:p>
            <a:fld id="{1AB7F5CA-042A-4428-9498-2CA4174DC0B6}" type="slidenum">
              <a:rPr lang="it-IT" smtClean="0"/>
              <a:pPr/>
              <a:t>‹n.›</a:t>
            </a:fld>
            <a:endParaRPr lang="it-IT"/>
          </a:p>
        </p:txBody>
      </p:sp>
    </p:spTree>
    <p:extLst>
      <p:ext uri="{BB962C8B-B14F-4D97-AF65-F5344CB8AC3E}">
        <p14:creationId xmlns:p14="http://schemas.microsoft.com/office/powerpoint/2010/main" val="1787787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pPr>
              <a:defRPr/>
            </a:pPr>
            <a:r>
              <a:rPr lang="it-IT" smtClean="0"/>
              <a:t>Fermo, 18.7.2014 </a:t>
            </a:r>
            <a:endParaRPr lang="it-IT"/>
          </a:p>
        </p:txBody>
      </p:sp>
      <p:sp>
        <p:nvSpPr>
          <p:cNvPr id="6" name="Footer Placeholder 5"/>
          <p:cNvSpPr>
            <a:spLocks noGrp="1"/>
          </p:cNvSpPr>
          <p:nvPr>
            <p:ph type="ftr" sz="quarter" idx="11"/>
          </p:nvPr>
        </p:nvSpPr>
        <p:spPr/>
        <p:txBody>
          <a:bodyPr/>
          <a:lstStyle/>
          <a:p>
            <a:pPr>
              <a:defRPr/>
            </a:pPr>
            <a:r>
              <a:rPr lang="it-IT" smtClean="0"/>
              <a:t>Avv. Luca De Compadri </a:t>
            </a:r>
            <a:endParaRPr lang="it-IT"/>
          </a:p>
        </p:txBody>
      </p:sp>
      <p:sp>
        <p:nvSpPr>
          <p:cNvPr id="7" name="Slide Number Placeholder 6"/>
          <p:cNvSpPr>
            <a:spLocks noGrp="1"/>
          </p:cNvSpPr>
          <p:nvPr>
            <p:ph type="sldNum" sz="quarter" idx="12"/>
          </p:nvPr>
        </p:nvSpPr>
        <p:spPr/>
        <p:txBody>
          <a:bodyPr/>
          <a:lstStyle/>
          <a:p>
            <a:fld id="{51FFB46F-8720-4E39-AFE4-0EA98F32FAD1}" type="slidenum">
              <a:rPr lang="it-IT" smtClean="0"/>
              <a:pPr/>
              <a:t>‹n.›</a:t>
            </a:fld>
            <a:endParaRPr lang="it-IT"/>
          </a:p>
        </p:txBody>
      </p:sp>
    </p:spTree>
    <p:extLst>
      <p:ext uri="{BB962C8B-B14F-4D97-AF65-F5344CB8AC3E}">
        <p14:creationId xmlns:p14="http://schemas.microsoft.com/office/powerpoint/2010/main" val="35251811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pPr>
              <a:defRPr/>
            </a:pPr>
            <a:r>
              <a:rPr lang="it-IT" smtClean="0"/>
              <a:t>Fermo, 18.7.2014 </a:t>
            </a:r>
            <a:endParaRPr lang="it-IT"/>
          </a:p>
        </p:txBody>
      </p:sp>
      <p:sp>
        <p:nvSpPr>
          <p:cNvPr id="8" name="Footer Placeholder 7"/>
          <p:cNvSpPr>
            <a:spLocks noGrp="1"/>
          </p:cNvSpPr>
          <p:nvPr>
            <p:ph type="ftr" sz="quarter" idx="11"/>
          </p:nvPr>
        </p:nvSpPr>
        <p:spPr/>
        <p:txBody>
          <a:bodyPr/>
          <a:lstStyle/>
          <a:p>
            <a:pPr>
              <a:defRPr/>
            </a:pPr>
            <a:r>
              <a:rPr lang="it-IT" smtClean="0"/>
              <a:t>Avv. Luca De Compadri </a:t>
            </a:r>
            <a:endParaRPr lang="it-IT"/>
          </a:p>
        </p:txBody>
      </p:sp>
      <p:sp>
        <p:nvSpPr>
          <p:cNvPr id="9" name="Slide Number Placeholder 8"/>
          <p:cNvSpPr>
            <a:spLocks noGrp="1"/>
          </p:cNvSpPr>
          <p:nvPr>
            <p:ph type="sldNum" sz="quarter" idx="12"/>
          </p:nvPr>
        </p:nvSpPr>
        <p:spPr/>
        <p:txBody>
          <a:bodyPr/>
          <a:lstStyle/>
          <a:p>
            <a:fld id="{84F92E9F-8E8D-482F-806A-997C4A31A042}" type="slidenum">
              <a:rPr lang="it-IT" smtClean="0"/>
              <a:pPr/>
              <a:t>‹n.›</a:t>
            </a:fld>
            <a:endParaRPr lang="it-IT"/>
          </a:p>
        </p:txBody>
      </p:sp>
    </p:spTree>
    <p:extLst>
      <p:ext uri="{BB962C8B-B14F-4D97-AF65-F5344CB8AC3E}">
        <p14:creationId xmlns:p14="http://schemas.microsoft.com/office/powerpoint/2010/main" val="2403969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7" name="Date Placeholder 2"/>
          <p:cNvSpPr>
            <a:spLocks noGrp="1"/>
          </p:cNvSpPr>
          <p:nvPr>
            <p:ph type="dt" sz="half" idx="10"/>
          </p:nvPr>
        </p:nvSpPr>
        <p:spPr/>
        <p:txBody>
          <a:bodyPr/>
          <a:lstStyle/>
          <a:p>
            <a:pPr>
              <a:defRPr/>
            </a:pPr>
            <a:r>
              <a:rPr lang="it-IT" smtClean="0"/>
              <a:t>Fermo, 18.7.2014 </a:t>
            </a:r>
            <a:endParaRPr lang="it-IT"/>
          </a:p>
        </p:txBody>
      </p:sp>
      <p:sp>
        <p:nvSpPr>
          <p:cNvPr id="5" name="Footer Placeholder 3"/>
          <p:cNvSpPr>
            <a:spLocks noGrp="1"/>
          </p:cNvSpPr>
          <p:nvPr>
            <p:ph type="ftr" sz="quarter" idx="11"/>
          </p:nvPr>
        </p:nvSpPr>
        <p:spPr/>
        <p:txBody>
          <a:bodyPr/>
          <a:lstStyle/>
          <a:p>
            <a:pPr>
              <a:defRPr/>
            </a:pPr>
            <a:r>
              <a:rPr lang="it-IT" smtClean="0"/>
              <a:t>Avv. Luca De Compadri </a:t>
            </a:r>
            <a:endParaRPr lang="it-IT"/>
          </a:p>
        </p:txBody>
      </p:sp>
      <p:sp>
        <p:nvSpPr>
          <p:cNvPr id="6" name="Slide Number Placeholder 4"/>
          <p:cNvSpPr>
            <a:spLocks noGrp="1"/>
          </p:cNvSpPr>
          <p:nvPr>
            <p:ph type="sldNum" sz="quarter" idx="12"/>
          </p:nvPr>
        </p:nvSpPr>
        <p:spPr/>
        <p:txBody>
          <a:bodyPr/>
          <a:lstStyle/>
          <a:p>
            <a:fld id="{D2A91B3A-C6B2-4B71-99AB-F6B4BEDA1F88}" type="slidenum">
              <a:rPr lang="it-IT" smtClean="0"/>
              <a:pPr/>
              <a:t>‹n.›</a:t>
            </a:fld>
            <a:endParaRPr lang="it-IT"/>
          </a:p>
        </p:txBody>
      </p:sp>
    </p:spTree>
    <p:extLst>
      <p:ext uri="{BB962C8B-B14F-4D97-AF65-F5344CB8AC3E}">
        <p14:creationId xmlns:p14="http://schemas.microsoft.com/office/powerpoint/2010/main" val="25567006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a:defRPr/>
            </a:pPr>
            <a:r>
              <a:rPr lang="it-IT" smtClean="0"/>
              <a:t>Fermo, 18.7.2014 </a:t>
            </a:r>
            <a:endParaRPr lang="it-IT"/>
          </a:p>
        </p:txBody>
      </p:sp>
      <p:sp>
        <p:nvSpPr>
          <p:cNvPr id="5" name="Footer Placeholder 2"/>
          <p:cNvSpPr>
            <a:spLocks noGrp="1"/>
          </p:cNvSpPr>
          <p:nvPr>
            <p:ph type="ftr" sz="quarter" idx="11"/>
          </p:nvPr>
        </p:nvSpPr>
        <p:spPr/>
        <p:txBody>
          <a:bodyPr/>
          <a:lstStyle/>
          <a:p>
            <a:pPr>
              <a:defRPr/>
            </a:pPr>
            <a:r>
              <a:rPr lang="it-IT" smtClean="0"/>
              <a:t>Avv. Luca De Compadri </a:t>
            </a:r>
            <a:endParaRPr lang="it-IT"/>
          </a:p>
        </p:txBody>
      </p:sp>
      <p:sp>
        <p:nvSpPr>
          <p:cNvPr id="6" name="Slide Number Placeholder 3"/>
          <p:cNvSpPr>
            <a:spLocks noGrp="1"/>
          </p:cNvSpPr>
          <p:nvPr>
            <p:ph type="sldNum" sz="quarter" idx="12"/>
          </p:nvPr>
        </p:nvSpPr>
        <p:spPr/>
        <p:txBody>
          <a:bodyPr/>
          <a:lstStyle/>
          <a:p>
            <a:fld id="{51FFB46F-8720-4E39-AFE4-0EA98F32FAD1}" type="slidenum">
              <a:rPr lang="it-IT" smtClean="0"/>
              <a:pPr/>
              <a:t>‹n.›</a:t>
            </a:fld>
            <a:endParaRPr lang="it-IT"/>
          </a:p>
        </p:txBody>
      </p:sp>
    </p:spTree>
    <p:extLst>
      <p:ext uri="{BB962C8B-B14F-4D97-AF65-F5344CB8AC3E}">
        <p14:creationId xmlns:p14="http://schemas.microsoft.com/office/powerpoint/2010/main" val="1819874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it-IT" smtClean="0"/>
              <a:t>Fare clic per modificare lo stile del titolo</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7" name="Date Placeholder 4"/>
          <p:cNvSpPr>
            <a:spLocks noGrp="1"/>
          </p:cNvSpPr>
          <p:nvPr>
            <p:ph type="dt" sz="half" idx="10"/>
          </p:nvPr>
        </p:nvSpPr>
        <p:spPr/>
        <p:txBody>
          <a:bodyPr/>
          <a:lstStyle/>
          <a:p>
            <a:pPr>
              <a:defRPr/>
            </a:pPr>
            <a:r>
              <a:rPr lang="it-IT" smtClean="0"/>
              <a:t>Fermo, 18.7.2014 </a:t>
            </a:r>
            <a:endParaRPr lang="it-IT"/>
          </a:p>
        </p:txBody>
      </p:sp>
      <p:sp>
        <p:nvSpPr>
          <p:cNvPr id="5" name="Footer Placeholder 5"/>
          <p:cNvSpPr>
            <a:spLocks noGrp="1"/>
          </p:cNvSpPr>
          <p:nvPr>
            <p:ph type="ftr" sz="quarter" idx="11"/>
          </p:nvPr>
        </p:nvSpPr>
        <p:spPr/>
        <p:txBody>
          <a:bodyPr/>
          <a:lstStyle/>
          <a:p>
            <a:pPr>
              <a:defRPr/>
            </a:pPr>
            <a:r>
              <a:rPr lang="it-IT" smtClean="0"/>
              <a:t>Avv. Luca De Compadri </a:t>
            </a:r>
            <a:endParaRPr lang="it-IT"/>
          </a:p>
        </p:txBody>
      </p:sp>
      <p:sp>
        <p:nvSpPr>
          <p:cNvPr id="6" name="Slide Number Placeholder 6"/>
          <p:cNvSpPr>
            <a:spLocks noGrp="1"/>
          </p:cNvSpPr>
          <p:nvPr>
            <p:ph type="sldNum" sz="quarter" idx="12"/>
          </p:nvPr>
        </p:nvSpPr>
        <p:spPr/>
        <p:txBody>
          <a:bodyPr/>
          <a:lstStyle/>
          <a:p>
            <a:fld id="{F4389568-68E5-41FD-9013-C07D03D34D19}" type="slidenum">
              <a:rPr lang="it-IT" smtClean="0"/>
              <a:pPr/>
              <a:t>‹n.›</a:t>
            </a:fld>
            <a:endParaRPr lang="it-IT"/>
          </a:p>
        </p:txBody>
      </p:sp>
    </p:spTree>
    <p:extLst>
      <p:ext uri="{BB962C8B-B14F-4D97-AF65-F5344CB8AC3E}">
        <p14:creationId xmlns:p14="http://schemas.microsoft.com/office/powerpoint/2010/main" val="16623851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pPr>
              <a:defRPr/>
            </a:pPr>
            <a:r>
              <a:rPr lang="it-IT" smtClean="0"/>
              <a:t>Fermo, 18.7.2014 </a:t>
            </a:r>
            <a:endParaRPr lang="it-IT"/>
          </a:p>
        </p:txBody>
      </p:sp>
      <p:sp>
        <p:nvSpPr>
          <p:cNvPr id="6" name="Footer Placeholder 5"/>
          <p:cNvSpPr>
            <a:spLocks noGrp="1"/>
          </p:cNvSpPr>
          <p:nvPr>
            <p:ph type="ftr" sz="quarter" idx="11"/>
          </p:nvPr>
        </p:nvSpPr>
        <p:spPr/>
        <p:txBody>
          <a:bodyPr/>
          <a:lstStyle/>
          <a:p>
            <a:pPr>
              <a:defRPr/>
            </a:pPr>
            <a:r>
              <a:rPr lang="it-IT" smtClean="0"/>
              <a:t>Avv. Luca De Compadri </a:t>
            </a:r>
            <a:endParaRPr lang="it-IT"/>
          </a:p>
        </p:txBody>
      </p:sp>
      <p:sp>
        <p:nvSpPr>
          <p:cNvPr id="7" name="Slide Number Placeholder 6"/>
          <p:cNvSpPr>
            <a:spLocks noGrp="1"/>
          </p:cNvSpPr>
          <p:nvPr>
            <p:ph type="sldNum" sz="quarter" idx="12"/>
          </p:nvPr>
        </p:nvSpPr>
        <p:spPr/>
        <p:txBody>
          <a:bodyPr/>
          <a:lstStyle/>
          <a:p>
            <a:fld id="{DCFE66D8-0D92-45D0-A233-BF3D62ECAEEE}" type="slidenum">
              <a:rPr lang="it-IT" smtClean="0"/>
              <a:pPr/>
              <a:t>‹n.›</a:t>
            </a:fld>
            <a:endParaRPr lang="it-IT"/>
          </a:p>
        </p:txBody>
      </p:sp>
    </p:spTree>
    <p:extLst>
      <p:ext uri="{BB962C8B-B14F-4D97-AF65-F5344CB8AC3E}">
        <p14:creationId xmlns:p14="http://schemas.microsoft.com/office/powerpoint/2010/main" val="317094533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a:defRPr/>
            </a:pPr>
            <a:r>
              <a:rPr lang="it-IT" smtClean="0"/>
              <a:t>Fermo, 18.7.2014 </a:t>
            </a:r>
            <a:endParaRPr lang="it-IT"/>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a:defRPr/>
            </a:pPr>
            <a:r>
              <a:rPr lang="it-IT" smtClean="0"/>
              <a:t>Avv. Luca De Compadri </a:t>
            </a:r>
            <a:endParaRPr lang="it-IT"/>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51FFB46F-8720-4E39-AFE4-0EA98F32FAD1}" type="slidenum">
              <a:rPr lang="it-IT" smtClean="0"/>
              <a:pPr/>
              <a:t>‹n.›</a:t>
            </a:fld>
            <a:endParaRPr lang="it-IT"/>
          </a:p>
        </p:txBody>
      </p:sp>
    </p:spTree>
    <p:extLst>
      <p:ext uri="{BB962C8B-B14F-4D97-AF65-F5344CB8AC3E}">
        <p14:creationId xmlns:p14="http://schemas.microsoft.com/office/powerpoint/2010/main" val="3026439770"/>
      </p:ext>
    </p:extLst>
  </p:cSld>
  <p:clrMap bg1="dk1" tx1="lt1" bg2="dk2" tx2="lt2" accent1="accent1" accent2="accent2" accent3="accent3" accent4="accent4" accent5="accent5" accent6="accent6" hlink="hlink" folHlink="folHlink"/>
  <p:sldLayoutIdLst>
    <p:sldLayoutId id="2147484643" r:id="rId1"/>
    <p:sldLayoutId id="2147484644" r:id="rId2"/>
    <p:sldLayoutId id="2147484645" r:id="rId3"/>
    <p:sldLayoutId id="2147484646" r:id="rId4"/>
    <p:sldLayoutId id="2147484647" r:id="rId5"/>
    <p:sldLayoutId id="2147484648" r:id="rId6"/>
    <p:sldLayoutId id="2147484649" r:id="rId7"/>
    <p:sldLayoutId id="2147484650" r:id="rId8"/>
    <p:sldLayoutId id="2147484651" r:id="rId9"/>
    <p:sldLayoutId id="2147484652" r:id="rId10"/>
    <p:sldLayoutId id="2147484653" r:id="rId11"/>
    <p:sldLayoutId id="2147484654" r:id="rId12"/>
    <p:sldLayoutId id="2147484655" r:id="rId13"/>
    <p:sldLayoutId id="2147484656" r:id="rId14"/>
    <p:sldLayoutId id="2147484657" r:id="rId15"/>
    <p:sldLayoutId id="2147484658" r:id="rId16"/>
    <p:sldLayoutId id="2147484659" r:id="rId17"/>
  </p:sldLayoutIdLst>
  <p:hf hdr="0"/>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79388" y="1196975"/>
            <a:ext cx="8964612" cy="1941513"/>
          </a:xfrm>
        </p:spPr>
        <p:txBody>
          <a:bodyPr>
            <a:normAutofit fontScale="90000"/>
          </a:bodyPr>
          <a:lstStyle/>
          <a:p>
            <a:r>
              <a:rPr lang="it-IT" sz="3200" dirty="0" smtClean="0">
                <a:latin typeface="Century Schoolbook" pitchFamily="18" charset="0"/>
              </a:rPr>
              <a:t/>
            </a:r>
            <a:br>
              <a:rPr lang="it-IT" sz="3200" dirty="0" smtClean="0">
                <a:latin typeface="Century Schoolbook" pitchFamily="18" charset="0"/>
              </a:rPr>
            </a:br>
            <a:r>
              <a:rPr lang="it-IT" sz="3200" dirty="0" smtClean="0">
                <a:latin typeface="Century Schoolbook" pitchFamily="18" charset="0"/>
              </a:rPr>
              <a:t/>
            </a:r>
            <a:br>
              <a:rPr lang="it-IT" sz="3200" dirty="0" smtClean="0">
                <a:latin typeface="Century Schoolbook" pitchFamily="18" charset="0"/>
              </a:rPr>
            </a:br>
            <a:r>
              <a:rPr lang="it-IT" sz="3200" dirty="0" smtClean="0">
                <a:latin typeface="Century Schoolbook" pitchFamily="18" charset="0"/>
              </a:rPr>
              <a:t/>
            </a:r>
            <a:br>
              <a:rPr lang="it-IT" sz="3200" dirty="0" smtClean="0">
                <a:latin typeface="Century Schoolbook" pitchFamily="18" charset="0"/>
              </a:rPr>
            </a:br>
            <a:r>
              <a:rPr lang="it-IT" sz="3200" dirty="0" smtClean="0">
                <a:latin typeface="Century Schoolbook" pitchFamily="18" charset="0"/>
              </a:rPr>
              <a:t/>
            </a:r>
            <a:br>
              <a:rPr lang="it-IT" sz="3200" dirty="0" smtClean="0">
                <a:latin typeface="Century Schoolbook" pitchFamily="18" charset="0"/>
              </a:rPr>
            </a:br>
            <a:r>
              <a:rPr lang="it-IT" sz="3200" dirty="0" smtClean="0">
                <a:latin typeface="Century Schoolbook" pitchFamily="18" charset="0"/>
              </a:rPr>
              <a:t> </a:t>
            </a:r>
            <a:br>
              <a:rPr lang="it-IT" sz="3200" dirty="0" smtClean="0">
                <a:latin typeface="Century Schoolbook" pitchFamily="18" charset="0"/>
              </a:rPr>
            </a:br>
            <a:r>
              <a:rPr lang="it-IT" sz="3200" dirty="0" smtClean="0">
                <a:latin typeface="Century Schoolbook" pitchFamily="18" charset="0"/>
              </a:rPr>
              <a:t/>
            </a:r>
            <a:br>
              <a:rPr lang="it-IT" sz="3200" dirty="0" smtClean="0">
                <a:latin typeface="Century Schoolbook" pitchFamily="18" charset="0"/>
              </a:rPr>
            </a:br>
            <a:r>
              <a:rPr lang="it-IT" sz="3200" dirty="0" smtClean="0">
                <a:latin typeface="Century Schoolbook" pitchFamily="18" charset="0"/>
              </a:rPr>
              <a:t/>
            </a:r>
            <a:br>
              <a:rPr lang="it-IT" sz="3200" dirty="0" smtClean="0">
                <a:latin typeface="Century Schoolbook" pitchFamily="18" charset="0"/>
              </a:rPr>
            </a:br>
            <a:r>
              <a:rPr lang="it-IT" sz="3200" dirty="0" smtClean="0">
                <a:latin typeface="Century Schoolbook" pitchFamily="18" charset="0"/>
              </a:rPr>
              <a:t/>
            </a:r>
            <a:br>
              <a:rPr lang="it-IT" sz="3200" dirty="0" smtClean="0">
                <a:latin typeface="Century Schoolbook" pitchFamily="18" charset="0"/>
              </a:rPr>
            </a:br>
            <a:r>
              <a:rPr lang="it-IT" sz="3200" dirty="0" smtClean="0">
                <a:latin typeface="Century Schoolbook" pitchFamily="18" charset="0"/>
              </a:rPr>
              <a:t/>
            </a:r>
            <a:br>
              <a:rPr lang="it-IT" sz="3200" dirty="0" smtClean="0">
                <a:latin typeface="Century Schoolbook" pitchFamily="18" charset="0"/>
              </a:rPr>
            </a:br>
            <a:r>
              <a:rPr lang="it-IT" sz="3200" dirty="0" smtClean="0">
                <a:latin typeface="Century Schoolbook" pitchFamily="18" charset="0"/>
              </a:rPr>
              <a:t>L</a:t>
            </a:r>
            <a:r>
              <a:rPr lang="it-IT" sz="3100" dirty="0" smtClean="0">
                <a:effectLst>
                  <a:outerShdw blurRad="38100" dist="38100" dir="2700000" algn="tl">
                    <a:srgbClr val="C0C0C0"/>
                  </a:outerShdw>
                </a:effectLst>
                <a:latin typeface="Century Schoolbook" pitchFamily="18" charset="0"/>
              </a:rPr>
              <a:t>a gestione </a:t>
            </a:r>
            <a:r>
              <a:rPr lang="it-IT" sz="3100" dirty="0">
                <a:effectLst>
                  <a:outerShdw blurRad="38100" dist="38100" dir="2700000" algn="tl">
                    <a:srgbClr val="C0C0C0"/>
                  </a:outerShdw>
                </a:effectLst>
                <a:latin typeface="Century Schoolbook" pitchFamily="18" charset="0"/>
              </a:rPr>
              <a:t>delle procedure dei licenziamenti collettivi</a:t>
            </a:r>
            <a:endParaRPr lang="it-IT" sz="3100" dirty="0" smtClean="0">
              <a:effectLst>
                <a:outerShdw blurRad="38100" dist="38100" dir="2700000" algn="tl">
                  <a:srgbClr val="C0C0C0"/>
                </a:outerShdw>
              </a:effectLst>
              <a:latin typeface="Century Schoolbook" pitchFamily="18" charset="0"/>
            </a:endParaRPr>
          </a:p>
        </p:txBody>
      </p:sp>
      <p:sp>
        <p:nvSpPr>
          <p:cNvPr id="8195" name="Rectangle 3"/>
          <p:cNvSpPr>
            <a:spLocks noGrp="1" noChangeArrowheads="1"/>
          </p:cNvSpPr>
          <p:nvPr>
            <p:ph type="subTitle" idx="1"/>
          </p:nvPr>
        </p:nvSpPr>
        <p:spPr>
          <a:xfrm>
            <a:off x="755650" y="3886200"/>
            <a:ext cx="7416800" cy="1127125"/>
          </a:xfrm>
        </p:spPr>
        <p:txBody>
          <a:bodyPr>
            <a:normAutofit fontScale="92500" lnSpcReduction="20000"/>
          </a:bodyPr>
          <a:lstStyle/>
          <a:p>
            <a:pPr>
              <a:lnSpc>
                <a:spcPct val="90000"/>
              </a:lnSpc>
              <a:buFont typeface="Arial" pitchFamily="34" charset="0"/>
              <a:buNone/>
            </a:pPr>
            <a:r>
              <a:rPr lang="it-IT" sz="1400" dirty="0" smtClean="0">
                <a:latin typeface="Century Schoolbook" pitchFamily="18" charset="0"/>
              </a:rPr>
              <a:t>Avv. LUCA DE COMPADRI</a:t>
            </a:r>
          </a:p>
          <a:p>
            <a:pPr>
              <a:lnSpc>
                <a:spcPct val="90000"/>
              </a:lnSpc>
              <a:buFont typeface="Arial" pitchFamily="34" charset="0"/>
              <a:buNone/>
            </a:pPr>
            <a:r>
              <a:rPr lang="it-IT" sz="1400" dirty="0" smtClean="0">
                <a:latin typeface="Century Schoolbook" pitchFamily="18" charset="0"/>
              </a:rPr>
              <a:t>Consulente del lavoro</a:t>
            </a:r>
          </a:p>
          <a:p>
            <a:pPr>
              <a:lnSpc>
                <a:spcPct val="90000"/>
              </a:lnSpc>
              <a:buFont typeface="Arial" pitchFamily="34" charset="0"/>
              <a:buNone/>
            </a:pPr>
            <a:r>
              <a:rPr lang="it-IT" sz="1400" dirty="0" smtClean="0">
                <a:latin typeface="Century Schoolbook" pitchFamily="18" charset="0"/>
              </a:rPr>
              <a:t>avvlucadecompadri@gmail.com</a:t>
            </a:r>
          </a:p>
          <a:p>
            <a:pPr>
              <a:lnSpc>
                <a:spcPct val="90000"/>
              </a:lnSpc>
              <a:buFont typeface="Arial" pitchFamily="34" charset="0"/>
              <a:buNone/>
            </a:pPr>
            <a:r>
              <a:rPr lang="it-IT" dirty="0" smtClean="0">
                <a:effectLst>
                  <a:outerShdw blurRad="38100" dist="38100" dir="2700000" algn="tl">
                    <a:srgbClr val="C0C0C0"/>
                  </a:outerShdw>
                </a:effectLst>
                <a:latin typeface="Century Schoolbook" pitchFamily="18" charset="0"/>
              </a:rPr>
              <a:t>Fermo-Macerata, 18 luglio 2014</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smtClean="0"/>
              <a:t>Computo lavoratori apprendisti</a:t>
            </a:r>
            <a:endParaRPr lang="it-IT" dirty="0"/>
          </a:p>
        </p:txBody>
      </p:sp>
      <p:sp>
        <p:nvSpPr>
          <p:cNvPr id="2" name="Segnaposto contenuto 1"/>
          <p:cNvSpPr>
            <a:spLocks noGrp="1"/>
          </p:cNvSpPr>
          <p:nvPr>
            <p:ph idx="1"/>
          </p:nvPr>
        </p:nvSpPr>
        <p:spPr/>
        <p:txBody>
          <a:bodyPr/>
          <a:lstStyle/>
          <a:p>
            <a:pPr marL="0" indent="0" algn="just">
              <a:buNone/>
            </a:pPr>
            <a:r>
              <a:rPr lang="it-IT" dirty="0"/>
              <a:t>Ai sensi dell’art. 7 del T.U., i lavoratori assunti con contratto di apprendistato sono esclusi dal computo dei limiti numerici previsti da leggi (es. il computo dei dipendenti ai fini delle assunzioni obbligatorie) e contratti collettivi per l’applicazione di particolari normative e istituti, salvo specifiche previsioni previste dalla Legge o dalla contrattazione collettiva</a:t>
            </a:r>
            <a:endParaRPr lang="it-IT" dirty="0" smtClean="0"/>
          </a:p>
          <a:p>
            <a:endParaRPr lang="it-IT" dirty="0"/>
          </a:p>
          <a:p>
            <a:endParaRPr lang="it-IT" dirty="0" smtClean="0"/>
          </a:p>
          <a:p>
            <a:endParaRPr lang="it-IT" dirty="0"/>
          </a:p>
          <a:p>
            <a:endParaRPr lang="it-IT" dirty="0" smtClean="0"/>
          </a:p>
          <a:p>
            <a:endParaRPr lang="it-IT" dirty="0"/>
          </a:p>
          <a:p>
            <a:endParaRPr lang="it-IT" dirty="0" smtClean="0"/>
          </a:p>
          <a:p>
            <a:endParaRPr lang="it-IT" dirty="0"/>
          </a:p>
          <a:p>
            <a:endParaRPr lang="it-IT" dirty="0" smtClean="0"/>
          </a:p>
          <a:p>
            <a:endParaRPr lang="it-IT" dirty="0"/>
          </a:p>
          <a:p>
            <a:endParaRPr lang="it-IT" dirty="0" smtClean="0"/>
          </a:p>
          <a:p>
            <a:endParaRPr lang="it-IT" dirty="0"/>
          </a:p>
          <a:p>
            <a:endParaRPr lang="it-IT" dirty="0" smtClean="0"/>
          </a:p>
          <a:p>
            <a:endParaRPr lang="it-IT" dirty="0"/>
          </a:p>
          <a:p>
            <a:endParaRPr lang="it-IT" dirty="0" smtClean="0"/>
          </a:p>
          <a:p>
            <a:endParaRPr lang="it-IT" dirty="0"/>
          </a:p>
          <a:p>
            <a:endParaRPr lang="it-IT" dirty="0" smtClean="0"/>
          </a:p>
          <a:p>
            <a:endParaRPr lang="it-IT" dirty="0"/>
          </a:p>
          <a:p>
            <a:endParaRPr lang="it-IT" dirty="0"/>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10</a:t>
            </a:fld>
            <a:endParaRPr lang="it-IT"/>
          </a:p>
        </p:txBody>
      </p:sp>
    </p:spTree>
    <p:extLst>
      <p:ext uri="{BB962C8B-B14F-4D97-AF65-F5344CB8AC3E}">
        <p14:creationId xmlns:p14="http://schemas.microsoft.com/office/powerpoint/2010/main" val="435110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smtClean="0"/>
              <a:t>Computo dei lavoratori (2)</a:t>
            </a:r>
            <a:endParaRPr lang="it-IT" dirty="0"/>
          </a:p>
        </p:txBody>
      </p:sp>
      <p:sp>
        <p:nvSpPr>
          <p:cNvPr id="2" name="Segnaposto contenuto 1"/>
          <p:cNvSpPr>
            <a:spLocks noGrp="1"/>
          </p:cNvSpPr>
          <p:nvPr>
            <p:ph idx="1"/>
          </p:nvPr>
        </p:nvSpPr>
        <p:spPr/>
        <p:txBody>
          <a:bodyPr>
            <a:normAutofit fontScale="92500" lnSpcReduction="20000"/>
          </a:bodyPr>
          <a:lstStyle/>
          <a:p>
            <a:r>
              <a:rPr lang="it-IT" sz="1600" dirty="0" smtClean="0"/>
              <a:t>Non </a:t>
            </a:r>
            <a:r>
              <a:rPr lang="it-IT" sz="1600" dirty="0"/>
              <a:t>devono invece essere computati:</a:t>
            </a:r>
          </a:p>
          <a:p>
            <a:r>
              <a:rPr lang="it-IT" sz="1600" dirty="0"/>
              <a:t>• i lavoratori con contratto di inserimento (art. 59, comma 2, </a:t>
            </a:r>
            <a:r>
              <a:rPr lang="it-IT" sz="1600" dirty="0" err="1"/>
              <a:t>D.Lgs.</a:t>
            </a:r>
            <a:r>
              <a:rPr lang="it-IT" sz="1600" dirty="0"/>
              <a:t> 276/2003);</a:t>
            </a:r>
          </a:p>
          <a:p>
            <a:r>
              <a:rPr lang="it-IT" sz="1600" dirty="0"/>
              <a:t>• lavoratori con contratto di reinserimento (art. 20, comma 4, L. 223/1991);</a:t>
            </a:r>
          </a:p>
          <a:p>
            <a:r>
              <a:rPr lang="it-IT" sz="1600" dirty="0"/>
              <a:t>• i lavoratori somministrati a termine o a tempo indeterminato (art. 22, comma 5, </a:t>
            </a:r>
            <a:r>
              <a:rPr lang="it-IT" sz="1600" dirty="0" err="1"/>
              <a:t>D.Lgs.</a:t>
            </a:r>
            <a:r>
              <a:rPr lang="it-IT" sz="1600" dirty="0"/>
              <a:t> </a:t>
            </a:r>
          </a:p>
          <a:p>
            <a:r>
              <a:rPr lang="it-IT" sz="1600" dirty="0"/>
              <a:t>276/2003);</a:t>
            </a:r>
          </a:p>
          <a:p>
            <a:r>
              <a:rPr lang="it-IT" sz="1600" dirty="0"/>
              <a:t>• i lavoratori a domicilio;</a:t>
            </a:r>
          </a:p>
          <a:p>
            <a:r>
              <a:rPr lang="it-IT" sz="1600" dirty="0"/>
              <a:t>• i co.co.co. e contratti a progetto/a programma;</a:t>
            </a:r>
          </a:p>
          <a:p>
            <a:r>
              <a:rPr lang="it-IT" sz="1600" dirty="0"/>
              <a:t>• i soci lavoratori;</a:t>
            </a:r>
          </a:p>
          <a:p>
            <a:r>
              <a:rPr lang="it-IT" sz="1600" dirty="0"/>
              <a:t>• gli associati in partecipazione;</a:t>
            </a:r>
          </a:p>
          <a:p>
            <a:r>
              <a:rPr lang="it-IT" sz="1600" dirty="0"/>
              <a:t>• i lavoratori dell’impresa familiare;</a:t>
            </a:r>
          </a:p>
          <a:p>
            <a:r>
              <a:rPr lang="it-IT" sz="1600" dirty="0"/>
              <a:t>• i tirocinanti e gli stagisti (art. 1, comma 2, D.M. 25.3.1998, n. 142).</a:t>
            </a:r>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11</a:t>
            </a:fld>
            <a:endParaRPr lang="it-IT"/>
          </a:p>
        </p:txBody>
      </p:sp>
    </p:spTree>
    <p:extLst>
      <p:ext uri="{BB962C8B-B14F-4D97-AF65-F5344CB8AC3E}">
        <p14:creationId xmlns:p14="http://schemas.microsoft.com/office/powerpoint/2010/main" val="2385354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smtClean="0"/>
              <a:t>PROCEDURA (1)</a:t>
            </a:r>
            <a:endParaRPr lang="it-IT" dirty="0"/>
          </a:p>
        </p:txBody>
      </p:sp>
      <p:sp>
        <p:nvSpPr>
          <p:cNvPr id="2" name="Segnaposto contenuto 1"/>
          <p:cNvSpPr>
            <a:spLocks noGrp="1"/>
          </p:cNvSpPr>
          <p:nvPr>
            <p:ph idx="1"/>
          </p:nvPr>
        </p:nvSpPr>
        <p:spPr/>
        <p:txBody>
          <a:bodyPr/>
          <a:lstStyle/>
          <a:p>
            <a:r>
              <a:rPr lang="it-IT" dirty="0"/>
              <a:t>Occorre osservare che la procedura si suddivide in due fasi:</a:t>
            </a:r>
          </a:p>
          <a:p>
            <a:r>
              <a:rPr lang="it-IT" dirty="0"/>
              <a:t>a)	sindacale;</a:t>
            </a:r>
          </a:p>
          <a:p>
            <a:r>
              <a:rPr lang="it-IT" dirty="0"/>
              <a:t>b)	amministrativa (nella circostanza in cui non venga raggiunto un accordo nella fase sindacale</a:t>
            </a:r>
            <a:r>
              <a:rPr lang="it-IT" dirty="0" smtClean="0"/>
              <a:t>)</a:t>
            </a:r>
          </a:p>
          <a:p>
            <a:r>
              <a:rPr lang="it-IT" dirty="0"/>
              <a:t>In particolare la procedura per la dichiarazione della volontà datoriale è dettata dall’art. 4, commi da 2 a 12 della legge 223/91, secondo le modifiche intervenute per effetto dell’art. 1 del </a:t>
            </a:r>
            <a:r>
              <a:rPr lang="it-IT" dirty="0" err="1"/>
              <a:t>D.Lgs.</a:t>
            </a:r>
            <a:r>
              <a:rPr lang="it-IT" dirty="0"/>
              <a:t> n. 151/97.</a:t>
            </a:r>
          </a:p>
          <a:p>
            <a:endParaRPr lang="it-IT" dirty="0"/>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12</a:t>
            </a:fld>
            <a:endParaRPr lang="it-IT"/>
          </a:p>
        </p:txBody>
      </p:sp>
    </p:spTree>
    <p:extLst>
      <p:ext uri="{BB962C8B-B14F-4D97-AF65-F5344CB8AC3E}">
        <p14:creationId xmlns:p14="http://schemas.microsoft.com/office/powerpoint/2010/main" val="30242805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PROCEDURA (2)</a:t>
            </a:r>
            <a:endParaRPr lang="it-IT" dirty="0"/>
          </a:p>
        </p:txBody>
      </p:sp>
      <p:sp>
        <p:nvSpPr>
          <p:cNvPr id="3" name="Segnaposto contenuto 2"/>
          <p:cNvSpPr>
            <a:spLocks noGrp="1"/>
          </p:cNvSpPr>
          <p:nvPr>
            <p:ph idx="1"/>
          </p:nvPr>
        </p:nvSpPr>
        <p:spPr/>
        <p:txBody>
          <a:bodyPr>
            <a:normAutofit fontScale="77500" lnSpcReduction="20000"/>
          </a:bodyPr>
          <a:lstStyle/>
          <a:p>
            <a:pPr algn="just"/>
            <a:r>
              <a:rPr lang="it-IT" dirty="0"/>
              <a:t>1)	invio della comunicazione iniziale da parte del datore di lavoro con contestuale pagamento ed allegazione della tassa d’ingresso (ove dovuta);</a:t>
            </a:r>
          </a:p>
          <a:p>
            <a:pPr algn="just"/>
            <a:r>
              <a:rPr lang="it-IT" dirty="0"/>
              <a:t>2)	entro 7 giorni: primo esame congiunto tra le parti;</a:t>
            </a:r>
          </a:p>
          <a:p>
            <a:pPr algn="just"/>
            <a:r>
              <a:rPr lang="it-IT" dirty="0"/>
              <a:t>3)	entro 45 giorni chiusura della fase sindacale;</a:t>
            </a:r>
          </a:p>
          <a:p>
            <a:pPr algn="just"/>
            <a:r>
              <a:rPr lang="it-IT" dirty="0"/>
              <a:t>4)	in caso di mancato raggiungimento dell’accordo sindacale: comunicazione dell’esito negativo all’amministrazione regionale o provinciale da parte del datore;</a:t>
            </a:r>
          </a:p>
          <a:p>
            <a:pPr algn="just"/>
            <a:r>
              <a:rPr lang="it-IT" dirty="0"/>
              <a:t>5)	apertura della fase amministrativa che deve concludersi entro 30 giorni dal ricevimento da parte dell’ufficio pubblico della comunicazione.</a:t>
            </a:r>
          </a:p>
          <a:p>
            <a:pPr algn="just"/>
            <a:r>
              <a:rPr lang="it-IT" dirty="0"/>
              <a:t>6)	alla conclusione dell’accordo sindacale o all’esaurimento della fase amministrativa l’impresa può procedere a effettuare il licenziamento collettivo comunicando per iscritto a ogni lavoratore il recesso nel rispetto dei termini di preavviso.</a:t>
            </a:r>
          </a:p>
          <a:p>
            <a:pPr algn="just"/>
            <a:endParaRPr lang="it-IT" dirty="0"/>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13</a:t>
            </a:fld>
            <a:endParaRPr lang="it-IT"/>
          </a:p>
        </p:txBody>
      </p:sp>
    </p:spTree>
    <p:extLst>
      <p:ext uri="{BB962C8B-B14F-4D97-AF65-F5344CB8AC3E}">
        <p14:creationId xmlns:p14="http://schemas.microsoft.com/office/powerpoint/2010/main" val="40867901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2800" dirty="0" smtClean="0"/>
              <a:t>PROCEDURA (3) : ESAME CONGIUNTO E COMPETENZA REGIONALE</a:t>
            </a:r>
            <a:endParaRPr lang="it-IT" sz="2800" dirty="0"/>
          </a:p>
        </p:txBody>
      </p:sp>
      <p:sp>
        <p:nvSpPr>
          <p:cNvPr id="3" name="Segnaposto contenuto 2"/>
          <p:cNvSpPr>
            <a:spLocks noGrp="1"/>
          </p:cNvSpPr>
          <p:nvPr>
            <p:ph idx="1"/>
          </p:nvPr>
        </p:nvSpPr>
        <p:spPr/>
        <p:txBody>
          <a:bodyPr/>
          <a:lstStyle/>
          <a:p>
            <a:r>
              <a:rPr lang="it-IT" dirty="0"/>
              <a:t>L’art. 3, comma 2, del </a:t>
            </a:r>
            <a:r>
              <a:rPr lang="it-IT" dirty="0" err="1"/>
              <a:t>D.Lgs.</a:t>
            </a:r>
            <a:r>
              <a:rPr lang="it-IT" dirty="0"/>
              <a:t> n. 469/97 ha stabilito che l’esame congiunto previsto nella procedura debba essere svolto presso la Regione. Sulla base di tale presupposto il Ministero del Lavoro, con la circ. n. 64/2000, ha stabilito che l’esame congiunto deve svolgersi:</a:t>
            </a:r>
          </a:p>
          <a:p>
            <a:r>
              <a:rPr lang="it-IT" dirty="0"/>
              <a:t>-	presso gli uffici della Regione, se le unità interessate agli esuberi sono situate in una stessa regione;</a:t>
            </a:r>
          </a:p>
          <a:p>
            <a:r>
              <a:rPr lang="it-IT" dirty="0"/>
              <a:t>-	presso il Ministero del lavoro se invece sono ubicate in regioni diverse.</a:t>
            </a:r>
          </a:p>
          <a:p>
            <a:endParaRPr lang="it-IT" dirty="0"/>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14</a:t>
            </a:fld>
            <a:endParaRPr lang="it-IT"/>
          </a:p>
        </p:txBody>
      </p:sp>
    </p:spTree>
    <p:extLst>
      <p:ext uri="{BB962C8B-B14F-4D97-AF65-F5344CB8AC3E}">
        <p14:creationId xmlns:p14="http://schemas.microsoft.com/office/powerpoint/2010/main" val="2374949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COMUNICAZIONE PREVENTIVA</a:t>
            </a:r>
            <a:endParaRPr lang="it-IT" dirty="0"/>
          </a:p>
        </p:txBody>
      </p:sp>
      <p:sp>
        <p:nvSpPr>
          <p:cNvPr id="3" name="Segnaposto contenuto 2"/>
          <p:cNvSpPr>
            <a:spLocks noGrp="1"/>
          </p:cNvSpPr>
          <p:nvPr>
            <p:ph idx="1"/>
          </p:nvPr>
        </p:nvSpPr>
        <p:spPr/>
        <p:txBody>
          <a:bodyPr>
            <a:normAutofit fontScale="85000" lnSpcReduction="10000"/>
          </a:bodyPr>
          <a:lstStyle/>
          <a:p>
            <a:pPr algn="just"/>
            <a:r>
              <a:rPr lang="it-IT" dirty="0"/>
              <a:t>Secondo quanto previsto dall’art. 4, comma 2, della legge 223/91, le imprese che intendono procedere al licenziamento collettivo devono darne una comunicazione preventiva, in forma scritta, alle rappresentanze sindacali aziendali costituite a norma dell’ articolo 19 della legge n. 300/70, alle associazioni sindacali che siano firmatarie di contratti collettivi di lavoro applicati nell’unità produttiva, nonché alle rispettive associazioni di categoria. In mancanza delle predette rappresentanze la comunicazione deve essere effettuata alle associazioni di categoria aderenti alle confederazioni maggiormente rappresentative sul piano nazionale, anche per il tramite dell’associazione dei datori di lavoro alla quale l’impresa aderisce o conferisce mandato. Così come confermato in dottrina nel caso in cui sia costituita la rappresentanza sindacale unitaria, essa diviene il destinatario della comunicazione. </a:t>
            </a:r>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15</a:t>
            </a:fld>
            <a:endParaRPr lang="it-IT"/>
          </a:p>
        </p:txBody>
      </p:sp>
    </p:spTree>
    <p:extLst>
      <p:ext uri="{BB962C8B-B14F-4D97-AF65-F5344CB8AC3E}">
        <p14:creationId xmlns:p14="http://schemas.microsoft.com/office/powerpoint/2010/main" val="29022851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200" dirty="0" smtClean="0"/>
              <a:t>La ricevuta di versamento Inps a titolo di anticipazione</a:t>
            </a:r>
            <a:endParaRPr lang="it-IT" sz="3200" dirty="0"/>
          </a:p>
        </p:txBody>
      </p:sp>
      <p:sp>
        <p:nvSpPr>
          <p:cNvPr id="3" name="Segnaposto contenuto 2"/>
          <p:cNvSpPr>
            <a:spLocks noGrp="1"/>
          </p:cNvSpPr>
          <p:nvPr>
            <p:ph idx="1"/>
          </p:nvPr>
        </p:nvSpPr>
        <p:spPr/>
        <p:txBody>
          <a:bodyPr>
            <a:normAutofit fontScale="92500" lnSpcReduction="10000"/>
          </a:bodyPr>
          <a:lstStyle/>
          <a:p>
            <a:pPr algn="just"/>
            <a:r>
              <a:rPr lang="it-IT" dirty="0"/>
              <a:t>Secondo la previsione dell’art, 4, comma 4, della legge n. 223/91, fino al 31 </a:t>
            </a:r>
            <a:r>
              <a:rPr lang="it-IT" dirty="0" err="1"/>
              <a:t>dicemre</a:t>
            </a:r>
            <a:r>
              <a:rPr lang="it-IT" dirty="0"/>
              <a:t> 2016, da parte delle aziende soggette alla </a:t>
            </a:r>
            <a:r>
              <a:rPr lang="it-IT" dirty="0" err="1"/>
              <a:t>Cigs</a:t>
            </a:r>
            <a:r>
              <a:rPr lang="it-IT" dirty="0"/>
              <a:t>, alla comunicazione iniziale deve essere allegata copia della ricevuta del versamento all’INPS, a titolo di anticipazione del contributo d’ingresso, di  una somma pari al trattamento massimo mensile di integrazione salariale moltiplicato per il numero dei lavoratori ritenuti eccedenti conteggiato al lordo della riduzione della contribuzione dovuta per gli apprendisti. Nel caso in cui, il datore dovesse risultare a credito per effetto della eventuale rinuncia ad una parte dei licenziamenti preventivati, può recuperare quanto maggiormente versato tramite la procedura di conguaglio contributivo. </a:t>
            </a:r>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16</a:t>
            </a:fld>
            <a:endParaRPr lang="it-IT"/>
          </a:p>
        </p:txBody>
      </p:sp>
    </p:spTree>
    <p:extLst>
      <p:ext uri="{BB962C8B-B14F-4D97-AF65-F5344CB8AC3E}">
        <p14:creationId xmlns:p14="http://schemas.microsoft.com/office/powerpoint/2010/main" val="10396203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Mancato versamento dell’anticipo</a:t>
            </a:r>
            <a:endParaRPr lang="it-IT" dirty="0"/>
          </a:p>
        </p:txBody>
      </p:sp>
      <p:sp>
        <p:nvSpPr>
          <p:cNvPr id="3" name="Segnaposto contenuto 2"/>
          <p:cNvSpPr>
            <a:spLocks noGrp="1"/>
          </p:cNvSpPr>
          <p:nvPr>
            <p:ph idx="1"/>
          </p:nvPr>
        </p:nvSpPr>
        <p:spPr/>
        <p:txBody>
          <a:bodyPr/>
          <a:lstStyle/>
          <a:p>
            <a:pPr algn="just"/>
            <a:r>
              <a:rPr lang="it-IT" dirty="0"/>
              <a:t>Per espressa previsione dell’art. 8, comma 8, della legge 236/93, il mancato versamento dell’anticipo, ma anche del saldo del contributo d’ingresso, non provoca alcun effetto sul buon fine della procedura.</a:t>
            </a:r>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17</a:t>
            </a:fld>
            <a:endParaRPr lang="it-IT"/>
          </a:p>
        </p:txBody>
      </p:sp>
    </p:spTree>
    <p:extLst>
      <p:ext uri="{BB962C8B-B14F-4D97-AF65-F5344CB8AC3E}">
        <p14:creationId xmlns:p14="http://schemas.microsoft.com/office/powerpoint/2010/main" val="16958368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comunicazione iniziale: scopo</a:t>
            </a:r>
            <a:endParaRPr lang="it-IT" dirty="0"/>
          </a:p>
        </p:txBody>
      </p:sp>
      <p:sp>
        <p:nvSpPr>
          <p:cNvPr id="3" name="Segnaposto contenuto 2"/>
          <p:cNvSpPr>
            <a:spLocks noGrp="1"/>
          </p:cNvSpPr>
          <p:nvPr>
            <p:ph idx="1"/>
          </p:nvPr>
        </p:nvSpPr>
        <p:spPr/>
        <p:txBody>
          <a:bodyPr/>
          <a:lstStyle/>
          <a:p>
            <a:pPr algn="just"/>
            <a:r>
              <a:rPr lang="it-IT" dirty="0"/>
              <a:t>La comunicazione iniziale assume una funzione centrale per l’intera procedura: essa consente, infatti, la conoscenza delle cause che hanno determinato la situazione di eccedenza in modo da favorire la discussione sulla procedura medesima e sui possibili rimedi a impedire i licenziamenti o ad attenuarne l’impatto di carattere personale e sociale. </a:t>
            </a:r>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18</a:t>
            </a:fld>
            <a:endParaRPr lang="it-IT"/>
          </a:p>
        </p:txBody>
      </p:sp>
    </p:spTree>
    <p:extLst>
      <p:ext uri="{BB962C8B-B14F-4D97-AF65-F5344CB8AC3E}">
        <p14:creationId xmlns:p14="http://schemas.microsoft.com/office/powerpoint/2010/main" val="40629092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comunicazione iniziale: contenuto</a:t>
            </a:r>
            <a:endParaRPr lang="it-IT" dirty="0"/>
          </a:p>
        </p:txBody>
      </p:sp>
      <p:sp>
        <p:nvSpPr>
          <p:cNvPr id="3" name="Segnaposto contenuto 2"/>
          <p:cNvSpPr>
            <a:spLocks noGrp="1"/>
          </p:cNvSpPr>
          <p:nvPr>
            <p:ph idx="1"/>
          </p:nvPr>
        </p:nvSpPr>
        <p:spPr/>
        <p:txBody>
          <a:bodyPr>
            <a:normAutofit fontScale="70000" lnSpcReduction="20000"/>
          </a:bodyPr>
          <a:lstStyle/>
          <a:p>
            <a:r>
              <a:rPr lang="it-IT" dirty="0" smtClean="0"/>
              <a:t>Art. 4 comma 3 l. 223/1991</a:t>
            </a:r>
          </a:p>
          <a:p>
            <a:pPr algn="just"/>
            <a:r>
              <a:rPr lang="it-IT" dirty="0"/>
              <a:t>la comunicazione iniziale </a:t>
            </a:r>
            <a:r>
              <a:rPr lang="it-IT" dirty="0" smtClean="0"/>
              <a:t>deve </a:t>
            </a:r>
            <a:r>
              <a:rPr lang="it-IT" dirty="0"/>
              <a:t>contenere l’indicazione:</a:t>
            </a:r>
          </a:p>
          <a:p>
            <a:pPr algn="just"/>
            <a:r>
              <a:rPr lang="it-IT" dirty="0"/>
              <a:t>1.	dei motivi che determinano la situazione di eccedenza; </a:t>
            </a:r>
          </a:p>
          <a:p>
            <a:pPr algn="just"/>
            <a:r>
              <a:rPr lang="it-IT" dirty="0"/>
              <a:t>2.	dei motivi tecnici, organizzativi o produttivi, per i quali si ritiene di non poter adottare misure idonee a porre rimedio alla predetta situazione ed evitare, in tutto o in parte, la dichiarazione di licenziamento collettivo; </a:t>
            </a:r>
          </a:p>
          <a:p>
            <a:pPr algn="just"/>
            <a:r>
              <a:rPr lang="it-IT" dirty="0"/>
              <a:t>3.	del numero, della collocazione aziendale e dei profili professionali del personale </a:t>
            </a:r>
            <a:r>
              <a:rPr lang="it-IT" dirty="0" err="1"/>
              <a:t>eccedente,nonché</a:t>
            </a:r>
            <a:r>
              <a:rPr lang="it-IT" dirty="0"/>
              <a:t> del personale abitualmente impiegato; </a:t>
            </a:r>
          </a:p>
          <a:p>
            <a:pPr algn="just"/>
            <a:r>
              <a:rPr lang="it-IT" dirty="0"/>
              <a:t>4.	dei tempi di attuazione del programma; </a:t>
            </a:r>
          </a:p>
          <a:p>
            <a:pPr algn="just"/>
            <a:r>
              <a:rPr lang="it-IT" dirty="0"/>
              <a:t>5.	delle eventuali misure programmate per fronteggiare le conseguenze sul piano sociale dell’attuazione del programma medesimo; </a:t>
            </a:r>
          </a:p>
          <a:p>
            <a:pPr algn="just"/>
            <a:r>
              <a:rPr lang="it-IT" dirty="0"/>
              <a:t>del metodo di calcolo di tutte le attribuzioni patrimoniali diverse da quelle già  previste dalla legislazione  vigente e dalla contrattazione collettiva. </a:t>
            </a:r>
          </a:p>
          <a:p>
            <a:pPr algn="just"/>
            <a:endParaRPr lang="it-IT" dirty="0"/>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19</a:t>
            </a:fld>
            <a:endParaRPr lang="it-IT"/>
          </a:p>
        </p:txBody>
      </p:sp>
    </p:spTree>
    <p:extLst>
      <p:ext uri="{BB962C8B-B14F-4D97-AF65-F5344CB8AC3E}">
        <p14:creationId xmlns:p14="http://schemas.microsoft.com/office/powerpoint/2010/main" val="3392969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Licenziamenti collettivi</a:t>
            </a:r>
            <a:endParaRPr lang="it-IT" dirty="0"/>
          </a:p>
        </p:txBody>
      </p:sp>
      <p:sp>
        <p:nvSpPr>
          <p:cNvPr id="3" name="Segnaposto testo 2"/>
          <p:cNvSpPr>
            <a:spLocks noGrp="1"/>
          </p:cNvSpPr>
          <p:nvPr>
            <p:ph type="body" idx="1"/>
          </p:nvPr>
        </p:nvSpPr>
        <p:spPr/>
        <p:txBody>
          <a:bodyPr/>
          <a:lstStyle/>
          <a:p>
            <a:endParaRPr lang="it-IT"/>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1AB7F5CA-042A-4428-9498-2CA4174DC0B6}" type="slidenum">
              <a:rPr lang="it-IT" smtClean="0"/>
              <a:pPr/>
              <a:t>2</a:t>
            </a:fld>
            <a:endParaRPr lang="it-IT"/>
          </a:p>
        </p:txBody>
      </p:sp>
    </p:spTree>
    <p:extLst>
      <p:ext uri="{BB962C8B-B14F-4D97-AF65-F5344CB8AC3E}">
        <p14:creationId xmlns:p14="http://schemas.microsoft.com/office/powerpoint/2010/main" val="6270691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comunicazione iniziale: invalidità (1)</a:t>
            </a:r>
            <a:endParaRPr lang="it-IT" dirty="0"/>
          </a:p>
        </p:txBody>
      </p:sp>
      <p:sp>
        <p:nvSpPr>
          <p:cNvPr id="3" name="Segnaposto contenuto 2"/>
          <p:cNvSpPr>
            <a:spLocks noGrp="1"/>
          </p:cNvSpPr>
          <p:nvPr>
            <p:ph idx="1"/>
          </p:nvPr>
        </p:nvSpPr>
        <p:spPr/>
        <p:txBody>
          <a:bodyPr>
            <a:normAutofit lnSpcReduction="10000"/>
          </a:bodyPr>
          <a:lstStyle/>
          <a:p>
            <a:pPr algn="just"/>
            <a:r>
              <a:rPr lang="it-IT" dirty="0"/>
              <a:t>la mancata indicazione nella medesima di tutti gli elementi previsti dall’art. 4, comma 3, della legge n. 223/91, invalida la procedura e determina l’inefficacia dei licenziamenti (Cfr. </a:t>
            </a:r>
            <a:r>
              <a:rPr lang="it-IT" dirty="0" err="1"/>
              <a:t>Cass</a:t>
            </a:r>
            <a:r>
              <a:rPr lang="it-IT" dirty="0"/>
              <a:t>. n. </a:t>
            </a:r>
            <a:r>
              <a:rPr lang="it-IT" dirty="0" smtClean="0"/>
              <a:t>15479/2007)</a:t>
            </a:r>
          </a:p>
          <a:p>
            <a:pPr algn="just"/>
            <a:endParaRPr lang="it-IT" dirty="0"/>
          </a:p>
          <a:p>
            <a:pPr algn="just"/>
            <a:r>
              <a:rPr lang="it-IT" dirty="0"/>
              <a:t>Secondo l’ orientamento prevalente, la comunicazione de qua  assume una funzione di tutela dell’interesse pubblico, sindacale e dei lavoratori e pertanto </a:t>
            </a:r>
            <a:r>
              <a:rPr lang="it-IT" dirty="0" smtClean="0"/>
              <a:t>era </a:t>
            </a:r>
            <a:r>
              <a:rPr lang="it-IT" dirty="0"/>
              <a:t>sottratta alla disponibilità delle parti così  da non poter essere sanata dall’accordo </a:t>
            </a:r>
            <a:r>
              <a:rPr lang="it-IT" dirty="0" smtClean="0"/>
              <a:t>sindacale </a:t>
            </a:r>
            <a:r>
              <a:rPr lang="it-IT" dirty="0"/>
              <a:t>(cfr. Cfr. </a:t>
            </a:r>
            <a:r>
              <a:rPr lang="it-IT" dirty="0" err="1"/>
              <a:t>Cass</a:t>
            </a:r>
            <a:r>
              <a:rPr lang="it-IT" dirty="0"/>
              <a:t>. n. </a:t>
            </a:r>
            <a:r>
              <a:rPr lang="it-IT" dirty="0" smtClean="0"/>
              <a:t>9015/2003)</a:t>
            </a:r>
            <a:endParaRPr lang="it-IT" dirty="0"/>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20</a:t>
            </a:fld>
            <a:endParaRPr lang="it-IT"/>
          </a:p>
        </p:txBody>
      </p:sp>
    </p:spTree>
    <p:extLst>
      <p:ext uri="{BB962C8B-B14F-4D97-AF65-F5344CB8AC3E}">
        <p14:creationId xmlns:p14="http://schemas.microsoft.com/office/powerpoint/2010/main" val="40567648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La comunicazione iniziale: invalidità </a:t>
            </a:r>
            <a:r>
              <a:rPr lang="it-IT" dirty="0" smtClean="0"/>
              <a:t>(2)</a:t>
            </a:r>
            <a:endParaRPr lang="it-IT" dirty="0"/>
          </a:p>
        </p:txBody>
      </p:sp>
      <p:sp>
        <p:nvSpPr>
          <p:cNvPr id="3" name="Segnaposto contenuto 2"/>
          <p:cNvSpPr>
            <a:spLocks noGrp="1"/>
          </p:cNvSpPr>
          <p:nvPr>
            <p:ph idx="1"/>
          </p:nvPr>
        </p:nvSpPr>
        <p:spPr/>
        <p:txBody>
          <a:bodyPr/>
          <a:lstStyle/>
          <a:p>
            <a:pPr algn="just"/>
            <a:r>
              <a:rPr lang="it-IT" dirty="0"/>
              <a:t>Sul punto è tuttavia intervenuto l’art. 1, comma 45, della legge n. 92/2012 che  ha aggiunto un periodo finale all’art. 4, comma 12, della legge n. 223/91, secondo il quale: “gli eventuali vizi della comunicazione di cui al comma 2 del presente articolo possono essere sanati, ad ogni effetto di legge, nell’ambito di un accordo sindacale concluso nel corso della procedura di licenziamento collettivo”.</a:t>
            </a:r>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21</a:t>
            </a:fld>
            <a:endParaRPr lang="it-IT"/>
          </a:p>
        </p:txBody>
      </p:sp>
    </p:spTree>
    <p:extLst>
      <p:ext uri="{BB962C8B-B14F-4D97-AF65-F5344CB8AC3E}">
        <p14:creationId xmlns:p14="http://schemas.microsoft.com/office/powerpoint/2010/main" val="30103767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Esame congiunto</a:t>
            </a:r>
            <a:endParaRPr lang="it-IT" dirty="0"/>
          </a:p>
        </p:txBody>
      </p:sp>
      <p:sp>
        <p:nvSpPr>
          <p:cNvPr id="3" name="Segnaposto contenuto 2"/>
          <p:cNvSpPr>
            <a:spLocks noGrp="1"/>
          </p:cNvSpPr>
          <p:nvPr>
            <p:ph idx="1"/>
          </p:nvPr>
        </p:nvSpPr>
        <p:spPr/>
        <p:txBody>
          <a:bodyPr/>
          <a:lstStyle/>
          <a:p>
            <a:pPr algn="just"/>
            <a:r>
              <a:rPr lang="it-IT" dirty="0"/>
              <a:t>Entro sette giorni dalla data del ricevimento della comunicazione, su impulso delle rappresentanze sindacali aziendali e delle rispettive associazioni le parti procedono ad un esame congiunto allo scopo di esaminare le cause che hanno contribuito a determinare l’eccedenza del </a:t>
            </a:r>
            <a:r>
              <a:rPr lang="it-IT" dirty="0" smtClean="0"/>
              <a:t>personale e la sua diversa </a:t>
            </a:r>
            <a:r>
              <a:rPr lang="it-IT" dirty="0" err="1" smtClean="0"/>
              <a:t>utiliazione</a:t>
            </a:r>
            <a:r>
              <a:rPr lang="it-IT" dirty="0" smtClean="0"/>
              <a:t>. </a:t>
            </a:r>
            <a:r>
              <a:rPr lang="it-IT" dirty="0"/>
              <a:t>L’assenza di una specifica e tempestiva richiesta da parte sindacale del prosieguo della procedura legittima il datore di lavoro a effettuare i licenziamenti previsti nella comunicazione di apertura (Cfr. </a:t>
            </a:r>
            <a:r>
              <a:rPr lang="it-IT" dirty="0" err="1"/>
              <a:t>Trib</a:t>
            </a:r>
            <a:r>
              <a:rPr lang="it-IT" dirty="0"/>
              <a:t>. Torino, </a:t>
            </a:r>
            <a:r>
              <a:rPr lang="it-IT" dirty="0" smtClean="0"/>
              <a:t>1.7.96)</a:t>
            </a:r>
            <a:endParaRPr lang="it-IT" dirty="0"/>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22</a:t>
            </a:fld>
            <a:endParaRPr lang="it-IT"/>
          </a:p>
        </p:txBody>
      </p:sp>
    </p:spTree>
    <p:extLst>
      <p:ext uri="{BB962C8B-B14F-4D97-AF65-F5344CB8AC3E}">
        <p14:creationId xmlns:p14="http://schemas.microsoft.com/office/powerpoint/2010/main" val="6399457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2800" dirty="0" smtClean="0"/>
              <a:t>Esame congiunto: diversa utilizzazione del personale </a:t>
            </a:r>
            <a:r>
              <a:rPr lang="en-US" sz="2800" dirty="0"/>
              <a:t>art. 4 comma 5 l. 223/91</a:t>
            </a:r>
            <a:endParaRPr lang="it-IT" sz="2800" dirty="0"/>
          </a:p>
        </p:txBody>
      </p:sp>
      <p:sp>
        <p:nvSpPr>
          <p:cNvPr id="3" name="Segnaposto contenuto 2"/>
          <p:cNvSpPr>
            <a:spLocks noGrp="1"/>
          </p:cNvSpPr>
          <p:nvPr>
            <p:ph idx="1"/>
          </p:nvPr>
        </p:nvSpPr>
        <p:spPr/>
        <p:txBody>
          <a:bodyPr>
            <a:normAutofit lnSpcReduction="10000"/>
          </a:bodyPr>
          <a:lstStyle/>
          <a:p>
            <a:r>
              <a:rPr lang="it-IT" dirty="0"/>
              <a:t>Tra le possibili soluzioni sono da individuare:</a:t>
            </a:r>
          </a:p>
          <a:p>
            <a:r>
              <a:rPr lang="it-IT" dirty="0"/>
              <a:t>-	la stipula di contratti di solidarietà;</a:t>
            </a:r>
          </a:p>
          <a:p>
            <a:r>
              <a:rPr lang="it-IT" dirty="0"/>
              <a:t>-	l’ individuazione di soluzioni di gestione della flessibilità dell’orario di lavoro;</a:t>
            </a:r>
          </a:p>
          <a:p>
            <a:r>
              <a:rPr lang="it-IT" dirty="0"/>
              <a:t>-	il comando o il distacco del lavoratore presso altra impresa ai sensi dell’art. 8, comma 3, della legge 236/93;</a:t>
            </a:r>
          </a:p>
          <a:p>
            <a:r>
              <a:rPr lang="it-IT" dirty="0"/>
              <a:t>-	la stipula di accordi in deroga all’art. 2103 c.c. che consentano di adibire il lavoratore a mansioni diverse da quelle svolte  - e quindi anche inferiori - allo scopo di evitare il licenziamento, secondo l’opzione che viene fornita dall’art. 4, comma 11, della legge 223/91 .</a:t>
            </a:r>
          </a:p>
          <a:p>
            <a:endParaRPr lang="it-IT" dirty="0"/>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23</a:t>
            </a:fld>
            <a:endParaRPr lang="it-IT"/>
          </a:p>
        </p:txBody>
      </p:sp>
    </p:spTree>
    <p:extLst>
      <p:ext uri="{BB962C8B-B14F-4D97-AF65-F5344CB8AC3E}">
        <p14:creationId xmlns:p14="http://schemas.microsoft.com/office/powerpoint/2010/main" val="21636660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2400" dirty="0" smtClean="0"/>
              <a:t>Esame congiunto: misure sociale di accompagnamento : art. 4 comma 5 l. 223/91</a:t>
            </a:r>
            <a:endParaRPr lang="it-IT" sz="2400" dirty="0"/>
          </a:p>
        </p:txBody>
      </p:sp>
      <p:sp>
        <p:nvSpPr>
          <p:cNvPr id="3" name="Segnaposto contenuto 2"/>
          <p:cNvSpPr>
            <a:spLocks noGrp="1"/>
          </p:cNvSpPr>
          <p:nvPr>
            <p:ph idx="1"/>
          </p:nvPr>
        </p:nvSpPr>
        <p:spPr/>
        <p:txBody>
          <a:bodyPr/>
          <a:lstStyle/>
          <a:p>
            <a:r>
              <a:rPr lang="it-IT" dirty="0" smtClean="0"/>
              <a:t>Qualora non sia possibile evitare i licenziamenti, tra </a:t>
            </a:r>
            <a:r>
              <a:rPr lang="it-IT" dirty="0"/>
              <a:t>le misure di carattere sociale si individuano: </a:t>
            </a:r>
          </a:p>
          <a:p>
            <a:r>
              <a:rPr lang="it-IT" dirty="0"/>
              <a:t>-	il c.d. l’outplacement, con l’intervento di soggetti specializzati nella ricollocazione professionale;</a:t>
            </a:r>
          </a:p>
          <a:p>
            <a:r>
              <a:rPr lang="it-IT" dirty="0"/>
              <a:t>-	l’erogazione di soluzioni incentivanti per i singoli lavoratori;</a:t>
            </a:r>
          </a:p>
          <a:p>
            <a:r>
              <a:rPr lang="it-IT" dirty="0"/>
              <a:t>misure finalizzate alla riqualificazione o riconversione dei lavoratori in esubero</a:t>
            </a:r>
          </a:p>
          <a:p>
            <a:endParaRPr lang="it-IT" dirty="0"/>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24</a:t>
            </a:fld>
            <a:endParaRPr lang="it-IT"/>
          </a:p>
        </p:txBody>
      </p:sp>
    </p:spTree>
    <p:extLst>
      <p:ext uri="{BB962C8B-B14F-4D97-AF65-F5344CB8AC3E}">
        <p14:creationId xmlns:p14="http://schemas.microsoft.com/office/powerpoint/2010/main" val="23412726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Facoltà di licenziare</a:t>
            </a:r>
            <a:endParaRPr lang="it-IT" dirty="0"/>
          </a:p>
        </p:txBody>
      </p:sp>
      <p:sp>
        <p:nvSpPr>
          <p:cNvPr id="3" name="Segnaposto contenuto 2"/>
          <p:cNvSpPr>
            <a:spLocks noGrp="1"/>
          </p:cNvSpPr>
          <p:nvPr>
            <p:ph idx="1"/>
          </p:nvPr>
        </p:nvSpPr>
        <p:spPr/>
        <p:txBody>
          <a:bodyPr/>
          <a:lstStyle/>
          <a:p>
            <a:r>
              <a:rPr lang="it-IT" dirty="0"/>
              <a:t>La facoltà di licenziare può essere esercitata entro centoventi giorni dalla conclusione della procedura, fatta salva la possibilità per le parti, ai sensi dell’art. 8, comma 4, della legge n. 236/93, di stabilire un più ampio termine, temporalmente connaturato alle caratteristiche della fattispecie concreta.</a:t>
            </a:r>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25</a:t>
            </a:fld>
            <a:endParaRPr lang="it-IT"/>
          </a:p>
        </p:txBody>
      </p:sp>
    </p:spTree>
    <p:extLst>
      <p:ext uri="{BB962C8B-B14F-4D97-AF65-F5344CB8AC3E}">
        <p14:creationId xmlns:p14="http://schemas.microsoft.com/office/powerpoint/2010/main" val="42352935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L’accordo sindacale </a:t>
            </a:r>
            <a:endParaRPr lang="it-IT" dirty="0"/>
          </a:p>
        </p:txBody>
      </p:sp>
      <p:sp>
        <p:nvSpPr>
          <p:cNvPr id="3" name="Segnaposto contenuto 2"/>
          <p:cNvSpPr>
            <a:spLocks noGrp="1"/>
          </p:cNvSpPr>
          <p:nvPr>
            <p:ph idx="1"/>
          </p:nvPr>
        </p:nvSpPr>
        <p:spPr/>
        <p:txBody>
          <a:bodyPr>
            <a:normAutofit fontScale="85000" lnSpcReduction="20000"/>
          </a:bodyPr>
          <a:lstStyle/>
          <a:p>
            <a:r>
              <a:rPr lang="it-IT" dirty="0"/>
              <a:t>E</a:t>
            </a:r>
            <a:r>
              <a:rPr lang="it-IT" dirty="0" smtClean="0"/>
              <a:t>sso  </a:t>
            </a:r>
            <a:r>
              <a:rPr lang="it-IT" dirty="0"/>
              <a:t>può </a:t>
            </a:r>
            <a:r>
              <a:rPr lang="it-IT" dirty="0" smtClean="0"/>
              <a:t>presentare</a:t>
            </a:r>
            <a:r>
              <a:rPr lang="it-IT" dirty="0"/>
              <a:t>, sotto il profilo formale, i contenuti più vari, </a:t>
            </a:r>
            <a:r>
              <a:rPr lang="it-IT" dirty="0" smtClean="0"/>
              <a:t> e costituisce espressione </a:t>
            </a:r>
            <a:r>
              <a:rPr lang="it-IT" dirty="0"/>
              <a:t>dell’autonomia negoziale delle parti.  </a:t>
            </a:r>
          </a:p>
          <a:p>
            <a:r>
              <a:rPr lang="it-IT" dirty="0"/>
              <a:t>Dal punto di vista formale è necessario che l’accordo sindacale rechi ad oggetto la dichiarazione di eccedenza - intesa quale presa d’atto della riduzione di personale - muovendo dalla cause che l’hanno determinata.</a:t>
            </a:r>
          </a:p>
          <a:p>
            <a:r>
              <a:rPr lang="it-IT" dirty="0"/>
              <a:t>L’accordo sindacale, per essere valido, non deve riscuotere il consenso unanime delle forze sindacali presenti. Tuttavia esso, pur avendo efficacia nei confronti di tutti i dipendenti ancorché non aderenti alle organizzazioni sindacali firmatarie , non può disporre dei diritti individuali dei lavoratori, anche se  sindacalmente affiliati. </a:t>
            </a:r>
          </a:p>
          <a:p>
            <a:r>
              <a:rPr lang="it-IT" dirty="0"/>
              <a:t>Il datore è tenuto a comunicare l’esito dell’esame congiunto all’amministrazione regionale o provinciale.</a:t>
            </a:r>
          </a:p>
          <a:p>
            <a:endParaRPr lang="it-IT" dirty="0"/>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26</a:t>
            </a:fld>
            <a:endParaRPr lang="it-IT"/>
          </a:p>
        </p:txBody>
      </p:sp>
    </p:spTree>
    <p:extLst>
      <p:ext uri="{BB962C8B-B14F-4D97-AF65-F5344CB8AC3E}">
        <p14:creationId xmlns:p14="http://schemas.microsoft.com/office/powerpoint/2010/main" val="2390684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mancato accordo e la fase amministrativa</a:t>
            </a:r>
            <a:endParaRPr lang="it-IT" dirty="0"/>
          </a:p>
        </p:txBody>
      </p:sp>
      <p:sp>
        <p:nvSpPr>
          <p:cNvPr id="3" name="Segnaposto contenuto 2"/>
          <p:cNvSpPr>
            <a:spLocks noGrp="1"/>
          </p:cNvSpPr>
          <p:nvPr>
            <p:ph idx="1"/>
          </p:nvPr>
        </p:nvSpPr>
        <p:spPr/>
        <p:txBody>
          <a:bodyPr>
            <a:normAutofit lnSpcReduction="10000"/>
          </a:bodyPr>
          <a:lstStyle/>
          <a:p>
            <a:pPr algn="just"/>
            <a:r>
              <a:rPr lang="it-IT" dirty="0"/>
              <a:t>Nella circostanza in cui durante la fase sindacale non sia stato raggiunto un accordo e questa, pertanto, non si sia esaurita entro 45 giorni (o nel minor termine ove il licenziamento riguardi meno di dieci lavoratori), il datore è tenuto ad inviare la comunicazione scritta sull’esito negativo alla pubblica amministrazione. </a:t>
            </a:r>
            <a:r>
              <a:rPr lang="it-IT" dirty="0" smtClean="0"/>
              <a:t>Tale </a:t>
            </a:r>
            <a:r>
              <a:rPr lang="it-IT" dirty="0"/>
              <a:t>ulteriore, eventuale, fase deve essere conclusa nel termine perentorio di 30 giorni, ridotti a 15 per i datori che intendano licenziare meno di dieci dipendenti: nel relativo decorso può essere validamente raggiunto l’accordo sindacale che ha la medesima natura di quello che avrebbe dovuto essere raggiunto nella precedente fase.</a:t>
            </a:r>
          </a:p>
          <a:p>
            <a:endParaRPr lang="it-IT" dirty="0"/>
          </a:p>
          <a:p>
            <a:endParaRPr lang="it-IT" dirty="0"/>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27</a:t>
            </a:fld>
            <a:endParaRPr lang="it-IT"/>
          </a:p>
        </p:txBody>
      </p:sp>
    </p:spTree>
    <p:extLst>
      <p:ext uri="{BB962C8B-B14F-4D97-AF65-F5344CB8AC3E}">
        <p14:creationId xmlns:p14="http://schemas.microsoft.com/office/powerpoint/2010/main" val="37616553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200" dirty="0" smtClean="0"/>
              <a:t>La contribuzione di licenziamento (mobilità ed aspi)</a:t>
            </a:r>
            <a:endParaRPr lang="it-IT" sz="3200" dirty="0"/>
          </a:p>
        </p:txBody>
      </p:sp>
      <p:sp>
        <p:nvSpPr>
          <p:cNvPr id="3" name="Segnaposto contenuto 2"/>
          <p:cNvSpPr>
            <a:spLocks noGrp="1"/>
          </p:cNvSpPr>
          <p:nvPr>
            <p:ph idx="1"/>
          </p:nvPr>
        </p:nvSpPr>
        <p:spPr/>
        <p:txBody>
          <a:bodyPr/>
          <a:lstStyle/>
          <a:p>
            <a:r>
              <a:rPr lang="it-IT" dirty="0"/>
              <a:t>Fino al 31 dicembre 2016, </a:t>
            </a:r>
            <a:r>
              <a:rPr lang="it-IT" b="1" dirty="0"/>
              <a:t>i datori di lavoro soggetti alla </a:t>
            </a:r>
            <a:r>
              <a:rPr lang="it-IT" b="1" dirty="0" err="1"/>
              <a:t>Cigs</a:t>
            </a:r>
            <a:r>
              <a:rPr lang="it-IT" dirty="0"/>
              <a:t>, quando il licenziamento faccia seguito ad una procedura di cassa integrazione straordinaria, sono tenuti a versare alla gestione degli interventi assistenziali e di sostegno alle gestioni previdenziali, in </a:t>
            </a:r>
            <a:r>
              <a:rPr lang="it-IT" b="1" dirty="0"/>
              <a:t>trenta rate mensili</a:t>
            </a:r>
            <a:r>
              <a:rPr lang="it-IT" dirty="0"/>
              <a:t>, una somma </a:t>
            </a:r>
            <a:r>
              <a:rPr lang="it-IT" b="1" dirty="0"/>
              <a:t>pari a sei volte</a:t>
            </a:r>
            <a:r>
              <a:rPr lang="it-IT" dirty="0"/>
              <a:t> il trattamento mensile iniziale di mobilità per ciascun lavoratore licenziato (</a:t>
            </a:r>
            <a:r>
              <a:rPr lang="it-IT" b="1" dirty="0"/>
              <a:t>nove volte quando il licenziamento non segua una procedura </a:t>
            </a:r>
            <a:r>
              <a:rPr lang="it-IT" b="1" dirty="0" err="1"/>
              <a:t>Cigs</a:t>
            </a:r>
            <a:r>
              <a:rPr lang="it-IT" dirty="0"/>
              <a:t>). Tale contributo è </a:t>
            </a:r>
            <a:r>
              <a:rPr lang="it-IT" b="1" dirty="0"/>
              <a:t>ridotto a tre volte</a:t>
            </a:r>
            <a:r>
              <a:rPr lang="it-IT" dirty="0"/>
              <a:t> quando la dichiarazione di eccedenza del personale abbia formato oggetto di accordo sindacale.</a:t>
            </a:r>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28</a:t>
            </a:fld>
            <a:endParaRPr lang="it-IT"/>
          </a:p>
        </p:txBody>
      </p:sp>
    </p:spTree>
    <p:extLst>
      <p:ext uri="{BB962C8B-B14F-4D97-AF65-F5344CB8AC3E}">
        <p14:creationId xmlns:p14="http://schemas.microsoft.com/office/powerpoint/2010/main" val="13667196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2800" dirty="0"/>
              <a:t>La contribuzione di licenziamento (mobilità ed aspi</a:t>
            </a:r>
            <a:r>
              <a:rPr lang="it-IT" sz="2800" dirty="0" smtClean="0"/>
              <a:t>): offerte di lavoro procurate</a:t>
            </a:r>
            <a:endParaRPr lang="it-IT" sz="2800" dirty="0"/>
          </a:p>
        </p:txBody>
      </p:sp>
      <p:sp>
        <p:nvSpPr>
          <p:cNvPr id="3" name="Segnaposto contenuto 2"/>
          <p:cNvSpPr>
            <a:spLocks noGrp="1"/>
          </p:cNvSpPr>
          <p:nvPr>
            <p:ph idx="1"/>
          </p:nvPr>
        </p:nvSpPr>
        <p:spPr/>
        <p:txBody>
          <a:bodyPr/>
          <a:lstStyle/>
          <a:p>
            <a:r>
              <a:rPr lang="it-IT" dirty="0"/>
              <a:t>Fino al 31 dicembre 2016, nella circostanza in cui il datore di lavoro procuri offerte di lavoro a tempo indeterminato per mansioni sostanzialmente equivalenti e con retribuzione non inferiore al 90% di quella percepita in precedenza – presso altri soggetti datoriali che con esso non abbiano assetti proprietari coincidenti o risultano collegati o controllati -  non è tenuto al pagamento delle rimanenti rate ai lavoratori che perdano il diritto al trattamento di mobilità in conseguenza del rifiuto di tali offerte ovvero per tutto il periodo in cui essi, accettando le offerte procurate, abbiano prestato lavoro. </a:t>
            </a:r>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29</a:t>
            </a:fld>
            <a:endParaRPr lang="it-IT"/>
          </a:p>
        </p:txBody>
      </p:sp>
    </p:spTree>
    <p:extLst>
      <p:ext uri="{BB962C8B-B14F-4D97-AF65-F5344CB8AC3E}">
        <p14:creationId xmlns:p14="http://schemas.microsoft.com/office/powerpoint/2010/main" val="2849023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smtClean="0"/>
              <a:t>Nozione di licenziamento collettivo</a:t>
            </a:r>
            <a:endParaRPr lang="it-IT" dirty="0"/>
          </a:p>
        </p:txBody>
      </p:sp>
      <p:sp>
        <p:nvSpPr>
          <p:cNvPr id="2" name="Segnaposto contenuto 1"/>
          <p:cNvSpPr>
            <a:spLocks noGrp="1"/>
          </p:cNvSpPr>
          <p:nvPr>
            <p:ph idx="1"/>
          </p:nvPr>
        </p:nvSpPr>
        <p:spPr/>
        <p:txBody>
          <a:bodyPr/>
          <a:lstStyle/>
          <a:p>
            <a:pPr algn="just"/>
            <a:r>
              <a:rPr lang="it-IT" sz="2000" dirty="0" smtClean="0"/>
              <a:t>Con le modifiche </a:t>
            </a:r>
            <a:r>
              <a:rPr lang="it-IT" sz="2000" dirty="0"/>
              <a:t>apportate all’art. 4, comma 1, della legge n. 223/91 dall’art. 4, comma 72, della legge n. </a:t>
            </a:r>
            <a:r>
              <a:rPr lang="it-IT" sz="2000" dirty="0" smtClean="0"/>
              <a:t>92/2012, il </a:t>
            </a:r>
            <a:r>
              <a:rPr lang="it-IT" sz="2000" dirty="0"/>
              <a:t>riferimento alla procedura di mobilità è sostituito da quello alla procedura di licenziamento collettivo . Si distinguevano il “collocamento in mobilità” dei lavoratori, quando il licenziamento fosse preceduto da un periodo di CIGS, secondo l’espressione  utilizzata dal legislatore, nell’art. 4, comma 1 della legge 223/91, dal mero “licenziamento collettivo per riduzione del personale” non preceduto da CIGS, secondo la previsione del successivo art. 24. </a:t>
            </a:r>
          </a:p>
        </p:txBody>
      </p:sp>
      <p:sp>
        <p:nvSpPr>
          <p:cNvPr id="4" name="Segnaposto data 3"/>
          <p:cNvSpPr>
            <a:spLocks noGrp="1"/>
          </p:cNvSpPr>
          <p:nvPr>
            <p:ph type="dt" sz="half" idx="10"/>
          </p:nvPr>
        </p:nvSpPr>
        <p:spPr/>
        <p:txBody>
          <a:bodyPr/>
          <a:lstStyle/>
          <a:p>
            <a:pPr>
              <a:defRPr/>
            </a:pPr>
            <a:r>
              <a:rPr lang="it-IT" smtClean="0"/>
              <a:t>Fermo, 18.7.2014 </a:t>
            </a:r>
            <a:endParaRPr lang="it-IT" dirty="0"/>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3</a:t>
            </a:fld>
            <a:endParaRPr lang="it-IT"/>
          </a:p>
        </p:txBody>
      </p:sp>
    </p:spTree>
    <p:extLst>
      <p:ext uri="{BB962C8B-B14F-4D97-AF65-F5344CB8AC3E}">
        <p14:creationId xmlns:p14="http://schemas.microsoft.com/office/powerpoint/2010/main" val="38497359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200" dirty="0" smtClean="0"/>
              <a:t>La contribuzione di licenziamento dopo il 1° gennaio 2017</a:t>
            </a:r>
            <a:endParaRPr lang="it-IT" sz="3200" dirty="0"/>
          </a:p>
        </p:txBody>
      </p:sp>
      <p:sp>
        <p:nvSpPr>
          <p:cNvPr id="3" name="Segnaposto contenuto 2"/>
          <p:cNvSpPr>
            <a:spLocks noGrp="1"/>
          </p:cNvSpPr>
          <p:nvPr>
            <p:ph idx="1"/>
          </p:nvPr>
        </p:nvSpPr>
        <p:spPr/>
        <p:txBody>
          <a:bodyPr/>
          <a:lstStyle/>
          <a:p>
            <a:r>
              <a:rPr lang="it-IT" dirty="0"/>
              <a:t>A decorrere dal 1° gennaio 2017 la suddetta contribuzione per l’ingresso alla mobilità non sarà più dovuta per le aziende soggette alla </a:t>
            </a:r>
            <a:r>
              <a:rPr lang="it-IT" dirty="0" err="1"/>
              <a:t>Cigs</a:t>
            </a:r>
            <a:r>
              <a:rPr lang="it-IT" dirty="0"/>
              <a:t> essendo sostituita dal c.d. ticket di </a:t>
            </a:r>
            <a:r>
              <a:rPr lang="it-IT" dirty="0" err="1"/>
              <a:t>di</a:t>
            </a:r>
            <a:r>
              <a:rPr lang="it-IT" dirty="0"/>
              <a:t> licenziamento, volto al finanziamento dell'Aspi: il datore di lavoro dovrà versare, per ogni lavoratore licenziato, una somma pari al 50% del trattamento mensile iniziale Aspi per ogni dodici mesi di anzianità aziendale negli ultimi 3 anni; tale somma sarà </a:t>
            </a:r>
            <a:r>
              <a:rPr lang="it-IT" dirty="0" err="1"/>
              <a:t>tripicata</a:t>
            </a:r>
            <a:r>
              <a:rPr lang="it-IT" dirty="0"/>
              <a:t> nei casi in cui la dichiarazione di eccedenza del personale non abbia formato oggetto di accordo sindacale.</a:t>
            </a:r>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30</a:t>
            </a:fld>
            <a:endParaRPr lang="it-IT"/>
          </a:p>
        </p:txBody>
      </p:sp>
    </p:spTree>
    <p:extLst>
      <p:ext uri="{BB962C8B-B14F-4D97-AF65-F5344CB8AC3E}">
        <p14:creationId xmlns:p14="http://schemas.microsoft.com/office/powerpoint/2010/main" val="35865765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licenziamento</a:t>
            </a:r>
            <a:endParaRPr lang="it-IT" dirty="0"/>
          </a:p>
        </p:txBody>
      </p:sp>
      <p:sp>
        <p:nvSpPr>
          <p:cNvPr id="3" name="Segnaposto contenuto 2"/>
          <p:cNvSpPr>
            <a:spLocks noGrp="1"/>
          </p:cNvSpPr>
          <p:nvPr>
            <p:ph idx="1"/>
          </p:nvPr>
        </p:nvSpPr>
        <p:spPr/>
        <p:txBody>
          <a:bodyPr/>
          <a:lstStyle/>
          <a:p>
            <a:r>
              <a:rPr lang="it-IT" dirty="0"/>
              <a:t>Il licenziamento collettivo non può essere intimato prima che sia raggiunto l’accordo sindacale o, in ogni caso, prima che si siano </a:t>
            </a:r>
            <a:r>
              <a:rPr lang="it-IT" dirty="0" smtClean="0"/>
              <a:t>compiute tutte </a:t>
            </a:r>
            <a:r>
              <a:rPr lang="it-IT" dirty="0"/>
              <a:t>le fasi della procedura, a pena di </a:t>
            </a:r>
            <a:r>
              <a:rPr lang="it-IT" dirty="0" smtClean="0"/>
              <a:t>inefficacia.</a:t>
            </a:r>
          </a:p>
          <a:p>
            <a:r>
              <a:rPr lang="it-IT" dirty="0"/>
              <a:t>M</a:t>
            </a:r>
            <a:r>
              <a:rPr lang="it-IT" dirty="0" smtClean="0"/>
              <a:t>otivazione</a:t>
            </a:r>
          </a:p>
          <a:p>
            <a:r>
              <a:rPr lang="it-IT" dirty="0"/>
              <a:t>Il licenziamento deve essere comunicato al singolo lavoratore in forma scritta a pena d’inefficacia anche per quanto previsto dall’art. 4, comma 12, della legge 223/91.</a:t>
            </a:r>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31</a:t>
            </a:fld>
            <a:endParaRPr lang="it-IT"/>
          </a:p>
        </p:txBody>
      </p:sp>
    </p:spTree>
    <p:extLst>
      <p:ext uri="{BB962C8B-B14F-4D97-AF65-F5344CB8AC3E}">
        <p14:creationId xmlns:p14="http://schemas.microsoft.com/office/powerpoint/2010/main" val="42565179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200" dirty="0" smtClean="0"/>
              <a:t>La comunicazione ex art. 4 comma 9 legge 223/91</a:t>
            </a:r>
            <a:endParaRPr lang="it-IT" sz="3200" dirty="0"/>
          </a:p>
        </p:txBody>
      </p:sp>
      <p:sp>
        <p:nvSpPr>
          <p:cNvPr id="3" name="Segnaposto contenuto 2"/>
          <p:cNvSpPr>
            <a:spLocks noGrp="1"/>
          </p:cNvSpPr>
          <p:nvPr>
            <p:ph idx="1"/>
          </p:nvPr>
        </p:nvSpPr>
        <p:spPr/>
        <p:txBody>
          <a:bodyPr>
            <a:normAutofit fontScale="92500" lnSpcReduction="20000"/>
          </a:bodyPr>
          <a:lstStyle/>
          <a:p>
            <a:r>
              <a:rPr lang="it-IT" dirty="0" smtClean="0"/>
              <a:t>Deve contenere: nominativo, luogo di residenza, qualifica, livello, età. Carico di famiglia, modalità di applicazione dei criteri di scelta ex art. 5, comma 1, legge 223/91.</a:t>
            </a:r>
          </a:p>
          <a:p>
            <a:r>
              <a:rPr lang="it-IT" dirty="0"/>
              <a:t>in precedenza doveva essere trasmessa contestualmente  all’irrogazione dei </a:t>
            </a:r>
            <a:r>
              <a:rPr lang="it-IT" dirty="0" smtClean="0"/>
              <a:t>licenziamenti; </a:t>
            </a:r>
            <a:r>
              <a:rPr lang="it-IT" dirty="0"/>
              <a:t>secondo le modifiche introdotte dall’art. 1, comma 45, della legge n. 92/2012, può essere adesso effettuata entro sette giorni dalla comunicazione dei recessi, ferma restando la loro inefficacia in caso d’inadempimento. </a:t>
            </a:r>
          </a:p>
          <a:p>
            <a:r>
              <a:rPr lang="it-IT" dirty="0"/>
              <a:t>La comunicazione deve essere inviata dall’impresa all’amministrazione regionale </a:t>
            </a:r>
            <a:r>
              <a:rPr lang="it-IT" dirty="0" smtClean="0"/>
              <a:t>(anche alla </a:t>
            </a:r>
            <a:r>
              <a:rPr lang="it-IT" dirty="0" err="1" smtClean="0"/>
              <a:t>Commiss.reg.per</a:t>
            </a:r>
            <a:r>
              <a:rPr lang="it-IT" dirty="0" smtClean="0"/>
              <a:t> l’</a:t>
            </a:r>
            <a:r>
              <a:rPr lang="it-IT" dirty="0" err="1" smtClean="0"/>
              <a:t>imp</a:t>
            </a:r>
            <a:r>
              <a:rPr lang="it-IT" dirty="0" smtClean="0"/>
              <a:t>.) </a:t>
            </a:r>
            <a:r>
              <a:rPr lang="it-IT" dirty="0"/>
              <a:t>competente e alle associazioni di categoria di cui all’art. 4, comma 2, della legge 223/91.</a:t>
            </a:r>
          </a:p>
          <a:p>
            <a:endParaRPr lang="it-IT" dirty="0"/>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dirty="0" smtClean="0"/>
              <a:t>Avv. Luca De Compadri </a:t>
            </a:r>
            <a:endParaRPr lang="it-IT" dirty="0"/>
          </a:p>
        </p:txBody>
      </p:sp>
      <p:sp>
        <p:nvSpPr>
          <p:cNvPr id="6" name="Segnaposto numero diapositiva 5"/>
          <p:cNvSpPr>
            <a:spLocks noGrp="1"/>
          </p:cNvSpPr>
          <p:nvPr>
            <p:ph type="sldNum" sz="quarter" idx="12"/>
          </p:nvPr>
        </p:nvSpPr>
        <p:spPr/>
        <p:txBody>
          <a:bodyPr/>
          <a:lstStyle/>
          <a:p>
            <a:fld id="{B2B46AEF-4903-49CB-AC93-CFB6FCA2FF8C}" type="slidenum">
              <a:rPr lang="it-IT" smtClean="0"/>
              <a:pPr/>
              <a:t>32</a:t>
            </a:fld>
            <a:endParaRPr lang="it-IT"/>
          </a:p>
        </p:txBody>
      </p:sp>
    </p:spTree>
    <p:extLst>
      <p:ext uri="{BB962C8B-B14F-4D97-AF65-F5344CB8AC3E}">
        <p14:creationId xmlns:p14="http://schemas.microsoft.com/office/powerpoint/2010/main" val="25363828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criteri di scelta</a:t>
            </a:r>
            <a:endParaRPr lang="it-IT" dirty="0"/>
          </a:p>
        </p:txBody>
      </p:sp>
      <p:sp>
        <p:nvSpPr>
          <p:cNvPr id="3" name="Segnaposto contenuto 2"/>
          <p:cNvSpPr>
            <a:spLocks noGrp="1"/>
          </p:cNvSpPr>
          <p:nvPr>
            <p:ph idx="1"/>
          </p:nvPr>
        </p:nvSpPr>
        <p:spPr/>
        <p:txBody>
          <a:bodyPr>
            <a:normAutofit fontScale="92500" lnSpcReduction="10000"/>
          </a:bodyPr>
          <a:lstStyle/>
          <a:p>
            <a:r>
              <a:rPr lang="it-IT" dirty="0"/>
              <a:t>Il licenziamento collettivo deve essere operato in ragione di criteri di scelta oggettivi, ai sensi delle disposizioni di cui all’art. 5, comma 1, della legge 223/91. </a:t>
            </a:r>
            <a:endParaRPr lang="it-IT" dirty="0" smtClean="0"/>
          </a:p>
          <a:p>
            <a:r>
              <a:rPr lang="it-IT" dirty="0"/>
              <a:t>La disposizione prevede, in sostanza, due soluzioni:</a:t>
            </a:r>
          </a:p>
          <a:p>
            <a:r>
              <a:rPr lang="it-IT" dirty="0"/>
              <a:t>-	una prima soluzione da individuarsi all’interno dell’accordo con i sindacati e gli organismi rappresentativi del personale, destinatari della comunicazione di apertura della procedura;</a:t>
            </a:r>
          </a:p>
          <a:p>
            <a:r>
              <a:rPr lang="it-IT" dirty="0"/>
              <a:t>-	una seconda soluzione, di natura suppletiva, risultante dall’applicazione dei criteri dei carichi di famiglia, dell’anzianità, e delle esigenze tecnico-produttive e organizzative, in concorso fra loro.</a:t>
            </a:r>
          </a:p>
          <a:p>
            <a:endParaRPr lang="it-IT" dirty="0"/>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33</a:t>
            </a:fld>
            <a:endParaRPr lang="it-IT"/>
          </a:p>
        </p:txBody>
      </p:sp>
    </p:spTree>
    <p:extLst>
      <p:ext uri="{BB962C8B-B14F-4D97-AF65-F5344CB8AC3E}">
        <p14:creationId xmlns:p14="http://schemas.microsoft.com/office/powerpoint/2010/main" val="19656484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criteri di scelta: la fungibilità</a:t>
            </a:r>
            <a:endParaRPr lang="it-IT" dirty="0"/>
          </a:p>
        </p:txBody>
      </p:sp>
      <p:sp>
        <p:nvSpPr>
          <p:cNvPr id="3" name="Segnaposto contenuto 2"/>
          <p:cNvSpPr>
            <a:spLocks noGrp="1"/>
          </p:cNvSpPr>
          <p:nvPr>
            <p:ph idx="1"/>
          </p:nvPr>
        </p:nvSpPr>
        <p:spPr/>
        <p:txBody>
          <a:bodyPr>
            <a:normAutofit/>
          </a:bodyPr>
          <a:lstStyle/>
          <a:p>
            <a:r>
              <a:rPr lang="it-IT" dirty="0"/>
              <a:t>In questo senso, l’individuazione dei lavoratori dovrebbe avvenire nel rispetto delle esigenze tecnico-produttive </a:t>
            </a:r>
            <a:r>
              <a:rPr lang="it-IT" b="1" dirty="0"/>
              <a:t>dell’intero complesso aziendale</a:t>
            </a:r>
            <a:r>
              <a:rPr lang="it-IT" dirty="0"/>
              <a:t>, e ciò anche in base alla definizione di “personale abitualmente impiegato” da indicare nella comunicazione iniziale anche con riferimento ai profili professionali. La riduzione di personale dovrebbe, quindi, investire l’intero complesso aziendale, potendo essere limitata a specifici rami aziendali soltanto se caratterizzati da autonomia e specificità delle professionalità utilizzate, infungibili rispetto ad altre (Cfr. </a:t>
            </a:r>
            <a:r>
              <a:rPr lang="it-IT" dirty="0" err="1"/>
              <a:t>Cass</a:t>
            </a:r>
            <a:r>
              <a:rPr lang="it-IT" dirty="0"/>
              <a:t>. n. </a:t>
            </a:r>
            <a:r>
              <a:rPr lang="it-IT" dirty="0" smtClean="0"/>
              <a:t>14339/2007; </a:t>
            </a:r>
            <a:r>
              <a:rPr lang="it-IT" dirty="0" err="1"/>
              <a:t>Cass</a:t>
            </a:r>
            <a:r>
              <a:rPr lang="it-IT" dirty="0"/>
              <a:t>. n. </a:t>
            </a:r>
            <a:r>
              <a:rPr lang="it-IT" dirty="0" smtClean="0"/>
              <a:t>16341/2007</a:t>
            </a:r>
            <a:r>
              <a:rPr lang="it-IT" dirty="0"/>
              <a:t>)</a:t>
            </a:r>
            <a:r>
              <a:rPr lang="it-IT" dirty="0" smtClean="0"/>
              <a:t>.</a:t>
            </a:r>
            <a:endParaRPr lang="it-IT" dirty="0"/>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34</a:t>
            </a:fld>
            <a:endParaRPr lang="it-IT"/>
          </a:p>
        </p:txBody>
      </p:sp>
    </p:spTree>
    <p:extLst>
      <p:ext uri="{BB962C8B-B14F-4D97-AF65-F5344CB8AC3E}">
        <p14:creationId xmlns:p14="http://schemas.microsoft.com/office/powerpoint/2010/main" val="12104267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criteri di scelta negoziali</a:t>
            </a:r>
            <a:endParaRPr lang="it-IT" dirty="0"/>
          </a:p>
        </p:txBody>
      </p:sp>
      <p:sp>
        <p:nvSpPr>
          <p:cNvPr id="3" name="Segnaposto contenuto 2"/>
          <p:cNvSpPr>
            <a:spLocks noGrp="1"/>
          </p:cNvSpPr>
          <p:nvPr>
            <p:ph idx="1"/>
          </p:nvPr>
        </p:nvSpPr>
        <p:spPr/>
        <p:txBody>
          <a:bodyPr>
            <a:normAutofit fontScale="92500" lnSpcReduction="10000"/>
          </a:bodyPr>
          <a:lstStyle/>
          <a:p>
            <a:r>
              <a:rPr lang="it-IT" dirty="0"/>
              <a:t>Un’ulteriore problema che sorge in merito all’utilizzo dei criteri di scelta attiene alla declinazione di quelli definiti negli accordi sindacali . In giurisprudenza sembrerebbe prevalere un atteggiamento pragmatico di valutazione caso per caso della ragionevolezza delle soluzioni proposte  e della loro effettiva applicazione</a:t>
            </a:r>
            <a:r>
              <a:rPr lang="it-IT" dirty="0" smtClean="0"/>
              <a:t>.</a:t>
            </a:r>
          </a:p>
          <a:p>
            <a:r>
              <a:rPr lang="it-IT" dirty="0"/>
              <a:t> Cfr. </a:t>
            </a:r>
            <a:r>
              <a:rPr lang="it-IT" dirty="0" err="1"/>
              <a:t>Cass</a:t>
            </a:r>
            <a:r>
              <a:rPr lang="it-IT" dirty="0"/>
              <a:t>. n. 11034/2007.</a:t>
            </a:r>
          </a:p>
          <a:p>
            <a:r>
              <a:rPr lang="it-IT" dirty="0"/>
              <a:t>  Cfr. </a:t>
            </a:r>
            <a:r>
              <a:rPr lang="it-IT" dirty="0" err="1"/>
              <a:t>Cass</a:t>
            </a:r>
            <a:r>
              <a:rPr lang="it-IT" dirty="0"/>
              <a:t>. n. 1405/2006. </a:t>
            </a:r>
          </a:p>
          <a:p>
            <a:r>
              <a:rPr lang="it-IT" dirty="0"/>
              <a:t> Cfr. </a:t>
            </a:r>
            <a:r>
              <a:rPr lang="it-IT" dirty="0" err="1"/>
              <a:t>Cass</a:t>
            </a:r>
            <a:r>
              <a:rPr lang="it-IT" dirty="0"/>
              <a:t>. n. 11886/2006.</a:t>
            </a:r>
          </a:p>
          <a:p>
            <a:r>
              <a:rPr lang="it-IT" dirty="0"/>
              <a:t>  Cfr. </a:t>
            </a:r>
            <a:r>
              <a:rPr lang="it-IT" dirty="0" err="1"/>
              <a:t>Cass</a:t>
            </a:r>
            <a:r>
              <a:rPr lang="it-IT" dirty="0"/>
              <a:t>. n. 1405/2006.</a:t>
            </a:r>
          </a:p>
          <a:p>
            <a:r>
              <a:rPr lang="it-IT" dirty="0"/>
              <a:t>  Cfr. </a:t>
            </a:r>
            <a:r>
              <a:rPr lang="it-IT" dirty="0" err="1"/>
              <a:t>App</a:t>
            </a:r>
            <a:r>
              <a:rPr lang="it-IT" dirty="0"/>
              <a:t>. Firenze 27.3.2006.</a:t>
            </a:r>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35</a:t>
            </a:fld>
            <a:endParaRPr lang="it-IT"/>
          </a:p>
        </p:txBody>
      </p:sp>
    </p:spTree>
    <p:extLst>
      <p:ext uri="{BB962C8B-B14F-4D97-AF65-F5344CB8AC3E}">
        <p14:creationId xmlns:p14="http://schemas.microsoft.com/office/powerpoint/2010/main" val="30283146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Conseguenze delle violazioni procedurali (1)</a:t>
            </a:r>
            <a:endParaRPr lang="it-IT" dirty="0"/>
          </a:p>
        </p:txBody>
      </p:sp>
      <p:sp>
        <p:nvSpPr>
          <p:cNvPr id="3" name="Segnaposto contenuto 2"/>
          <p:cNvSpPr>
            <a:spLocks noGrp="1"/>
          </p:cNvSpPr>
          <p:nvPr>
            <p:ph idx="1"/>
          </p:nvPr>
        </p:nvSpPr>
        <p:spPr/>
        <p:txBody>
          <a:bodyPr>
            <a:normAutofit fontScale="92500" lnSpcReduction="10000"/>
          </a:bodyPr>
          <a:lstStyle/>
          <a:p>
            <a:r>
              <a:rPr lang="it-IT" b="1" dirty="0" smtClean="0"/>
              <a:t>Repressione condotta anti sindacale ex art. 28 l.300/1970</a:t>
            </a:r>
          </a:p>
          <a:p>
            <a:r>
              <a:rPr lang="it-IT" b="1" dirty="0" smtClean="0"/>
              <a:t>Mancanza forma scritta licenziamento</a:t>
            </a:r>
            <a:r>
              <a:rPr lang="it-IT" dirty="0" smtClean="0"/>
              <a:t>: art. 18 comma 1 , legge 300/1970, che </a:t>
            </a:r>
            <a:r>
              <a:rPr lang="it-IT" dirty="0"/>
              <a:t>impone la reintegrazione del lavoratore unitamente al risarcimento del danno con il pagamento di un’indennità commisurata all’ultima retribuzione globale di fatto maturata dal giorno del licenziamento sino a quello dell’effettiva reintegrazione, dedotto l’</a:t>
            </a:r>
            <a:r>
              <a:rPr lang="it-IT" dirty="0" err="1"/>
              <a:t>aliunde</a:t>
            </a:r>
            <a:r>
              <a:rPr lang="it-IT" dirty="0"/>
              <a:t> </a:t>
            </a:r>
            <a:r>
              <a:rPr lang="it-IT" dirty="0" err="1"/>
              <a:t>perceptum</a:t>
            </a:r>
            <a:r>
              <a:rPr lang="it-IT" dirty="0"/>
              <a:t>. In ogni caso la misura del risarcimento non potrà essere inferiore a 5 mensilità della retribuzione globale di fatto; sono dovuti anche i contributi previdenziali e assistenziali.</a:t>
            </a:r>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36</a:t>
            </a:fld>
            <a:endParaRPr lang="it-IT"/>
          </a:p>
        </p:txBody>
      </p:sp>
    </p:spTree>
    <p:extLst>
      <p:ext uri="{BB962C8B-B14F-4D97-AF65-F5344CB8AC3E}">
        <p14:creationId xmlns:p14="http://schemas.microsoft.com/office/powerpoint/2010/main" val="1448647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Conseguenze delle violazioni procedurali </a:t>
            </a:r>
            <a:r>
              <a:rPr lang="it-IT" dirty="0" smtClean="0"/>
              <a:t>(2)</a:t>
            </a:r>
            <a:endParaRPr lang="it-IT" dirty="0"/>
          </a:p>
        </p:txBody>
      </p:sp>
      <p:sp>
        <p:nvSpPr>
          <p:cNvPr id="3" name="Segnaposto contenuto 2"/>
          <p:cNvSpPr>
            <a:spLocks noGrp="1"/>
          </p:cNvSpPr>
          <p:nvPr>
            <p:ph idx="1"/>
          </p:nvPr>
        </p:nvSpPr>
        <p:spPr/>
        <p:txBody>
          <a:bodyPr/>
          <a:lstStyle/>
          <a:p>
            <a:r>
              <a:rPr lang="it-IT" b="1" dirty="0"/>
              <a:t>Violazione delle procedure di cui all’art. 4, comma 12</a:t>
            </a:r>
            <a:r>
              <a:rPr lang="it-IT" dirty="0"/>
              <a:t>, : art. 18, comma 7, terzo periodo, secondo il quale, confermata la risoluzione del rapporto di lavoro, viene riconosciuta al lavoratore un’indennità compresa tra 12 e 24 mensilità dell’ultima retribuzione globale di fatto.</a:t>
            </a:r>
          </a:p>
          <a:p>
            <a:endParaRPr lang="it-IT" dirty="0"/>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37</a:t>
            </a:fld>
            <a:endParaRPr lang="it-IT"/>
          </a:p>
        </p:txBody>
      </p:sp>
    </p:spTree>
    <p:extLst>
      <p:ext uri="{BB962C8B-B14F-4D97-AF65-F5344CB8AC3E}">
        <p14:creationId xmlns:p14="http://schemas.microsoft.com/office/powerpoint/2010/main" val="9066934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Conseguenze delle violazioni procedurali </a:t>
            </a:r>
            <a:r>
              <a:rPr lang="it-IT" dirty="0" smtClean="0"/>
              <a:t>(3)</a:t>
            </a:r>
            <a:endParaRPr lang="it-IT" dirty="0"/>
          </a:p>
        </p:txBody>
      </p:sp>
      <p:sp>
        <p:nvSpPr>
          <p:cNvPr id="3" name="Segnaposto contenuto 2"/>
          <p:cNvSpPr>
            <a:spLocks noGrp="1"/>
          </p:cNvSpPr>
          <p:nvPr>
            <p:ph idx="1"/>
          </p:nvPr>
        </p:nvSpPr>
        <p:spPr/>
        <p:txBody>
          <a:bodyPr>
            <a:normAutofit fontScale="92500" lnSpcReduction="20000"/>
          </a:bodyPr>
          <a:lstStyle/>
          <a:p>
            <a:r>
              <a:rPr lang="it-IT" b="1" dirty="0"/>
              <a:t>Violazione dei criteri di scelta: art. 18, comma 4, legge 300/1970</a:t>
            </a:r>
            <a:r>
              <a:rPr lang="it-IT" dirty="0"/>
              <a:t>: il giudice procede all’annullamento del licenziamento, alla condanna del datore alla reintegrazione del lavoratore e al pagamento di un’indennità risarcitoria – nel limite di 12 mensilità - commisurata all’ultima retribuzione globale di fatto dal giorno del licenziamento sino a quello dell’effettiva reintegrazione, dedotto l’</a:t>
            </a:r>
            <a:r>
              <a:rPr lang="it-IT" dirty="0" err="1"/>
              <a:t>aliunde</a:t>
            </a:r>
            <a:r>
              <a:rPr lang="it-IT" dirty="0"/>
              <a:t> </a:t>
            </a:r>
            <a:r>
              <a:rPr lang="it-IT" dirty="0" err="1"/>
              <a:t>perceptum</a:t>
            </a:r>
            <a:r>
              <a:rPr lang="it-IT" dirty="0"/>
              <a:t> oltre a quanto avrebbe potuto percepire dedicandosi con diligenza alla ricerca di una nuova occupazione. Il datore di lavoro è altresì condannato al versamento della contribuzione. In ogni caso, il rapporto di lavoro s’intende risolto quando il lavoratore non abbia ripreso servizio entro trenta giorni dall’invito del datore di lavoro, seguito dall’ordine di reintegrazione, fatta salva la richiesta dell’indennità sostitutiva pari a 15 mensilità.</a:t>
            </a:r>
          </a:p>
          <a:p>
            <a:endParaRPr lang="it-IT" dirty="0"/>
          </a:p>
          <a:p>
            <a:endParaRPr lang="it-IT" dirty="0"/>
          </a:p>
          <a:p>
            <a:endParaRPr lang="it-IT" dirty="0"/>
          </a:p>
          <a:p>
            <a:endParaRPr lang="it-IT" dirty="0"/>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38</a:t>
            </a:fld>
            <a:endParaRPr lang="it-IT"/>
          </a:p>
        </p:txBody>
      </p:sp>
    </p:spTree>
    <p:extLst>
      <p:ext uri="{BB962C8B-B14F-4D97-AF65-F5344CB8AC3E}">
        <p14:creationId xmlns:p14="http://schemas.microsoft.com/office/powerpoint/2010/main" val="19272277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Fondo di garanzia del TFR: mancato versamento</a:t>
            </a:r>
            <a:endParaRPr lang="it-IT" dirty="0"/>
          </a:p>
        </p:txBody>
      </p:sp>
      <p:sp>
        <p:nvSpPr>
          <p:cNvPr id="3" name="Segnaposto testo 2"/>
          <p:cNvSpPr>
            <a:spLocks noGrp="1"/>
          </p:cNvSpPr>
          <p:nvPr>
            <p:ph type="body" idx="1"/>
          </p:nvPr>
        </p:nvSpPr>
        <p:spPr/>
        <p:txBody>
          <a:bodyPr/>
          <a:lstStyle/>
          <a:p>
            <a:endParaRPr lang="it-IT"/>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1AB7F5CA-042A-4428-9498-2CA4174DC0B6}" type="slidenum">
              <a:rPr lang="it-IT" smtClean="0"/>
              <a:pPr/>
              <a:t>39</a:t>
            </a:fld>
            <a:endParaRPr lang="it-IT"/>
          </a:p>
        </p:txBody>
      </p:sp>
    </p:spTree>
    <p:extLst>
      <p:ext uri="{BB962C8B-B14F-4D97-AF65-F5344CB8AC3E}">
        <p14:creationId xmlns:p14="http://schemas.microsoft.com/office/powerpoint/2010/main" val="1633848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smtClean="0"/>
              <a:t>Requisiti soggettivi</a:t>
            </a:r>
            <a:endParaRPr lang="it-IT" dirty="0"/>
          </a:p>
        </p:txBody>
      </p:sp>
      <p:sp>
        <p:nvSpPr>
          <p:cNvPr id="2" name="Segnaposto contenuto 1"/>
          <p:cNvSpPr>
            <a:spLocks noGrp="1"/>
          </p:cNvSpPr>
          <p:nvPr>
            <p:ph idx="1"/>
          </p:nvPr>
        </p:nvSpPr>
        <p:spPr/>
        <p:txBody>
          <a:bodyPr/>
          <a:lstStyle/>
          <a:p>
            <a:pPr algn="just"/>
            <a:r>
              <a:rPr lang="it-IT" dirty="0" smtClean="0"/>
              <a:t>Tutti </a:t>
            </a:r>
            <a:r>
              <a:rPr lang="it-IT" dirty="0"/>
              <a:t>i datori di lavoro che occupano più di 15 dipendenti, in presenza delle condizioni previste dall’art. 24 devono seguire l’iter procedurale declinato dalla normativa de qua ai fini del licenziamento collettivo.</a:t>
            </a:r>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4</a:t>
            </a:fld>
            <a:endParaRPr lang="it-IT"/>
          </a:p>
        </p:txBody>
      </p:sp>
    </p:spTree>
    <p:extLst>
      <p:ext uri="{BB962C8B-B14F-4D97-AF65-F5344CB8AC3E}">
        <p14:creationId xmlns:p14="http://schemas.microsoft.com/office/powerpoint/2010/main" val="26991004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Ipotesi di appropriazione indebita?</a:t>
            </a:r>
            <a:endParaRPr lang="it-IT" dirty="0"/>
          </a:p>
        </p:txBody>
      </p:sp>
      <p:sp>
        <p:nvSpPr>
          <p:cNvPr id="3" name="Segnaposto contenuto 2"/>
          <p:cNvSpPr>
            <a:spLocks noGrp="1"/>
          </p:cNvSpPr>
          <p:nvPr>
            <p:ph idx="1"/>
          </p:nvPr>
        </p:nvSpPr>
        <p:spPr/>
        <p:txBody>
          <a:bodyPr/>
          <a:lstStyle/>
          <a:p>
            <a:r>
              <a:rPr lang="it-IT" dirty="0"/>
              <a:t>L’appropriazione indebita è il reato attribuibile a chi, trovatosi a qualunque titolo in possesso di denaro o di cose mobili altrui, se ne sia appropriato, ossia si sia comportato, senza autorizzazione, come se ne fosse il proprietario, per procurarne profitto per sé o per altri.</a:t>
            </a:r>
          </a:p>
          <a:p>
            <a:r>
              <a:rPr lang="it-IT" dirty="0"/>
              <a:t> (codice penale, articolo 646)</a:t>
            </a:r>
          </a:p>
        </p:txBody>
      </p:sp>
      <p:sp>
        <p:nvSpPr>
          <p:cNvPr id="4" name="Segnaposto data 3"/>
          <p:cNvSpPr>
            <a:spLocks noGrp="1"/>
          </p:cNvSpPr>
          <p:nvPr>
            <p:ph type="dt" sz="half" idx="10"/>
          </p:nvPr>
        </p:nvSpPr>
        <p:spPr/>
        <p:txBody>
          <a:bodyPr/>
          <a:lstStyle/>
          <a:p>
            <a:pPr>
              <a:defRPr/>
            </a:pPr>
            <a:r>
              <a:rPr lang="it-IT" smtClean="0"/>
              <a:t>Fermo, 18.7.2014 </a:t>
            </a:r>
            <a:endParaRPr lang="it-IT" dirty="0"/>
          </a:p>
        </p:txBody>
      </p:sp>
      <p:sp>
        <p:nvSpPr>
          <p:cNvPr id="5" name="Segnaposto piè di pagina 4"/>
          <p:cNvSpPr>
            <a:spLocks noGrp="1"/>
          </p:cNvSpPr>
          <p:nvPr>
            <p:ph type="ftr" sz="quarter" idx="11"/>
          </p:nvPr>
        </p:nvSpPr>
        <p:spPr/>
        <p:txBody>
          <a:bodyPr/>
          <a:lstStyle/>
          <a:p>
            <a:pPr>
              <a:defRPr/>
            </a:pPr>
            <a:r>
              <a:rPr lang="it-IT" dirty="0" smtClean="0"/>
              <a:t>Avv. Luca De </a:t>
            </a:r>
            <a:r>
              <a:rPr lang="it-IT" dirty="0" err="1" smtClean="0"/>
              <a:t>Compadri</a:t>
            </a:r>
            <a:r>
              <a:rPr lang="it-IT" dirty="0" smtClean="0"/>
              <a:t> </a:t>
            </a:r>
            <a:endParaRPr lang="it-IT" dirty="0"/>
          </a:p>
        </p:txBody>
      </p:sp>
      <p:sp>
        <p:nvSpPr>
          <p:cNvPr id="6" name="Segnaposto numero diapositiva 5"/>
          <p:cNvSpPr>
            <a:spLocks noGrp="1"/>
          </p:cNvSpPr>
          <p:nvPr>
            <p:ph type="sldNum" sz="quarter" idx="12"/>
          </p:nvPr>
        </p:nvSpPr>
        <p:spPr/>
        <p:txBody>
          <a:bodyPr/>
          <a:lstStyle/>
          <a:p>
            <a:fld id="{B2B46AEF-4903-49CB-AC93-CFB6FCA2FF8C}" type="slidenum">
              <a:rPr lang="it-IT" smtClean="0"/>
              <a:pPr/>
              <a:t>40</a:t>
            </a:fld>
            <a:endParaRPr lang="it-IT"/>
          </a:p>
        </p:txBody>
      </p:sp>
    </p:spTree>
    <p:extLst>
      <p:ext uri="{BB962C8B-B14F-4D97-AF65-F5344CB8AC3E}">
        <p14:creationId xmlns:p14="http://schemas.microsoft.com/office/powerpoint/2010/main" val="8848665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2800" dirty="0"/>
              <a:t>La mancata corresponsione del T.F.R. da parte del datore di lavoro costituisce appropriazione indebita?</a:t>
            </a:r>
          </a:p>
        </p:txBody>
      </p:sp>
      <p:sp>
        <p:nvSpPr>
          <p:cNvPr id="3" name="Segnaposto contenuto 2"/>
          <p:cNvSpPr>
            <a:spLocks noGrp="1"/>
          </p:cNvSpPr>
          <p:nvPr>
            <p:ph idx="1"/>
          </p:nvPr>
        </p:nvSpPr>
        <p:spPr/>
        <p:txBody>
          <a:bodyPr>
            <a:normAutofit fontScale="85000" lnSpcReduction="10000"/>
          </a:bodyPr>
          <a:lstStyle/>
          <a:p>
            <a:r>
              <a:rPr lang="it-IT" dirty="0"/>
              <a:t>No, in quanto, in primo luogo, difetta del </a:t>
            </a:r>
            <a:r>
              <a:rPr lang="it-IT" dirty="0" smtClean="0"/>
              <a:t>requisito </a:t>
            </a:r>
            <a:r>
              <a:rPr lang="it-IT" dirty="0"/>
              <a:t>principale dell'</a:t>
            </a:r>
            <a:r>
              <a:rPr lang="it-IT" dirty="0" err="1"/>
              <a:t>altruità</a:t>
            </a:r>
            <a:r>
              <a:rPr lang="it-IT" dirty="0"/>
              <a:t> del bene "appropriato". (vedasi </a:t>
            </a:r>
            <a:r>
              <a:rPr lang="it-IT" b="1" dirty="0" err="1"/>
              <a:t>Cass</a:t>
            </a:r>
            <a:r>
              <a:rPr lang="it-IT" b="1" dirty="0"/>
              <a:t>. Pen. SS UU n. 1327/2005</a:t>
            </a:r>
            <a:r>
              <a:rPr lang="it-IT" dirty="0"/>
              <a:t> che ha confermato l'archiviazione della querela posto che non sono ravvisabili ipotesi di reato). Trattasi di un diritto di credito di un bene che non è stato in precedenza consegnato dal dipendente al datore di lavoro. La Giurisprudenza lo ritiene un inadempimento civilistico, da perseguire attraverso gli </a:t>
            </a:r>
            <a:r>
              <a:rPr lang="it-IT" dirty="0" err="1"/>
              <a:t>stumenti</a:t>
            </a:r>
            <a:r>
              <a:rPr lang="it-IT" dirty="0"/>
              <a:t> tesi al recupero del credito, sino alla eventuale richiesta di fallimento della società.  Quindi, se gli importi relativi al T.F.R. siano stati indebitamente utilizzati o "distratti" dal patrimonio societario, sarà il Curatore a rilevare eventuali ipotesi di bancarotta, in capo al datore di lavoro ed effettuare la comunicazione al Pubblico Ministero per avviare un procedimento penale. In tal caso, il dipendente avrà titolo per costituirsi parte civile nel processo, nei confronti del datore di lavoro. </a:t>
            </a:r>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41</a:t>
            </a:fld>
            <a:endParaRPr lang="it-IT"/>
          </a:p>
        </p:txBody>
      </p:sp>
    </p:spTree>
    <p:extLst>
      <p:ext uri="{BB962C8B-B14F-4D97-AF65-F5344CB8AC3E}">
        <p14:creationId xmlns:p14="http://schemas.microsoft.com/office/powerpoint/2010/main" val="39753957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83568" y="980728"/>
            <a:ext cx="7772400" cy="1524000"/>
          </a:xfrm>
        </p:spPr>
        <p:txBody>
          <a:bodyPr rtlCol="0">
            <a:normAutofit fontScale="90000"/>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b="1" spc="150" dirty="0" smtClean="0">
                <a:ln w="11430"/>
                <a:solidFill>
                  <a:srgbClr val="F8F8F8"/>
                </a:solidFill>
                <a:effectLst>
                  <a:outerShdw blurRad="25400" algn="tl" rotWithShape="0">
                    <a:srgbClr val="000000">
                      <a:alpha val="43000"/>
                    </a:srgbClr>
                  </a:outerShdw>
                </a:effectLst>
                <a:ea typeface="+mj-ea"/>
              </a:rPr>
              <a:t>DISCIPLINA IN TEMA DI FLESSIBILITÀ IN USCITA E TUTELE DEL LAVORATORE</a:t>
            </a:r>
            <a:endParaRPr lang="it-IT" b="1" spc="150" dirty="0">
              <a:ln w="11430"/>
              <a:solidFill>
                <a:srgbClr val="F8F8F8"/>
              </a:solidFill>
              <a:effectLst>
                <a:outerShdw blurRad="25400" algn="tl" rotWithShape="0">
                  <a:srgbClr val="000000">
                    <a:alpha val="43000"/>
                  </a:srgbClr>
                </a:outerShdw>
              </a:effectLst>
              <a:ea typeface="+mj-ea"/>
            </a:endParaRPr>
          </a:p>
        </p:txBody>
      </p:sp>
      <p:sp>
        <p:nvSpPr>
          <p:cNvPr id="77826" name="Segnaposto data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77827" name="Segnaposto piè di pagina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77828"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FEDFDBF9-1D1D-484B-A32C-06688FCB083D}" type="slidenum">
              <a:rPr lang="it-IT" sz="1000">
                <a:solidFill>
                  <a:schemeClr val="tx2"/>
                </a:solidFill>
              </a:rPr>
              <a:pPr eaLnBrk="1" hangingPunct="1"/>
              <a:t>42</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olo 1"/>
          <p:cNvSpPr>
            <a:spLocks noGrp="1"/>
          </p:cNvSpPr>
          <p:nvPr>
            <p:ph type="title"/>
          </p:nvPr>
        </p:nvSpPr>
        <p:spPr>
          <a:xfrm>
            <a:off x="467544" y="476672"/>
            <a:ext cx="8229600" cy="1252728"/>
          </a:xfrm>
        </p:spPr>
        <p:txBody>
          <a:bodyPr rtlCol="0">
            <a:normAutofit fontScale="90000"/>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b="1" spc="150" dirty="0">
                <a:ln w="11430"/>
                <a:solidFill>
                  <a:srgbClr val="F8F8F8"/>
                </a:solidFill>
                <a:effectLst>
                  <a:outerShdw blurRad="25400" algn="tl" rotWithShape="0">
                    <a:srgbClr val="000000">
                      <a:alpha val="43000"/>
                    </a:srgbClr>
                  </a:outerShdw>
                </a:effectLst>
                <a:ea typeface="+mj-ea"/>
              </a:rPr>
              <a:t>ART. 1, COMMI 37,38,39 L.92/2012  MODIFICHE </a:t>
            </a:r>
            <a:r>
              <a:rPr lang="it-IT" b="1" spc="150" dirty="0" smtClean="0">
                <a:ln w="11430"/>
                <a:solidFill>
                  <a:srgbClr val="F8F8F8"/>
                </a:solidFill>
                <a:effectLst>
                  <a:outerShdw blurRad="25400" algn="tl" rotWithShape="0">
                    <a:srgbClr val="000000">
                      <a:alpha val="43000"/>
                    </a:srgbClr>
                  </a:outerShdw>
                </a:effectLst>
                <a:ea typeface="+mj-ea"/>
              </a:rPr>
              <a:t>ALL’ART</a:t>
            </a:r>
            <a:r>
              <a:rPr lang="it-IT" b="1" spc="150" dirty="0">
                <a:ln w="11430"/>
                <a:solidFill>
                  <a:srgbClr val="F8F8F8"/>
                </a:solidFill>
                <a:effectLst>
                  <a:outerShdw blurRad="25400" algn="tl" rotWithShape="0">
                    <a:srgbClr val="000000">
                      <a:alpha val="43000"/>
                    </a:srgbClr>
                  </a:outerShdw>
                </a:effectLst>
                <a:ea typeface="+mj-ea"/>
              </a:rPr>
              <a:t>.2 E 6 LEGGE 604/1966</a:t>
            </a:r>
          </a:p>
        </p:txBody>
      </p:sp>
      <p:sp>
        <p:nvSpPr>
          <p:cNvPr id="78849" name="Segnaposto contenuto 2"/>
          <p:cNvSpPr>
            <a:spLocks noGrp="1"/>
          </p:cNvSpPr>
          <p:nvPr>
            <p:ph idx="1"/>
          </p:nvPr>
        </p:nvSpPr>
        <p:spPr>
          <a:xfrm>
            <a:off x="323850" y="2674938"/>
            <a:ext cx="8569325" cy="3451225"/>
          </a:xfrm>
        </p:spPr>
        <p:txBody>
          <a:bodyPr/>
          <a:lstStyle/>
          <a:p>
            <a:r>
              <a:rPr lang="it-IT" sz="2000" smtClean="0">
                <a:latin typeface="Century Schoolbook" pitchFamily="18" charset="0"/>
              </a:rPr>
              <a:t>Il secondo comma dell</a:t>
            </a:r>
            <a:r>
              <a:rPr lang="it-IT" altLang="it-IT" sz="2000" smtClean="0">
                <a:latin typeface="Century Schoolbook" pitchFamily="18" charset="0"/>
              </a:rPr>
              <a:t>’</a:t>
            </a:r>
            <a:r>
              <a:rPr lang="it-IT" sz="2000" smtClean="0">
                <a:latin typeface="Century Schoolbook" pitchFamily="18" charset="0"/>
              </a:rPr>
              <a:t>articolo 2, della legge 15 luglio 1966, n. 604, è sostituito dal seguente: </a:t>
            </a:r>
            <a:r>
              <a:rPr lang="ja-JP" altLang="it-IT" sz="2000" smtClean="0">
                <a:latin typeface="Century Schoolbook" pitchFamily="18" charset="0"/>
                <a:ea typeface="HGP明朝E" charset="-128"/>
              </a:rPr>
              <a:t>“</a:t>
            </a:r>
            <a:r>
              <a:rPr lang="it-IT" altLang="ja-JP" sz="2000" smtClean="0">
                <a:latin typeface="Century Schoolbook" pitchFamily="18" charset="0"/>
              </a:rPr>
              <a:t>La comunicazione del licenziamento </a:t>
            </a:r>
            <a:r>
              <a:rPr lang="it-IT" altLang="ja-JP" sz="2000" u="sng" smtClean="0">
                <a:latin typeface="Century Schoolbook" pitchFamily="18" charset="0"/>
              </a:rPr>
              <a:t>deve contenere la specificazione dei motivi che lo hanno determinato</a:t>
            </a:r>
            <a:r>
              <a:rPr lang="it-IT" altLang="ja-JP" sz="2000" smtClean="0">
                <a:latin typeface="Century Schoolbook" pitchFamily="18" charset="0"/>
              </a:rPr>
              <a:t>.</a:t>
            </a:r>
            <a:r>
              <a:rPr lang="ja-JP" altLang="it-IT" sz="2000" smtClean="0">
                <a:latin typeface="Century Schoolbook" pitchFamily="18" charset="0"/>
                <a:ea typeface="HGP明朝E" charset="-128"/>
              </a:rPr>
              <a:t>”</a:t>
            </a:r>
            <a:r>
              <a:rPr lang="it-IT" altLang="ja-JP" sz="2000" smtClean="0">
                <a:latin typeface="Century Schoolbook" pitchFamily="18" charset="0"/>
              </a:rPr>
              <a:t>.</a:t>
            </a:r>
          </a:p>
          <a:p>
            <a:r>
              <a:rPr lang="it-IT" sz="2000" smtClean="0">
                <a:latin typeface="Century Schoolbook" pitchFamily="18" charset="0"/>
              </a:rPr>
              <a:t>Al secondo comma dell</a:t>
            </a:r>
            <a:r>
              <a:rPr lang="it-IT" altLang="it-IT" sz="2000" smtClean="0">
                <a:latin typeface="Century Schoolbook" pitchFamily="18" charset="0"/>
              </a:rPr>
              <a:t>’</a:t>
            </a:r>
            <a:r>
              <a:rPr lang="it-IT" sz="2000" smtClean="0">
                <a:latin typeface="Century Schoolbook" pitchFamily="18" charset="0"/>
              </a:rPr>
              <a:t>articolo 6, della legge 15 luglio 1966, n. 604, come modificato dall</a:t>
            </a:r>
            <a:r>
              <a:rPr lang="it-IT" altLang="it-IT" sz="2000" smtClean="0">
                <a:latin typeface="Century Schoolbook" pitchFamily="18" charset="0"/>
              </a:rPr>
              <a:t>’</a:t>
            </a:r>
            <a:r>
              <a:rPr lang="it-IT" sz="2000" smtClean="0">
                <a:latin typeface="Century Schoolbook" pitchFamily="18" charset="0"/>
              </a:rPr>
              <a:t>articolo 32, comma 1, della legge 4 novembre 2010, n. 183, la parola </a:t>
            </a:r>
            <a:r>
              <a:rPr lang="ja-JP" altLang="it-IT" sz="2000" smtClean="0">
                <a:latin typeface="Century Schoolbook" pitchFamily="18" charset="0"/>
                <a:ea typeface="HGP明朝E" charset="-128"/>
              </a:rPr>
              <a:t>“</a:t>
            </a:r>
            <a:r>
              <a:rPr lang="it-IT" altLang="ja-JP" sz="2000" smtClean="0">
                <a:latin typeface="Century Schoolbook" pitchFamily="18" charset="0"/>
              </a:rPr>
              <a:t>duecentosettanta</a:t>
            </a:r>
            <a:r>
              <a:rPr lang="ja-JP" altLang="it-IT" sz="2000" smtClean="0">
                <a:latin typeface="Century Schoolbook" pitchFamily="18" charset="0"/>
                <a:ea typeface="HGP明朝E" charset="-128"/>
              </a:rPr>
              <a:t>”</a:t>
            </a:r>
            <a:r>
              <a:rPr lang="it-IT" altLang="ja-JP" sz="2000" smtClean="0">
                <a:latin typeface="Century Schoolbook" pitchFamily="18" charset="0"/>
              </a:rPr>
              <a:t> è sostituita dalla seguente: </a:t>
            </a:r>
            <a:r>
              <a:rPr lang="ja-JP" altLang="it-IT" sz="2000" smtClean="0">
                <a:latin typeface="Century Schoolbook" pitchFamily="18" charset="0"/>
                <a:ea typeface="HGP明朝E" charset="-128"/>
              </a:rPr>
              <a:t>“</a:t>
            </a:r>
            <a:r>
              <a:rPr lang="it-IT" altLang="ja-JP" sz="2000" u="sng" smtClean="0">
                <a:latin typeface="Century Schoolbook" pitchFamily="18" charset="0"/>
              </a:rPr>
              <a:t>centottanta</a:t>
            </a:r>
            <a:r>
              <a:rPr lang="ja-JP" altLang="it-IT" sz="2000" smtClean="0">
                <a:latin typeface="Century Schoolbook" pitchFamily="18" charset="0"/>
                <a:ea typeface="HGP明朝E" charset="-128"/>
              </a:rPr>
              <a:t>”</a:t>
            </a:r>
            <a:r>
              <a:rPr lang="it-IT" altLang="ja-JP" sz="2000" smtClean="0">
                <a:latin typeface="Century Schoolbook" pitchFamily="18" charset="0"/>
              </a:rPr>
              <a:t>.</a:t>
            </a:r>
          </a:p>
          <a:p>
            <a:r>
              <a:rPr lang="it-IT" sz="2000" smtClean="0">
                <a:latin typeface="Century Schoolbook" pitchFamily="18" charset="0"/>
              </a:rPr>
              <a:t>Il termine </a:t>
            </a:r>
            <a:r>
              <a:rPr lang="it-IT" sz="2000" u="sng" smtClean="0">
                <a:latin typeface="Century Schoolbook" pitchFamily="18" charset="0"/>
              </a:rPr>
              <a:t>di cui al comma 2 trova applicazione in relazione ai licenziamenti intimati dopo la data di entrata in vigore della presente legge</a:t>
            </a:r>
            <a:r>
              <a:rPr lang="it-IT" sz="2000" smtClean="0">
                <a:latin typeface="Century Schoolbook" pitchFamily="18" charset="0"/>
              </a:rPr>
              <a:t>.</a:t>
            </a:r>
          </a:p>
        </p:txBody>
      </p:sp>
      <p:sp>
        <p:nvSpPr>
          <p:cNvPr id="78851" name="Segnaposto data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78852" name="Segnaposto piè di pagina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78853"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C0F806FC-7BBF-4B57-970D-63F424C3A65A}" type="slidenum">
              <a:rPr lang="it-IT" sz="1000">
                <a:solidFill>
                  <a:schemeClr val="tx2"/>
                </a:solidFill>
              </a:rPr>
              <a:pPr eaLnBrk="1" hangingPunct="1"/>
              <a:t>43</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olo 1"/>
          <p:cNvSpPr>
            <a:spLocks noGrp="1"/>
          </p:cNvSpPr>
          <p:nvPr>
            <p:ph type="title"/>
          </p:nvPr>
        </p:nvSpPr>
        <p:spPr>
          <a:xfrm>
            <a:off x="251520" y="404664"/>
            <a:ext cx="8640960" cy="1252728"/>
          </a:xfrm>
        </p:spPr>
        <p:txBody>
          <a:bodyPr rtlCol="0">
            <a:normAutofit fontScale="90000"/>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b="1" spc="150" dirty="0">
                <a:ln w="11430"/>
                <a:solidFill>
                  <a:srgbClr val="F8F8F8"/>
                </a:solidFill>
                <a:effectLst>
                  <a:outerShdw blurRad="25400" algn="tl" rotWithShape="0">
                    <a:srgbClr val="000000">
                      <a:alpha val="43000"/>
                    </a:srgbClr>
                  </a:outerShdw>
                </a:effectLst>
                <a:ea typeface="+mj-ea"/>
              </a:rPr>
              <a:t>ART. 1 COMMA 40 L. 92/12 LICENZIAMENTO PER G.M.O. – MOD. ART. 7 L. 604/66 (1)</a:t>
            </a:r>
          </a:p>
        </p:txBody>
      </p:sp>
      <p:sp>
        <p:nvSpPr>
          <p:cNvPr id="3" name="Segnaposto contenuto 2"/>
          <p:cNvSpPr>
            <a:spLocks noGrp="1"/>
          </p:cNvSpPr>
          <p:nvPr>
            <p:ph idx="1"/>
          </p:nvPr>
        </p:nvSpPr>
        <p:spPr>
          <a:xfrm>
            <a:off x="323850" y="2565400"/>
            <a:ext cx="8569325" cy="3816350"/>
          </a:xfrm>
        </p:spPr>
        <p:txBody>
          <a:bodyPr>
            <a:normAutofit/>
          </a:bodyPr>
          <a:lstStyle/>
          <a:p>
            <a:pPr marL="182563" indent="-182563">
              <a:lnSpc>
                <a:spcPct val="70000"/>
              </a:lnSpc>
              <a:buFont typeface="Arial" pitchFamily="34" charset="0"/>
              <a:buChar char="•"/>
            </a:pPr>
            <a:r>
              <a:rPr lang="it-IT" sz="2000" smtClean="0">
                <a:latin typeface="Century Schoolbook" pitchFamily="18" charset="0"/>
              </a:rPr>
              <a:t>-art. 3 l. 604/66: </a:t>
            </a:r>
            <a:r>
              <a:rPr lang="it-IT" sz="2000" u="sng" smtClean="0">
                <a:latin typeface="Century Schoolbook" pitchFamily="18" charset="0"/>
              </a:rPr>
              <a:t>ragioni inerenti all</a:t>
            </a:r>
            <a:r>
              <a:rPr lang="it-IT" altLang="it-IT" sz="2000" u="sng" smtClean="0">
                <a:latin typeface="Century Schoolbook" pitchFamily="18" charset="0"/>
              </a:rPr>
              <a:t>’</a:t>
            </a:r>
            <a:r>
              <a:rPr lang="it-IT" sz="2000" u="sng" smtClean="0">
                <a:latin typeface="Century Schoolbook" pitchFamily="18" charset="0"/>
              </a:rPr>
              <a:t>attività produttiva</a:t>
            </a:r>
            <a:r>
              <a:rPr lang="it-IT" sz="2000" smtClean="0">
                <a:latin typeface="Century Schoolbook" pitchFamily="18" charset="0"/>
              </a:rPr>
              <a:t>, all</a:t>
            </a:r>
            <a:r>
              <a:rPr lang="it-IT" altLang="it-IT" sz="2000" smtClean="0">
                <a:latin typeface="Century Schoolbook" pitchFamily="18" charset="0"/>
              </a:rPr>
              <a:t>’</a:t>
            </a:r>
            <a:r>
              <a:rPr lang="it-IT" sz="2000" smtClean="0">
                <a:latin typeface="Century Schoolbook" pitchFamily="18" charset="0"/>
              </a:rPr>
              <a:t>organizzazione del lavoro e al regolare funzionamento di essa</a:t>
            </a:r>
          </a:p>
          <a:p>
            <a:pPr marL="182563" indent="-182563">
              <a:lnSpc>
                <a:spcPct val="70000"/>
              </a:lnSpc>
              <a:buFont typeface="Arial" pitchFamily="34" charset="0"/>
              <a:buChar char="•"/>
            </a:pPr>
            <a:r>
              <a:rPr lang="it-IT" sz="2000" smtClean="0">
                <a:latin typeface="Century Schoolbook" pitchFamily="18" charset="0"/>
              </a:rPr>
              <a:t>-datori di lavoro con requisito dimensionale di cui all</a:t>
            </a:r>
            <a:r>
              <a:rPr lang="it-IT" altLang="it-IT" sz="2000" smtClean="0">
                <a:latin typeface="Century Schoolbook" pitchFamily="18" charset="0"/>
              </a:rPr>
              <a:t>’</a:t>
            </a:r>
            <a:r>
              <a:rPr lang="it-IT" sz="2000" smtClean="0">
                <a:latin typeface="Century Schoolbook" pitchFamily="18" charset="0"/>
              </a:rPr>
              <a:t>art. 18 nono comma</a:t>
            </a:r>
          </a:p>
          <a:p>
            <a:pPr marL="182563" indent="-182563">
              <a:lnSpc>
                <a:spcPct val="70000"/>
              </a:lnSpc>
              <a:buFont typeface="Arial" pitchFamily="34" charset="0"/>
              <a:buChar char="•"/>
            </a:pPr>
            <a:r>
              <a:rPr lang="it-IT" sz="2000" smtClean="0">
                <a:latin typeface="Century Schoolbook" pitchFamily="18" charset="0"/>
              </a:rPr>
              <a:t>- </a:t>
            </a:r>
            <a:r>
              <a:rPr lang="it-IT" sz="2000" u="sng" smtClean="0">
                <a:latin typeface="Century Schoolbook" pitchFamily="18" charset="0"/>
              </a:rPr>
              <a:t>obbligo di una comunicazione e di una procedura </a:t>
            </a:r>
            <a:r>
              <a:rPr lang="it-IT" sz="2000" smtClean="0">
                <a:latin typeface="Century Schoolbook" pitchFamily="18" charset="0"/>
              </a:rPr>
              <a:t>preventiva rispetto al recesso</a:t>
            </a:r>
          </a:p>
          <a:p>
            <a:pPr marL="182563" indent="-182563" algn="just">
              <a:lnSpc>
                <a:spcPct val="70000"/>
              </a:lnSpc>
              <a:buFont typeface="Arial" pitchFamily="34" charset="0"/>
              <a:buChar char="•"/>
            </a:pPr>
            <a:r>
              <a:rPr lang="it-IT" sz="2000" smtClean="0">
                <a:latin typeface="Century Schoolbook" pitchFamily="18" charset="0"/>
              </a:rPr>
              <a:t>Nella comunicazione di cui al primo comma, il datore di lavoro deve dichiarare l</a:t>
            </a:r>
            <a:r>
              <a:rPr lang="ja-JP" altLang="it-IT" sz="2000" smtClean="0">
                <a:latin typeface="Century Schoolbook" pitchFamily="18" charset="0"/>
                <a:ea typeface="HGP明朝E" charset="-128"/>
              </a:rPr>
              <a:t>’</a:t>
            </a:r>
            <a:r>
              <a:rPr lang="it-IT" altLang="ja-JP" sz="2000" smtClean="0">
                <a:latin typeface="Century Schoolbook" pitchFamily="18" charset="0"/>
              </a:rPr>
              <a:t>intenzione di procedere al licenziamento per motivo oggettivo e indicare i motivi del licenziamento medesimo nonché le eventuali misure di assistenza alla ricollocazione del lavoratore interessato.</a:t>
            </a:r>
          </a:p>
          <a:p>
            <a:pPr marL="182563" indent="-182563" algn="just">
              <a:lnSpc>
                <a:spcPct val="70000"/>
              </a:lnSpc>
              <a:buFont typeface="Arial" pitchFamily="34" charset="0"/>
              <a:buChar char="•"/>
            </a:pPr>
            <a:r>
              <a:rPr lang="it-IT" sz="2000" smtClean="0">
                <a:latin typeface="Century Schoolbook" pitchFamily="18" charset="0"/>
              </a:rPr>
              <a:t>La Direzione territoriale del lavoro convoca il datore di lavoro e il lavoratore nel termine perentorio di sette giorni dalla ricezione della richiesta: l</a:t>
            </a:r>
            <a:r>
              <a:rPr lang="ja-JP" altLang="it-IT" sz="2000" smtClean="0">
                <a:latin typeface="Century Schoolbook" pitchFamily="18" charset="0"/>
                <a:ea typeface="HGP明朝E" charset="-128"/>
              </a:rPr>
              <a:t>’</a:t>
            </a:r>
            <a:r>
              <a:rPr lang="it-IT" altLang="ja-JP" sz="2000" smtClean="0">
                <a:latin typeface="Century Schoolbook" pitchFamily="18" charset="0"/>
              </a:rPr>
              <a:t>incontro si svolge dinanzi alla Commissione provinciale di conciliazione di cui all</a:t>
            </a:r>
            <a:r>
              <a:rPr lang="it-IT" altLang="it-IT" sz="2000" smtClean="0">
                <a:latin typeface="Century Schoolbook" pitchFamily="18" charset="0"/>
              </a:rPr>
              <a:t>’</a:t>
            </a:r>
            <a:r>
              <a:rPr lang="it-IT" altLang="ja-JP" sz="2000" smtClean="0">
                <a:latin typeface="Century Schoolbook" pitchFamily="18" charset="0"/>
              </a:rPr>
              <a:t>articolo 410 del codice di procedura civile.</a:t>
            </a:r>
            <a:endParaRPr lang="it-IT" sz="2000" smtClean="0">
              <a:latin typeface="Century Schoolbook" pitchFamily="18" charset="0"/>
            </a:endParaRPr>
          </a:p>
        </p:txBody>
      </p:sp>
      <p:sp>
        <p:nvSpPr>
          <p:cNvPr id="79875" name="Segnaposto data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79876" name="Segnaposto piè di pagina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79877"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F8570CE4-87EA-4DC8-A13F-03B7CB102DE2}" type="slidenum">
              <a:rPr lang="it-IT" sz="1000">
                <a:solidFill>
                  <a:schemeClr val="tx2"/>
                </a:solidFill>
              </a:rPr>
              <a:pPr eaLnBrk="1" hangingPunct="1"/>
              <a:t>44</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olo 1"/>
          <p:cNvSpPr>
            <a:spLocks noGrp="1"/>
          </p:cNvSpPr>
          <p:nvPr>
            <p:ph type="title"/>
          </p:nvPr>
        </p:nvSpPr>
        <p:spPr/>
        <p:txBody>
          <a:bodyPr rtlCol="0">
            <a:normAutofit fontScale="90000"/>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b="1" spc="150" dirty="0" smtClean="0">
                <a:ln w="11430"/>
                <a:solidFill>
                  <a:srgbClr val="F8F8F8"/>
                </a:solidFill>
                <a:effectLst>
                  <a:outerShdw blurRad="25400" algn="tl" rotWithShape="0">
                    <a:srgbClr val="000000">
                      <a:alpha val="43000"/>
                    </a:srgbClr>
                  </a:outerShdw>
                </a:effectLst>
                <a:ea typeface="+mj-ea"/>
              </a:rPr>
              <a:t>ART. 1 COMMA 40 L. 92/2012 LICENZIAMENTO PER G.M.O. (2)</a:t>
            </a:r>
          </a:p>
        </p:txBody>
      </p:sp>
      <p:sp>
        <p:nvSpPr>
          <p:cNvPr id="3" name="Segnaposto contenuto 2"/>
          <p:cNvSpPr>
            <a:spLocks noGrp="1"/>
          </p:cNvSpPr>
          <p:nvPr>
            <p:ph idx="1"/>
          </p:nvPr>
        </p:nvSpPr>
        <p:spPr>
          <a:xfrm>
            <a:off x="323850" y="2674938"/>
            <a:ext cx="8569325" cy="3451225"/>
          </a:xfrm>
        </p:spPr>
        <p:txBody>
          <a:bodyPr>
            <a:normAutofit lnSpcReduction="10000"/>
          </a:bodyPr>
          <a:lstStyle/>
          <a:p>
            <a:pPr marL="182563" indent="-182563" algn="just">
              <a:lnSpc>
                <a:spcPct val="90000"/>
              </a:lnSpc>
              <a:buFont typeface="Arial" pitchFamily="34" charset="0"/>
              <a:buChar char="•"/>
            </a:pPr>
            <a:r>
              <a:rPr lang="it-IT" sz="2000" smtClean="0">
                <a:latin typeface="Century Schoolbook" pitchFamily="18" charset="0"/>
              </a:rPr>
              <a:t>La procedura,  durante la quale le parti, con la partecipazione attiva della Commissione di cui al comma 3, procedono ad esaminare anche soluzioni alternative al recesso, si conclude entro venti giorni dal momento in cui la Direzione territoriale del lavoro ha trasmesso la convocazione per l</a:t>
            </a:r>
            <a:r>
              <a:rPr lang="ja-JP" altLang="it-IT" sz="2000" smtClean="0">
                <a:latin typeface="Century Schoolbook" pitchFamily="18" charset="0"/>
                <a:ea typeface="HGP明朝E" charset="-128"/>
              </a:rPr>
              <a:t>’</a:t>
            </a:r>
            <a:r>
              <a:rPr lang="it-IT" altLang="ja-JP" sz="2000" smtClean="0">
                <a:latin typeface="Century Schoolbook" pitchFamily="18" charset="0"/>
              </a:rPr>
              <a:t>incontro, fatta salva l</a:t>
            </a:r>
            <a:r>
              <a:rPr lang="ja-JP" altLang="it-IT" sz="2000" smtClean="0">
                <a:latin typeface="Century Schoolbook" pitchFamily="18" charset="0"/>
                <a:ea typeface="HGP明朝E" charset="-128"/>
              </a:rPr>
              <a:t>’</a:t>
            </a:r>
            <a:r>
              <a:rPr lang="it-IT" altLang="ja-JP" sz="2000" smtClean="0">
                <a:latin typeface="Century Schoolbook" pitchFamily="18" charset="0"/>
              </a:rPr>
              <a:t>ipotesi in cui le parti, di comune avviso, non ritengano di proseguire la discussione finalizzata al raggiungimento di un accordo. </a:t>
            </a:r>
            <a:r>
              <a:rPr lang="it-IT" altLang="ja-JP" sz="2000" b="1" u="sng" smtClean="0">
                <a:latin typeface="Century Schoolbook" pitchFamily="18" charset="0"/>
              </a:rPr>
              <a:t>Se fallisce il tentativo </a:t>
            </a:r>
            <a:r>
              <a:rPr lang="it-IT" altLang="ja-JP" sz="2000" smtClean="0">
                <a:latin typeface="Century Schoolbook" pitchFamily="18" charset="0"/>
              </a:rPr>
              <a:t>di conciliazione e, comunque, decorso il termine di cui al comma 3 (sette giorni), il datore di lavoro può </a:t>
            </a:r>
            <a:r>
              <a:rPr lang="it-IT" altLang="ja-JP" sz="2000" u="sng" smtClean="0">
                <a:latin typeface="Century Schoolbook" pitchFamily="18" charset="0"/>
              </a:rPr>
              <a:t>comunicare il licenziamento</a:t>
            </a:r>
            <a:r>
              <a:rPr lang="it-IT" altLang="ja-JP" sz="2000" smtClean="0">
                <a:latin typeface="Century Schoolbook" pitchFamily="18" charset="0"/>
              </a:rPr>
              <a:t> al lavoratore.</a:t>
            </a:r>
          </a:p>
          <a:p>
            <a:pPr marL="182563" indent="-182563" algn="just">
              <a:lnSpc>
                <a:spcPct val="90000"/>
              </a:lnSpc>
              <a:buFont typeface="Arial" pitchFamily="34" charset="0"/>
              <a:buChar char="•"/>
            </a:pPr>
            <a:r>
              <a:rPr lang="it-IT" sz="2000" b="1" u="sng" smtClean="0">
                <a:latin typeface="Century Schoolbook" pitchFamily="18" charset="0"/>
              </a:rPr>
              <a:t>Se la conciliazione ha esito positivo </a:t>
            </a:r>
            <a:r>
              <a:rPr lang="it-IT" sz="2000" smtClean="0">
                <a:latin typeface="Century Schoolbook" pitchFamily="18" charset="0"/>
              </a:rPr>
              <a:t>e prevede la </a:t>
            </a:r>
            <a:r>
              <a:rPr lang="it-IT" sz="2000" u="sng" smtClean="0">
                <a:latin typeface="Century Schoolbook" pitchFamily="18" charset="0"/>
              </a:rPr>
              <a:t>risoluzione consensuale </a:t>
            </a:r>
            <a:r>
              <a:rPr lang="it-IT" sz="2000" smtClean="0">
                <a:latin typeface="Century Schoolbook" pitchFamily="18" charset="0"/>
              </a:rPr>
              <a:t>del rapporto di lavoro</a:t>
            </a:r>
          </a:p>
        </p:txBody>
      </p:sp>
      <p:sp>
        <p:nvSpPr>
          <p:cNvPr id="80899" name="Segnaposto data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80900" name="Segnaposto piè di pagina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80901"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D20D5E76-54EF-4159-AA08-21AA8556D46E}" type="slidenum">
              <a:rPr lang="it-IT" sz="1000">
                <a:solidFill>
                  <a:schemeClr val="tx2"/>
                </a:solidFill>
              </a:rPr>
              <a:pPr eaLnBrk="1" hangingPunct="1"/>
              <a:t>45</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olo 1"/>
          <p:cNvSpPr>
            <a:spLocks noGrp="1"/>
          </p:cNvSpPr>
          <p:nvPr>
            <p:ph type="title"/>
          </p:nvPr>
        </p:nvSpPr>
        <p:spPr/>
        <p:txBody>
          <a:bodyPr rtlCol="0">
            <a:normAutofit fontScale="90000"/>
            <a:scene3d>
              <a:camera prst="orthographicFront"/>
              <a:lightRig rig="soft" dir="t">
                <a:rot lat="0" lon="0" rev="10800000"/>
              </a:lightRig>
            </a:scene3d>
            <a:sp3d>
              <a:bevelT w="27940" h="12700"/>
              <a:contourClr>
                <a:srgbClr val="DDDDDD"/>
              </a:contourClr>
            </a:sp3d>
          </a:bodyPr>
          <a:lstStyle/>
          <a:p>
            <a:pPr fontAlgn="auto">
              <a:spcAft>
                <a:spcPts val="0"/>
              </a:spcAft>
              <a:defRPr/>
            </a:pPr>
            <a:r>
              <a:rPr lang="en-US" b="1" spc="150" dirty="0" smtClean="0">
                <a:ln w="11430"/>
                <a:solidFill>
                  <a:srgbClr val="F8F8F8"/>
                </a:solidFill>
                <a:effectLst>
                  <a:outerShdw blurRad="25400" algn="tl" rotWithShape="0">
                    <a:srgbClr val="000000">
                      <a:alpha val="43000"/>
                    </a:srgbClr>
                  </a:outerShdw>
                </a:effectLst>
                <a:ea typeface="+mj-ea"/>
              </a:rPr>
              <a:t>ART. 1 COMMA 40 L. 92/2012</a:t>
            </a:r>
            <a:r>
              <a:rPr lang="it-IT" b="1" spc="150" dirty="0" smtClean="0">
                <a:ln w="11430"/>
                <a:solidFill>
                  <a:srgbClr val="F8F8F8"/>
                </a:solidFill>
                <a:effectLst>
                  <a:outerShdw blurRad="25400" algn="tl" rotWithShape="0">
                    <a:srgbClr val="000000">
                      <a:alpha val="43000"/>
                    </a:srgbClr>
                  </a:outerShdw>
                </a:effectLst>
                <a:ea typeface="+mj-ea"/>
              </a:rPr>
              <a:t>  LICENZIAMENTO PER G.M.O. (3)</a:t>
            </a:r>
          </a:p>
        </p:txBody>
      </p:sp>
      <p:sp>
        <p:nvSpPr>
          <p:cNvPr id="81921" name="Segnaposto contenuto 2"/>
          <p:cNvSpPr>
            <a:spLocks noGrp="1"/>
          </p:cNvSpPr>
          <p:nvPr>
            <p:ph idx="1"/>
          </p:nvPr>
        </p:nvSpPr>
        <p:spPr>
          <a:xfrm>
            <a:off x="323850" y="2781300"/>
            <a:ext cx="8640763" cy="3449638"/>
          </a:xfrm>
        </p:spPr>
        <p:txBody>
          <a:bodyPr/>
          <a:lstStyle/>
          <a:p>
            <a:pPr marL="419100" indent="-382588" algn="just">
              <a:buFont typeface="Wingdings 2" pitchFamily="18" charset="2"/>
              <a:buChar char=""/>
            </a:pPr>
            <a:r>
              <a:rPr lang="it-IT" dirty="0" smtClean="0">
                <a:latin typeface="Century Schoolbook" pitchFamily="18" charset="0"/>
              </a:rPr>
              <a:t>Il </a:t>
            </a:r>
            <a:r>
              <a:rPr lang="it-IT" b="1" u="sng" dirty="0" smtClean="0">
                <a:latin typeface="Century Schoolbook" pitchFamily="18" charset="0"/>
              </a:rPr>
              <a:t>comportamento complessivo delle parti</a:t>
            </a:r>
            <a:r>
              <a:rPr lang="it-IT" dirty="0" smtClean="0">
                <a:latin typeface="Century Schoolbook" pitchFamily="18" charset="0"/>
              </a:rPr>
              <a:t>, desumibile anche dal verbale redatto in sede di Commissione provinciale di conciliazione e dalla proposta conciliativa avanzata dalla stessa, è valutato dal giudice per la determinazione dell</a:t>
            </a:r>
            <a:r>
              <a:rPr lang="it-IT" altLang="it-IT" dirty="0" smtClean="0">
                <a:latin typeface="Century Schoolbook" pitchFamily="18" charset="0"/>
              </a:rPr>
              <a:t>’</a:t>
            </a:r>
            <a:r>
              <a:rPr lang="it-IT" dirty="0" smtClean="0">
                <a:latin typeface="Century Schoolbook" pitchFamily="18" charset="0"/>
              </a:rPr>
              <a:t>indennità risarcitoria di cui all</a:t>
            </a:r>
            <a:r>
              <a:rPr lang="it-IT" altLang="it-IT" dirty="0" smtClean="0">
                <a:latin typeface="Century Schoolbook" pitchFamily="18" charset="0"/>
              </a:rPr>
              <a:t>’</a:t>
            </a:r>
            <a:r>
              <a:rPr lang="it-IT" dirty="0" smtClean="0">
                <a:latin typeface="Century Schoolbook" pitchFamily="18" charset="0"/>
              </a:rPr>
              <a:t>articolo 18, comma ottavo, della legge 20 maggio 1970, n. 300, e per l'applicazione degli articoli 91 e 92 del codice di procedura civile</a:t>
            </a:r>
          </a:p>
        </p:txBody>
      </p:sp>
      <p:sp>
        <p:nvSpPr>
          <p:cNvPr id="81923" name="Segnaposto data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81924" name="Segnaposto piè di pagina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81925"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781974B0-6365-4CF5-B673-618E4C45BA17}" type="slidenum">
              <a:rPr lang="it-IT" sz="1000">
                <a:solidFill>
                  <a:schemeClr val="tx2"/>
                </a:solidFill>
              </a:rPr>
              <a:pPr eaLnBrk="1" hangingPunct="1"/>
              <a:t>46</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90032" y="1340768"/>
            <a:ext cx="7772400" cy="2646792"/>
          </a:xfrm>
        </p:spPr>
        <p:txBody>
          <a:bodyPr rtlCol="0">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b="1" spc="150" dirty="0" smtClean="0">
                <a:ln w="11430"/>
                <a:solidFill>
                  <a:srgbClr val="F8F8F8"/>
                </a:solidFill>
                <a:effectLst>
                  <a:outerShdw blurRad="25400" algn="tl" rotWithShape="0">
                    <a:srgbClr val="000000">
                      <a:alpha val="43000"/>
                    </a:srgbClr>
                  </a:outerShdw>
                </a:effectLst>
                <a:ea typeface="+mj-ea"/>
              </a:rPr>
              <a:t>TUTELE DEL LAVORATORE IN CASO DI LICENZIAMENTO ILLEGITTIMO</a:t>
            </a:r>
            <a:endParaRPr lang="it-IT" b="1" spc="150" dirty="0">
              <a:ln w="11430"/>
              <a:solidFill>
                <a:srgbClr val="F8F8F8"/>
              </a:solidFill>
              <a:effectLst>
                <a:outerShdw blurRad="25400" algn="tl" rotWithShape="0">
                  <a:srgbClr val="000000">
                    <a:alpha val="43000"/>
                  </a:srgbClr>
                </a:outerShdw>
              </a:effectLst>
              <a:ea typeface="+mj-ea"/>
            </a:endParaRPr>
          </a:p>
        </p:txBody>
      </p:sp>
      <p:sp>
        <p:nvSpPr>
          <p:cNvPr id="82946" name="Segnaposto data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82947" name="Segnaposto piè di pagina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82948"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53C3008A-EFC1-4DA9-86F1-EF4888F3CBAD}" type="slidenum">
              <a:rPr lang="it-IT" sz="1000">
                <a:solidFill>
                  <a:schemeClr val="tx2"/>
                </a:solidFill>
              </a:rPr>
              <a:pPr eaLnBrk="1" hangingPunct="1"/>
              <a:t>47</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338328"/>
            <a:ext cx="8640960" cy="1252728"/>
          </a:xfrm>
        </p:spPr>
        <p:txBody>
          <a:bodyPr rtlCol="0">
            <a:noAutofit/>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sz="3600" b="1" spc="150" dirty="0" smtClean="0">
                <a:ln w="11430"/>
                <a:solidFill>
                  <a:srgbClr val="F8F8F8"/>
                </a:solidFill>
                <a:effectLst>
                  <a:outerShdw blurRad="25400" algn="tl" rotWithShape="0">
                    <a:srgbClr val="000000">
                      <a:alpha val="43000"/>
                    </a:srgbClr>
                  </a:outerShdw>
                </a:effectLst>
                <a:ea typeface="+mj-ea"/>
              </a:rPr>
              <a:t>ART. 18 C1,2,3 LICENZIAMENTO DISCRIMINATORIO: AMBITO APPLICATIVO</a:t>
            </a:r>
            <a:endParaRPr lang="it-IT" sz="3600" b="1" spc="150" dirty="0">
              <a:ln w="11430"/>
              <a:solidFill>
                <a:srgbClr val="F8F8F8"/>
              </a:solidFill>
              <a:effectLst>
                <a:outerShdw blurRad="25400" algn="tl" rotWithShape="0">
                  <a:srgbClr val="000000">
                    <a:alpha val="43000"/>
                  </a:srgbClr>
                </a:outerShdw>
              </a:effectLst>
              <a:ea typeface="+mj-ea"/>
            </a:endParaRPr>
          </a:p>
        </p:txBody>
      </p:sp>
      <p:sp>
        <p:nvSpPr>
          <p:cNvPr id="83969" name="Segnaposto contenuto 2"/>
          <p:cNvSpPr>
            <a:spLocks noGrp="1"/>
          </p:cNvSpPr>
          <p:nvPr>
            <p:ph idx="1"/>
          </p:nvPr>
        </p:nvSpPr>
        <p:spPr>
          <a:xfrm>
            <a:off x="323850" y="2636838"/>
            <a:ext cx="8569325" cy="3671887"/>
          </a:xfrm>
        </p:spPr>
        <p:txBody>
          <a:bodyPr>
            <a:normAutofit lnSpcReduction="10000"/>
          </a:bodyPr>
          <a:lstStyle/>
          <a:p>
            <a:pPr marL="182563" indent="-182563">
              <a:lnSpc>
                <a:spcPct val="80000"/>
              </a:lnSpc>
              <a:buFont typeface="Arial" pitchFamily="34" charset="0"/>
              <a:buChar char="•"/>
            </a:pPr>
            <a:r>
              <a:rPr lang="it-IT" sz="2200" smtClean="0">
                <a:latin typeface="Century Schoolbook" pitchFamily="18" charset="0"/>
              </a:rPr>
              <a:t>ai sensi dell</a:t>
            </a:r>
            <a:r>
              <a:rPr lang="it-IT" altLang="it-IT" sz="2200" smtClean="0">
                <a:latin typeface="Century Schoolbook" pitchFamily="18" charset="0"/>
              </a:rPr>
              <a:t>’</a:t>
            </a:r>
            <a:r>
              <a:rPr lang="it-IT" sz="2200" smtClean="0">
                <a:latin typeface="Century Schoolbook" pitchFamily="18" charset="0"/>
              </a:rPr>
              <a:t>articolo 3 della legge 11 maggio 1990, n. 108, </a:t>
            </a:r>
          </a:p>
          <a:p>
            <a:pPr marL="182563" indent="-182563">
              <a:lnSpc>
                <a:spcPct val="80000"/>
              </a:lnSpc>
              <a:buFont typeface="Arial" pitchFamily="34" charset="0"/>
              <a:buChar char="•"/>
            </a:pPr>
            <a:r>
              <a:rPr lang="it-IT" sz="2200" smtClean="0">
                <a:latin typeface="Century Schoolbook" pitchFamily="18" charset="0"/>
              </a:rPr>
              <a:t>ovvero intimato in concomitanza col matrimonio ai sensi dell</a:t>
            </a:r>
            <a:r>
              <a:rPr lang="it-IT" altLang="it-IT" sz="2200" smtClean="0">
                <a:latin typeface="Century Schoolbook" pitchFamily="18" charset="0"/>
              </a:rPr>
              <a:t>’</a:t>
            </a:r>
            <a:r>
              <a:rPr lang="it-IT" sz="2200" smtClean="0">
                <a:latin typeface="Century Schoolbook" pitchFamily="18" charset="0"/>
              </a:rPr>
              <a:t>articolo 35 del decreto legislativo 11 aprile 2006, n. 198, </a:t>
            </a:r>
          </a:p>
          <a:p>
            <a:pPr marL="182563" indent="-182563">
              <a:lnSpc>
                <a:spcPct val="80000"/>
              </a:lnSpc>
              <a:buFont typeface="Arial" pitchFamily="34" charset="0"/>
              <a:buChar char="•"/>
            </a:pPr>
            <a:r>
              <a:rPr lang="it-IT" sz="2200" smtClean="0">
                <a:latin typeface="Century Schoolbook" pitchFamily="18" charset="0"/>
              </a:rPr>
              <a:t>o in violazione dei divieti di licenziamento di cui all</a:t>
            </a:r>
            <a:r>
              <a:rPr lang="it-IT" altLang="it-IT" sz="2200" smtClean="0">
                <a:latin typeface="Century Schoolbook" pitchFamily="18" charset="0"/>
              </a:rPr>
              <a:t>’</a:t>
            </a:r>
            <a:r>
              <a:rPr lang="it-IT" sz="2200" smtClean="0">
                <a:latin typeface="Century Schoolbook" pitchFamily="18" charset="0"/>
              </a:rPr>
              <a:t>articolo 54, commi 1 (dall</a:t>
            </a:r>
            <a:r>
              <a:rPr lang="it-IT" altLang="it-IT" sz="2200" smtClean="0">
                <a:latin typeface="Century Schoolbook" pitchFamily="18" charset="0"/>
              </a:rPr>
              <a:t>’</a:t>
            </a:r>
            <a:r>
              <a:rPr lang="it-IT" sz="2200" smtClean="0">
                <a:latin typeface="Century Schoolbook" pitchFamily="18" charset="0"/>
              </a:rPr>
              <a:t>inizio del periodo di gravidanza…, 6 (fruizione congedo parentale…), 7 (ancora fruizione congedo parentale dal padre) e 9, del decreto legislativo 26 marzo 2001, n. 151, </a:t>
            </a:r>
          </a:p>
          <a:p>
            <a:pPr marL="182563" indent="-182563">
              <a:lnSpc>
                <a:spcPct val="80000"/>
              </a:lnSpc>
              <a:buFont typeface="Arial" pitchFamily="34" charset="0"/>
              <a:buChar char="•"/>
            </a:pPr>
            <a:r>
              <a:rPr lang="it-IT" sz="2200" smtClean="0">
                <a:latin typeface="Century Schoolbook" pitchFamily="18" charset="0"/>
              </a:rPr>
              <a:t>ovvero perché riconducibile ad altri casi di nullità previsti dalla legge o determinato da un motivo illecito determinante ai sensi dell</a:t>
            </a:r>
            <a:r>
              <a:rPr lang="it-IT" altLang="it-IT" sz="2200" smtClean="0">
                <a:latin typeface="Century Schoolbook" pitchFamily="18" charset="0"/>
              </a:rPr>
              <a:t>’</a:t>
            </a:r>
            <a:r>
              <a:rPr lang="it-IT" sz="2200" smtClean="0">
                <a:latin typeface="Century Schoolbook" pitchFamily="18" charset="0"/>
              </a:rPr>
              <a:t>articolo 1345 del codice civile,</a:t>
            </a:r>
          </a:p>
          <a:p>
            <a:pPr marL="182563" indent="-182563">
              <a:lnSpc>
                <a:spcPct val="80000"/>
              </a:lnSpc>
              <a:buFont typeface="Arial" pitchFamily="34" charset="0"/>
              <a:buChar char="•"/>
            </a:pPr>
            <a:r>
              <a:rPr lang="it-IT" sz="2200" smtClean="0">
                <a:latin typeface="Century Schoolbook" pitchFamily="18" charset="0"/>
              </a:rPr>
              <a:t>Dirigenti</a:t>
            </a:r>
          </a:p>
          <a:p>
            <a:pPr marL="182563" indent="-182563">
              <a:lnSpc>
                <a:spcPct val="80000"/>
              </a:lnSpc>
              <a:buFont typeface="Arial" pitchFamily="34" charset="0"/>
              <a:buChar char="•"/>
            </a:pPr>
            <a:r>
              <a:rPr lang="it-IT" sz="2200" smtClean="0">
                <a:latin typeface="Century Schoolbook" pitchFamily="18" charset="0"/>
              </a:rPr>
              <a:t>Licenziamento orale</a:t>
            </a:r>
          </a:p>
          <a:p>
            <a:pPr marL="182563" indent="-182563">
              <a:lnSpc>
                <a:spcPct val="80000"/>
              </a:lnSpc>
              <a:buFont typeface="Arial" pitchFamily="34" charset="0"/>
              <a:buChar char="•"/>
            </a:pPr>
            <a:endParaRPr lang="it-IT" sz="1700" smtClean="0">
              <a:latin typeface="Century Schoolbook" pitchFamily="18" charset="0"/>
            </a:endParaRPr>
          </a:p>
        </p:txBody>
      </p:sp>
      <p:sp>
        <p:nvSpPr>
          <p:cNvPr id="83971" name="Segnaposto data 5"/>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83972" name="Segnaposto piè di pagina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83973" name="Segnaposto numero diapositiva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39345524-4ED5-49AD-A502-134D12E9E85C}" type="slidenum">
              <a:rPr lang="it-IT" sz="1000">
                <a:solidFill>
                  <a:schemeClr val="tx2"/>
                </a:solidFill>
              </a:rPr>
              <a:pPr eaLnBrk="1" hangingPunct="1"/>
              <a:t>48</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476672"/>
            <a:ext cx="8640960" cy="1114384"/>
          </a:xfrm>
        </p:spPr>
        <p:txBody>
          <a:bodyPr rtlCol="0">
            <a:noAutofit/>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sz="3600" b="1" spc="150" dirty="0" smtClean="0">
                <a:ln w="11430"/>
                <a:solidFill>
                  <a:srgbClr val="F8F8F8"/>
                </a:solidFill>
                <a:effectLst>
                  <a:outerShdw blurRad="25400" algn="tl" rotWithShape="0">
                    <a:srgbClr val="000000">
                      <a:alpha val="43000"/>
                    </a:srgbClr>
                  </a:outerShdw>
                </a:effectLst>
                <a:ea typeface="+mj-ea"/>
              </a:rPr>
              <a:t>ART. 18 C1,2,3   LICENZIAMENTO DISCRIMINATORIO : ORDINE REINTEGRA</a:t>
            </a:r>
            <a:endParaRPr lang="it-IT" sz="3600" b="1" spc="150" dirty="0">
              <a:ln w="11430"/>
              <a:solidFill>
                <a:srgbClr val="F8F8F8"/>
              </a:solidFill>
              <a:effectLst>
                <a:outerShdw blurRad="25400" algn="tl" rotWithShape="0">
                  <a:srgbClr val="000000">
                    <a:alpha val="43000"/>
                  </a:srgbClr>
                </a:outerShdw>
              </a:effectLst>
              <a:ea typeface="+mj-ea"/>
            </a:endParaRPr>
          </a:p>
        </p:txBody>
      </p:sp>
      <p:sp>
        <p:nvSpPr>
          <p:cNvPr id="84993" name="Segnaposto contenuto 2"/>
          <p:cNvSpPr>
            <a:spLocks noGrp="1"/>
          </p:cNvSpPr>
          <p:nvPr>
            <p:ph idx="1"/>
          </p:nvPr>
        </p:nvSpPr>
        <p:spPr>
          <a:xfrm>
            <a:off x="323850" y="2674938"/>
            <a:ext cx="8569325" cy="3451225"/>
          </a:xfrm>
        </p:spPr>
        <p:txBody>
          <a:bodyPr/>
          <a:lstStyle/>
          <a:p>
            <a:pPr marL="419100" indent="-382588" algn="just">
              <a:buFont typeface="Wingdings 2" pitchFamily="18" charset="2"/>
              <a:buChar char=""/>
            </a:pPr>
            <a:r>
              <a:rPr lang="it-IT" smtClean="0">
                <a:latin typeface="Century Schoolbook" pitchFamily="18" charset="0"/>
              </a:rPr>
              <a:t>Il giudice, con la sentenza con la quale dichiara la nullità del licenziamento perché discriminatorio…. ordina al datore di lavoro, imprenditore o non imprenditore, la reintegrazione del lavoratore nel posto di lavoro, indipendentemente dal motivo formalmente addotto e quale che sia il numero dei dipendenti occupati dal datore di lavoro.</a:t>
            </a:r>
          </a:p>
        </p:txBody>
      </p:sp>
      <p:sp>
        <p:nvSpPr>
          <p:cNvPr id="84995" name="Segnaposto data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84996" name="Segnaposto piè di pagina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84997"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1D785C42-2FFC-4E78-9D92-2F203886FD2D}" type="slidenum">
              <a:rPr lang="it-IT" sz="1000">
                <a:solidFill>
                  <a:schemeClr val="tx2"/>
                </a:solidFill>
              </a:rPr>
              <a:pPr eaLnBrk="1" hangingPunct="1"/>
              <a:t>49</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smtClean="0"/>
              <a:t>Presupposti causali licenziamento</a:t>
            </a:r>
            <a:endParaRPr lang="it-IT" dirty="0"/>
          </a:p>
        </p:txBody>
      </p:sp>
      <p:sp>
        <p:nvSpPr>
          <p:cNvPr id="2" name="Segnaposto contenuto 1"/>
          <p:cNvSpPr>
            <a:spLocks noGrp="1"/>
          </p:cNvSpPr>
          <p:nvPr>
            <p:ph idx="1"/>
          </p:nvPr>
        </p:nvSpPr>
        <p:spPr/>
        <p:txBody>
          <a:bodyPr/>
          <a:lstStyle/>
          <a:p>
            <a:r>
              <a:rPr lang="it-IT" dirty="0"/>
              <a:t>Per quanto attiene al profilo causale, fermi rimanendo i requisiti numerico-temporali, i presupposti del licenziamento collettivo sono connessi alla:</a:t>
            </a:r>
          </a:p>
          <a:p>
            <a:r>
              <a:rPr lang="it-IT" dirty="0"/>
              <a:t>1)	riduzione o trasformazione di attività o di lavoro (cfr. art. 24, comma 1, legge 223/91);</a:t>
            </a:r>
          </a:p>
          <a:p>
            <a:r>
              <a:rPr lang="it-IT" dirty="0"/>
              <a:t>2)	cessazione di attività (cfr. art. 24, comma 2, legge 223/91). </a:t>
            </a:r>
          </a:p>
          <a:p>
            <a:endParaRPr lang="it-IT" dirty="0"/>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5</a:t>
            </a:fld>
            <a:endParaRPr lang="it-IT"/>
          </a:p>
        </p:txBody>
      </p:sp>
    </p:spTree>
    <p:extLst>
      <p:ext uri="{BB962C8B-B14F-4D97-AF65-F5344CB8AC3E}">
        <p14:creationId xmlns:p14="http://schemas.microsoft.com/office/powerpoint/2010/main" val="75133597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476672"/>
            <a:ext cx="8568952" cy="1114384"/>
          </a:xfrm>
        </p:spPr>
        <p:txBody>
          <a:bodyPr rtlCol="0">
            <a:noAutofit/>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sz="3600" b="1" spc="150" dirty="0" smtClean="0">
                <a:ln w="11430"/>
                <a:solidFill>
                  <a:srgbClr val="F8F8F8"/>
                </a:solidFill>
                <a:effectLst>
                  <a:outerShdw blurRad="25400" algn="tl" rotWithShape="0">
                    <a:srgbClr val="000000">
                      <a:alpha val="43000"/>
                    </a:srgbClr>
                  </a:outerShdw>
                </a:effectLst>
                <a:ea typeface="+mj-ea"/>
              </a:rPr>
              <a:t>ART. 18 C1,2,3 LICENZIAMENTO DISCRIMINATORIO: RISARCIMENTO DEL DANNO</a:t>
            </a:r>
            <a:endParaRPr lang="it-IT" sz="3600" b="1" spc="150" dirty="0">
              <a:ln w="11430"/>
              <a:solidFill>
                <a:srgbClr val="F8F8F8"/>
              </a:solidFill>
              <a:effectLst>
                <a:outerShdw blurRad="25400" algn="tl" rotWithShape="0">
                  <a:srgbClr val="000000">
                    <a:alpha val="43000"/>
                  </a:srgbClr>
                </a:outerShdw>
              </a:effectLst>
              <a:ea typeface="+mj-ea"/>
            </a:endParaRPr>
          </a:p>
        </p:txBody>
      </p:sp>
      <p:sp>
        <p:nvSpPr>
          <p:cNvPr id="86017" name="Segnaposto contenuto 2"/>
          <p:cNvSpPr>
            <a:spLocks noGrp="1"/>
          </p:cNvSpPr>
          <p:nvPr>
            <p:ph idx="1"/>
          </p:nvPr>
        </p:nvSpPr>
        <p:spPr>
          <a:xfrm>
            <a:off x="250825" y="2349500"/>
            <a:ext cx="8569325" cy="3887788"/>
          </a:xfrm>
        </p:spPr>
        <p:txBody>
          <a:bodyPr>
            <a:normAutofit lnSpcReduction="10000"/>
          </a:bodyPr>
          <a:lstStyle/>
          <a:p>
            <a:pPr marL="182563" indent="-182563" algn="just">
              <a:buFont typeface="Arial" pitchFamily="34" charset="0"/>
              <a:buChar char="•"/>
            </a:pPr>
            <a:r>
              <a:rPr lang="it-IT" sz="2000" smtClean="0">
                <a:latin typeface="Century Schoolbook" pitchFamily="18" charset="0"/>
              </a:rPr>
              <a:t>Il giudice, con la sentenza di cui al primo comma, condanna altresì il datore di lavoro al </a:t>
            </a:r>
            <a:r>
              <a:rPr lang="it-IT" sz="2000" u="sng" smtClean="0">
                <a:latin typeface="Century Schoolbook" pitchFamily="18" charset="0"/>
              </a:rPr>
              <a:t>risarcimento del danno </a:t>
            </a:r>
            <a:r>
              <a:rPr lang="it-IT" sz="2000" smtClean="0">
                <a:latin typeface="Century Schoolbook" pitchFamily="18" charset="0"/>
              </a:rPr>
              <a:t>subito dal lavoratore per il licenziamento di cui sia stata accertata la nullità, stabilendo a tal fine un</a:t>
            </a:r>
            <a:r>
              <a:rPr lang="ja-JP" altLang="it-IT" sz="2000" smtClean="0">
                <a:latin typeface="Century Schoolbook" pitchFamily="18" charset="0"/>
                <a:ea typeface="HGP明朝E" charset="-128"/>
              </a:rPr>
              <a:t>’</a:t>
            </a:r>
            <a:r>
              <a:rPr lang="it-IT" altLang="ja-JP" sz="2000" smtClean="0">
                <a:latin typeface="Century Schoolbook" pitchFamily="18" charset="0"/>
              </a:rPr>
              <a:t>indennità commisurata </a:t>
            </a:r>
            <a:r>
              <a:rPr lang="it-IT" altLang="ja-JP" sz="2000" u="sng" smtClean="0">
                <a:latin typeface="Century Schoolbook" pitchFamily="18" charset="0"/>
              </a:rPr>
              <a:t>all</a:t>
            </a:r>
            <a:r>
              <a:rPr lang="it-IT" altLang="it-IT" sz="2000" u="sng" smtClean="0">
                <a:latin typeface="Century Schoolbook" pitchFamily="18" charset="0"/>
              </a:rPr>
              <a:t>’</a:t>
            </a:r>
            <a:r>
              <a:rPr lang="it-IT" altLang="ja-JP" sz="2000" u="sng" smtClean="0">
                <a:latin typeface="Century Schoolbook" pitchFamily="18" charset="0"/>
              </a:rPr>
              <a:t>ultima retribuzione globale </a:t>
            </a:r>
            <a:r>
              <a:rPr lang="it-IT" altLang="ja-JP" sz="2000" smtClean="0">
                <a:latin typeface="Century Schoolbook" pitchFamily="18" charset="0"/>
              </a:rPr>
              <a:t>di fatto </a:t>
            </a:r>
            <a:r>
              <a:rPr lang="it-IT" altLang="ja-JP" sz="2000" u="sng" smtClean="0">
                <a:latin typeface="Century Schoolbook" pitchFamily="18" charset="0"/>
              </a:rPr>
              <a:t>maturata dal giorno del licenziamento sino a quello dell</a:t>
            </a:r>
            <a:r>
              <a:rPr lang="it-IT" altLang="it-IT" sz="2000" u="sng" smtClean="0">
                <a:latin typeface="Century Schoolbook" pitchFamily="18" charset="0"/>
              </a:rPr>
              <a:t>’</a:t>
            </a:r>
            <a:r>
              <a:rPr lang="it-IT" altLang="ja-JP" sz="2000" u="sng" smtClean="0">
                <a:latin typeface="Century Schoolbook" pitchFamily="18" charset="0"/>
              </a:rPr>
              <a:t>effettiva reintegrazione</a:t>
            </a:r>
            <a:r>
              <a:rPr lang="it-IT" altLang="ja-JP" sz="2000" smtClean="0">
                <a:latin typeface="Century Schoolbook" pitchFamily="18" charset="0"/>
              </a:rPr>
              <a:t>, </a:t>
            </a:r>
          </a:p>
          <a:p>
            <a:pPr marL="182563" indent="-182563" algn="just">
              <a:buFont typeface="Arial" pitchFamily="34" charset="0"/>
              <a:buChar char="•"/>
            </a:pPr>
            <a:r>
              <a:rPr lang="it-IT" sz="2000" u="sng" smtClean="0">
                <a:latin typeface="Century Schoolbook" pitchFamily="18" charset="0"/>
              </a:rPr>
              <a:t>dedotto quanto percepito, nel periodo di estromissione, per lo svolgimento di altre attività lavorative</a:t>
            </a:r>
            <a:r>
              <a:rPr lang="it-IT" sz="2000" smtClean="0">
                <a:latin typeface="Century Schoolbook" pitchFamily="18" charset="0"/>
              </a:rPr>
              <a:t>. </a:t>
            </a:r>
          </a:p>
          <a:p>
            <a:pPr marL="182563" indent="-182563" algn="just">
              <a:buFont typeface="Arial" pitchFamily="34" charset="0"/>
              <a:buChar char="•"/>
            </a:pPr>
            <a:r>
              <a:rPr lang="it-IT" sz="2000" smtClean="0">
                <a:latin typeface="Century Schoolbook" pitchFamily="18" charset="0"/>
              </a:rPr>
              <a:t>In ogni caso la misura del </a:t>
            </a:r>
            <a:r>
              <a:rPr lang="it-IT" sz="2000" u="sng" smtClean="0">
                <a:latin typeface="Century Schoolbook" pitchFamily="18" charset="0"/>
              </a:rPr>
              <a:t>risarcimento non potrà essere inferiore a cinque mensilità </a:t>
            </a:r>
            <a:r>
              <a:rPr lang="it-IT" sz="2000" smtClean="0">
                <a:latin typeface="Century Schoolbook" pitchFamily="18" charset="0"/>
              </a:rPr>
              <a:t>della retribuzione globale di fatto. Il datore di lavoro è condannato inoltre, per il medesimo periodo, </a:t>
            </a:r>
            <a:r>
              <a:rPr lang="it-IT" sz="2000" u="sng" smtClean="0">
                <a:latin typeface="Century Schoolbook" pitchFamily="18" charset="0"/>
              </a:rPr>
              <a:t>al versamento dei contributi previdenziali e assistenziali</a:t>
            </a:r>
            <a:r>
              <a:rPr lang="it-IT" sz="2000" smtClean="0">
                <a:latin typeface="Century Schoolbook" pitchFamily="18" charset="0"/>
              </a:rPr>
              <a:t>.</a:t>
            </a:r>
          </a:p>
        </p:txBody>
      </p:sp>
      <p:sp>
        <p:nvSpPr>
          <p:cNvPr id="86019" name="Segnaposto data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86020" name="Segnaposto piè di pagina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86021"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08116393-885A-44F6-B14B-BFD0D7E5771F}" type="slidenum">
              <a:rPr lang="it-IT" sz="1000">
                <a:solidFill>
                  <a:schemeClr val="tx2"/>
                </a:solidFill>
              </a:rPr>
              <a:pPr eaLnBrk="1" hangingPunct="1"/>
              <a:t>50</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olo 1"/>
          <p:cNvSpPr>
            <a:spLocks noGrp="1"/>
          </p:cNvSpPr>
          <p:nvPr>
            <p:ph type="title"/>
          </p:nvPr>
        </p:nvSpPr>
        <p:spPr/>
        <p:txBody>
          <a:bodyPr rtlCol="0">
            <a:noAutofit/>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sz="3600" b="1" spc="150" dirty="0">
                <a:ln w="11430"/>
                <a:solidFill>
                  <a:srgbClr val="F8F8F8"/>
                </a:solidFill>
                <a:effectLst>
                  <a:outerShdw blurRad="25400" algn="tl" rotWithShape="0">
                    <a:srgbClr val="000000">
                      <a:alpha val="43000"/>
                    </a:srgbClr>
                  </a:outerShdw>
                </a:effectLst>
                <a:ea typeface="+mj-ea"/>
              </a:rPr>
              <a:t>ART. 14 C3 LICENZIAMENTO DISCRIMINATORIO : INDENNITÀ IN SOSTITUZIONE DI REINTEGRA</a:t>
            </a:r>
          </a:p>
        </p:txBody>
      </p:sp>
      <p:sp>
        <p:nvSpPr>
          <p:cNvPr id="92163" name="Segnaposto contenuto 2"/>
          <p:cNvSpPr>
            <a:spLocks noGrp="1"/>
          </p:cNvSpPr>
          <p:nvPr>
            <p:ph idx="1"/>
          </p:nvPr>
        </p:nvSpPr>
        <p:spPr>
          <a:xfrm>
            <a:off x="323850" y="2565400"/>
            <a:ext cx="8640763" cy="3743325"/>
          </a:xfrm>
        </p:spPr>
        <p:txBody>
          <a:bodyPr>
            <a:normAutofit/>
          </a:bodyPr>
          <a:lstStyle/>
          <a:p>
            <a:pPr marL="419100" indent="-382588">
              <a:lnSpc>
                <a:spcPct val="80000"/>
              </a:lnSpc>
              <a:buFont typeface="Wingdings 2" pitchFamily="18" charset="2"/>
              <a:buChar char=""/>
            </a:pPr>
            <a:r>
              <a:rPr lang="it-IT" u="sng" smtClean="0">
                <a:latin typeface="Century Schoolbook" pitchFamily="18" charset="0"/>
              </a:rPr>
              <a:t>Fermo restando il diritto al risarcimento </a:t>
            </a:r>
            <a:r>
              <a:rPr lang="it-IT" smtClean="0">
                <a:latin typeface="Century Schoolbook" pitchFamily="18" charset="0"/>
              </a:rPr>
              <a:t>del danno come previsto al secondo comma, al lavoratore è data </a:t>
            </a:r>
            <a:r>
              <a:rPr lang="it-IT" u="sng" smtClean="0">
                <a:latin typeface="Century Schoolbook" pitchFamily="18" charset="0"/>
              </a:rPr>
              <a:t>la facoltà </a:t>
            </a:r>
            <a:r>
              <a:rPr lang="it-IT" smtClean="0">
                <a:latin typeface="Century Schoolbook" pitchFamily="18" charset="0"/>
              </a:rPr>
              <a:t>di chiedere al datore di lavoro, </a:t>
            </a:r>
            <a:r>
              <a:rPr lang="it-IT" u="sng" smtClean="0">
                <a:latin typeface="Century Schoolbook" pitchFamily="18" charset="0"/>
              </a:rPr>
              <a:t>in sostituzione della reintegrazione </a:t>
            </a:r>
            <a:r>
              <a:rPr lang="it-IT" smtClean="0">
                <a:latin typeface="Century Schoolbook" pitchFamily="18" charset="0"/>
              </a:rPr>
              <a:t>nel posto di lavoro</a:t>
            </a:r>
            <a:r>
              <a:rPr lang="it-IT" u="sng" smtClean="0">
                <a:latin typeface="Century Schoolbook" pitchFamily="18" charset="0"/>
              </a:rPr>
              <a:t>, un</a:t>
            </a:r>
            <a:r>
              <a:rPr lang="ja-JP" altLang="it-IT" u="sng" smtClean="0">
                <a:latin typeface="Century Schoolbook" pitchFamily="18" charset="0"/>
                <a:ea typeface="HGP明朝E" charset="-128"/>
              </a:rPr>
              <a:t>’</a:t>
            </a:r>
            <a:r>
              <a:rPr lang="it-IT" altLang="ja-JP" u="sng" smtClean="0">
                <a:latin typeface="Century Schoolbook" pitchFamily="18" charset="0"/>
              </a:rPr>
              <a:t>indennità pari a quindici mensilità dell</a:t>
            </a:r>
            <a:r>
              <a:rPr lang="it-IT" altLang="it-IT" u="sng" smtClean="0">
                <a:latin typeface="Century Schoolbook" pitchFamily="18" charset="0"/>
              </a:rPr>
              <a:t>’</a:t>
            </a:r>
            <a:r>
              <a:rPr lang="it-IT" altLang="ja-JP" u="sng" smtClean="0">
                <a:latin typeface="Century Schoolbook" pitchFamily="18" charset="0"/>
              </a:rPr>
              <a:t>ultima retribuzione globale di fatto</a:t>
            </a:r>
            <a:r>
              <a:rPr lang="it-IT" altLang="ja-JP" smtClean="0">
                <a:latin typeface="Century Schoolbook" pitchFamily="18" charset="0"/>
              </a:rPr>
              <a:t>, la cui richiesta determina la risoluzione del rapporto di lavoro, e che </a:t>
            </a:r>
            <a:r>
              <a:rPr lang="it-IT" altLang="ja-JP" u="sng" smtClean="0">
                <a:latin typeface="Century Schoolbook" pitchFamily="18" charset="0"/>
              </a:rPr>
              <a:t>non è assoggettata a contribuzione previdenziale</a:t>
            </a:r>
            <a:r>
              <a:rPr lang="it-IT" altLang="ja-JP" smtClean="0">
                <a:latin typeface="Century Schoolbook" pitchFamily="18" charset="0"/>
              </a:rPr>
              <a:t>.</a:t>
            </a:r>
          </a:p>
          <a:p>
            <a:pPr marL="419100" indent="-382588">
              <a:lnSpc>
                <a:spcPct val="80000"/>
              </a:lnSpc>
              <a:buFont typeface="Wingdings 2" pitchFamily="18" charset="2"/>
              <a:buChar char=""/>
            </a:pPr>
            <a:r>
              <a:rPr lang="it-IT" smtClean="0">
                <a:latin typeface="Century Schoolbook" pitchFamily="18" charset="0"/>
              </a:rPr>
              <a:t> La richiesta dell</a:t>
            </a:r>
            <a:r>
              <a:rPr lang="it-IT" altLang="it-IT" smtClean="0">
                <a:latin typeface="Century Schoolbook" pitchFamily="18" charset="0"/>
              </a:rPr>
              <a:t>’</a:t>
            </a:r>
            <a:r>
              <a:rPr lang="it-IT" smtClean="0">
                <a:latin typeface="Century Schoolbook" pitchFamily="18" charset="0"/>
              </a:rPr>
              <a:t>indennità </a:t>
            </a:r>
            <a:r>
              <a:rPr lang="it-IT" u="sng" smtClean="0">
                <a:latin typeface="Century Schoolbook" pitchFamily="18" charset="0"/>
              </a:rPr>
              <a:t>deve essere effettuata entro trenta giorni</a:t>
            </a:r>
            <a:r>
              <a:rPr lang="it-IT" smtClean="0">
                <a:latin typeface="Century Schoolbook" pitchFamily="18" charset="0"/>
              </a:rPr>
              <a:t> dalla </a:t>
            </a:r>
            <a:r>
              <a:rPr lang="it-IT" u="sng" smtClean="0">
                <a:latin typeface="Century Schoolbook" pitchFamily="18" charset="0"/>
              </a:rPr>
              <a:t>comunicazione del deposito</a:t>
            </a:r>
            <a:r>
              <a:rPr lang="it-IT" smtClean="0">
                <a:latin typeface="Century Schoolbook" pitchFamily="18" charset="0"/>
              </a:rPr>
              <a:t> della sentenza, </a:t>
            </a:r>
            <a:r>
              <a:rPr lang="it-IT" u="sng" smtClean="0">
                <a:latin typeface="Century Schoolbook" pitchFamily="18" charset="0"/>
              </a:rPr>
              <a:t>o dall</a:t>
            </a:r>
            <a:r>
              <a:rPr lang="it-IT" altLang="it-IT" u="sng" smtClean="0">
                <a:latin typeface="Century Schoolbook" pitchFamily="18" charset="0"/>
              </a:rPr>
              <a:t>’</a:t>
            </a:r>
            <a:r>
              <a:rPr lang="it-IT" u="sng" smtClean="0">
                <a:latin typeface="Century Schoolbook" pitchFamily="18" charset="0"/>
              </a:rPr>
              <a:t>invito del datore di lavoro </a:t>
            </a:r>
            <a:r>
              <a:rPr lang="it-IT" smtClean="0">
                <a:latin typeface="Century Schoolbook" pitchFamily="18" charset="0"/>
              </a:rPr>
              <a:t>a riprendere servizio, se anteriore alla predetta comunicazione</a:t>
            </a:r>
          </a:p>
        </p:txBody>
      </p:sp>
      <p:sp>
        <p:nvSpPr>
          <p:cNvPr id="87043" name="Segnaposto data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87044" name="Segnaposto piè di pagina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87045"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A700EDFB-F86E-4B4B-AC0E-AB427A59BCA3}" type="slidenum">
              <a:rPr lang="it-IT" sz="1000">
                <a:solidFill>
                  <a:schemeClr val="tx2"/>
                </a:solidFill>
              </a:rPr>
              <a:pPr eaLnBrk="1" hangingPunct="1"/>
              <a:t>51</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olo 1"/>
          <p:cNvSpPr>
            <a:spLocks noGrp="1"/>
          </p:cNvSpPr>
          <p:nvPr>
            <p:ph type="title"/>
          </p:nvPr>
        </p:nvSpPr>
        <p:spPr>
          <a:xfrm>
            <a:off x="251520" y="404664"/>
            <a:ext cx="8568952" cy="998686"/>
          </a:xfrm>
        </p:spPr>
        <p:txBody>
          <a:bodyPr rtlCol="0">
            <a:noAutofit/>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sz="3200" b="1" spc="150" dirty="0" smtClean="0">
                <a:ln w="11430"/>
                <a:solidFill>
                  <a:srgbClr val="F8F8F8"/>
                </a:solidFill>
                <a:effectLst>
                  <a:outerShdw blurRad="25400" algn="tl" rotWithShape="0">
                    <a:srgbClr val="000000">
                      <a:alpha val="43000"/>
                    </a:srgbClr>
                  </a:outerShdw>
                </a:effectLst>
                <a:ea typeface="+mj-ea"/>
              </a:rPr>
              <a:t>ART. 18 C8 INDIVIDUAZIONE DATORI LAVORO CUI APPLICABILE LA NORMATIVA DAL COMMA 4 AL COMMA 7</a:t>
            </a:r>
          </a:p>
        </p:txBody>
      </p:sp>
      <p:sp>
        <p:nvSpPr>
          <p:cNvPr id="3" name="Segnaposto contenuto 2"/>
          <p:cNvSpPr>
            <a:spLocks noGrp="1"/>
          </p:cNvSpPr>
          <p:nvPr>
            <p:ph idx="1"/>
          </p:nvPr>
        </p:nvSpPr>
        <p:spPr>
          <a:xfrm>
            <a:off x="250825" y="2492375"/>
            <a:ext cx="8713788" cy="3816350"/>
          </a:xfrm>
        </p:spPr>
        <p:txBody>
          <a:bodyPr>
            <a:normAutofit/>
          </a:bodyPr>
          <a:lstStyle/>
          <a:p>
            <a:pPr marL="182563" indent="-182563">
              <a:lnSpc>
                <a:spcPct val="80000"/>
              </a:lnSpc>
              <a:buFont typeface="Arial" pitchFamily="34" charset="0"/>
              <a:buChar char="•"/>
            </a:pPr>
            <a:r>
              <a:rPr lang="it-IT" sz="2200" smtClean="0">
                <a:latin typeface="Century Schoolbook" pitchFamily="18" charset="0"/>
              </a:rPr>
              <a:t>Le disposizioni dal comma quarto al comma settimo si applicano al datore di lavoro, imprenditore o non imprenditore, che in ciascuna sede, stabilimento, filiale, ufficio o reparto autonomo nel quale ha avuto luogo il licenziamento </a:t>
            </a:r>
            <a:r>
              <a:rPr lang="it-IT" sz="2200" u="sng" smtClean="0">
                <a:latin typeface="Century Schoolbook" pitchFamily="18" charset="0"/>
              </a:rPr>
              <a:t>occupa alle sue dipendenze </a:t>
            </a:r>
            <a:r>
              <a:rPr lang="it-IT" sz="2200" b="1" u="sng" smtClean="0">
                <a:latin typeface="Century Schoolbook" pitchFamily="18" charset="0"/>
              </a:rPr>
              <a:t>più di quindici lavoratori o più di cinque se trattasi di imprenditore agricolo</a:t>
            </a:r>
            <a:r>
              <a:rPr lang="it-IT" sz="2200" b="1" smtClean="0">
                <a:latin typeface="Century Schoolbook" pitchFamily="18" charset="0"/>
              </a:rPr>
              <a:t>, </a:t>
            </a:r>
            <a:r>
              <a:rPr lang="it-IT" sz="2200" smtClean="0">
                <a:latin typeface="Century Schoolbook" pitchFamily="18" charset="0"/>
              </a:rPr>
              <a:t>nonché al datore di lavoro, imprenditore o non imprenditore, </a:t>
            </a:r>
            <a:r>
              <a:rPr lang="it-IT" sz="2200" b="1" u="sng" smtClean="0">
                <a:latin typeface="Century Schoolbook" pitchFamily="18" charset="0"/>
              </a:rPr>
              <a:t>che nell</a:t>
            </a:r>
            <a:r>
              <a:rPr lang="it-IT" altLang="it-IT" sz="2200" b="1" u="sng" smtClean="0">
                <a:latin typeface="Century Schoolbook" pitchFamily="18" charset="0"/>
              </a:rPr>
              <a:t>’</a:t>
            </a:r>
            <a:r>
              <a:rPr lang="it-IT" sz="2200" b="1" u="sng" smtClean="0">
                <a:latin typeface="Century Schoolbook" pitchFamily="18" charset="0"/>
              </a:rPr>
              <a:t>ambito dello stesso comune occupa più di quindici dipendenti </a:t>
            </a:r>
            <a:r>
              <a:rPr lang="it-IT" sz="2200" smtClean="0">
                <a:latin typeface="Century Schoolbook" pitchFamily="18" charset="0"/>
              </a:rPr>
              <a:t>ed </a:t>
            </a:r>
            <a:r>
              <a:rPr lang="it-IT" sz="2200" b="1" u="sng" smtClean="0">
                <a:latin typeface="Century Schoolbook" pitchFamily="18" charset="0"/>
              </a:rPr>
              <a:t>all</a:t>
            </a:r>
            <a:r>
              <a:rPr lang="it-IT" altLang="it-IT" sz="2200" b="1" u="sng" smtClean="0">
                <a:latin typeface="Century Schoolbook" pitchFamily="18" charset="0"/>
              </a:rPr>
              <a:t>’</a:t>
            </a:r>
            <a:r>
              <a:rPr lang="it-IT" sz="2200" b="1" u="sng" smtClean="0">
                <a:latin typeface="Century Schoolbook" pitchFamily="18" charset="0"/>
              </a:rPr>
              <a:t>impresa agricola che nel medesimo ambito territoriale occupa più di cinque dipendenti</a:t>
            </a:r>
            <a:r>
              <a:rPr lang="it-IT" sz="2200" smtClean="0">
                <a:latin typeface="Century Schoolbook" pitchFamily="18" charset="0"/>
              </a:rPr>
              <a:t>, anche se ciascuna unità produttiva, singolarmente considerata, non raggiunge tali limiti, e in ogni caso al datore di lavoro, imprenditore e non imprenditore, che occupa più di sessanta dipendenti.</a:t>
            </a:r>
          </a:p>
        </p:txBody>
      </p:sp>
      <p:sp>
        <p:nvSpPr>
          <p:cNvPr id="88067" name="Segnaposto data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88068" name="Segnaposto piè di pagina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88069"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D834B9F2-AFFC-4D44-B50D-F7384AD79741}" type="slidenum">
              <a:rPr lang="it-IT" sz="1000">
                <a:solidFill>
                  <a:schemeClr val="tx2"/>
                </a:solidFill>
              </a:rPr>
              <a:pPr eaLnBrk="1" hangingPunct="1"/>
              <a:t>52</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476672"/>
            <a:ext cx="8640960" cy="1252728"/>
          </a:xfrm>
        </p:spPr>
        <p:txBody>
          <a:bodyPr rtlCol="0">
            <a:normAutofit fontScale="90000"/>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b="1" spc="150" dirty="0" smtClean="0">
                <a:ln w="11430"/>
                <a:solidFill>
                  <a:srgbClr val="F8F8F8"/>
                </a:solidFill>
                <a:effectLst>
                  <a:outerShdw blurRad="25400" algn="tl" rotWithShape="0">
                    <a:srgbClr val="000000">
                      <a:alpha val="43000"/>
                    </a:srgbClr>
                  </a:outerShdw>
                </a:effectLst>
                <a:ea typeface="+mj-ea"/>
              </a:rPr>
              <a:t>ART. 14 C9 COMPUTO DEI LAVORATORI AI FINI DEL REGIME DI TUTELA</a:t>
            </a:r>
            <a:endParaRPr lang="it-IT" b="1" spc="150" dirty="0">
              <a:ln w="11430"/>
              <a:solidFill>
                <a:srgbClr val="F8F8F8"/>
              </a:solidFill>
              <a:effectLst>
                <a:outerShdw blurRad="25400" algn="tl" rotWithShape="0">
                  <a:srgbClr val="000000">
                    <a:alpha val="43000"/>
                  </a:srgbClr>
                </a:outerShdw>
              </a:effectLst>
              <a:ea typeface="+mj-ea"/>
            </a:endParaRPr>
          </a:p>
        </p:txBody>
      </p:sp>
      <p:sp>
        <p:nvSpPr>
          <p:cNvPr id="95235" name="Segnaposto contenuto 2"/>
          <p:cNvSpPr>
            <a:spLocks noGrp="1"/>
          </p:cNvSpPr>
          <p:nvPr>
            <p:ph idx="1"/>
          </p:nvPr>
        </p:nvSpPr>
        <p:spPr>
          <a:xfrm>
            <a:off x="323850" y="2674938"/>
            <a:ext cx="8569325" cy="3562350"/>
          </a:xfrm>
        </p:spPr>
        <p:txBody>
          <a:bodyPr>
            <a:normAutofit/>
          </a:bodyPr>
          <a:lstStyle/>
          <a:p>
            <a:pPr marL="34925" indent="0" algn="just">
              <a:buFont typeface="Symbol" pitchFamily="18" charset="2"/>
              <a:buNone/>
            </a:pPr>
            <a:r>
              <a:rPr lang="it-IT" sz="2200" smtClean="0">
                <a:latin typeface="Century Schoolbook" pitchFamily="18" charset="0"/>
              </a:rPr>
              <a:t>Ai fini del computo del numero dei dipendenti di cui all</a:t>
            </a:r>
            <a:r>
              <a:rPr lang="it-IT" altLang="it-IT" sz="2200" smtClean="0">
                <a:latin typeface="Century Schoolbook" pitchFamily="18" charset="0"/>
              </a:rPr>
              <a:t>’</a:t>
            </a:r>
            <a:r>
              <a:rPr lang="it-IT" sz="2200" smtClean="0">
                <a:latin typeface="Century Schoolbook" pitchFamily="18" charset="0"/>
              </a:rPr>
              <a:t>ottavo comma si tiene conto:</a:t>
            </a:r>
          </a:p>
          <a:p>
            <a:pPr marL="34925" indent="0" algn="just">
              <a:buFont typeface="Wingdings 2" pitchFamily="18" charset="2"/>
              <a:buChar char=""/>
            </a:pPr>
            <a:r>
              <a:rPr lang="it-IT" sz="2200" smtClean="0">
                <a:latin typeface="Century Schoolbook" pitchFamily="18" charset="0"/>
              </a:rPr>
              <a:t> dei lavoratori assunti con contratto a tempo indeterminato parziale per la quota di orario effettivamente svolto, tenendo conto, a tale proposito, che il computo delle unità lavorative fa riferimento all</a:t>
            </a:r>
            <a:r>
              <a:rPr lang="it-IT" altLang="it-IT" sz="2200" smtClean="0">
                <a:latin typeface="Century Schoolbook" pitchFamily="18" charset="0"/>
              </a:rPr>
              <a:t>’</a:t>
            </a:r>
            <a:r>
              <a:rPr lang="it-IT" sz="2200" smtClean="0">
                <a:latin typeface="Century Schoolbook" pitchFamily="18" charset="0"/>
              </a:rPr>
              <a:t>orario previsto dalla contrattazione collettiva del settore. </a:t>
            </a:r>
          </a:p>
          <a:p>
            <a:pPr marL="34925" indent="0" algn="just">
              <a:buFont typeface="Wingdings 2" pitchFamily="18" charset="2"/>
              <a:buChar char=""/>
            </a:pPr>
            <a:r>
              <a:rPr lang="it-IT" sz="2200" smtClean="0">
                <a:latin typeface="Century Schoolbook" pitchFamily="18" charset="0"/>
              </a:rPr>
              <a:t>Non si computano il coniuge ed i parenti del datore di lavoro entro il secondo grado in linea diretta e in linea collaterale. </a:t>
            </a:r>
          </a:p>
        </p:txBody>
      </p:sp>
      <p:sp>
        <p:nvSpPr>
          <p:cNvPr id="89091" name="Segnaposto data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89092" name="Segnaposto piè di pagina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89093"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3E993647-36BE-425D-9FAE-960D19182D39}" type="slidenum">
              <a:rPr lang="it-IT" sz="1000">
                <a:solidFill>
                  <a:schemeClr val="tx2"/>
                </a:solidFill>
              </a:rPr>
              <a:pPr eaLnBrk="1" hangingPunct="1"/>
              <a:t>53</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8313" y="476672"/>
            <a:ext cx="8229600" cy="926678"/>
          </a:xfrm>
        </p:spPr>
        <p:txBody>
          <a:bodyPr rtlCol="0">
            <a:noAutofit/>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sz="3200" b="1" spc="150" dirty="0" smtClean="0">
                <a:ln w="11430"/>
                <a:solidFill>
                  <a:srgbClr val="F8F8F8"/>
                </a:solidFill>
                <a:effectLst>
                  <a:outerShdw blurRad="25400" algn="tl" rotWithShape="0">
                    <a:srgbClr val="000000">
                      <a:alpha val="43000"/>
                    </a:srgbClr>
                  </a:outerShdw>
                </a:effectLst>
                <a:ea typeface="+mj-ea"/>
              </a:rPr>
              <a:t>ART. 18 C4 LICENZIAMENTO PRIVO DI GIUSTA CAUSA  E DI GIUSTIFICATO MOTIVO SOGG.: AMBITO APPLICATIVO</a:t>
            </a:r>
            <a:endParaRPr lang="it-IT" sz="3200" b="1" spc="150" dirty="0">
              <a:ln w="11430"/>
              <a:solidFill>
                <a:srgbClr val="F8F8F8"/>
              </a:solidFill>
              <a:effectLst>
                <a:outerShdw blurRad="25400" algn="tl" rotWithShape="0">
                  <a:srgbClr val="000000">
                    <a:alpha val="43000"/>
                  </a:srgbClr>
                </a:outerShdw>
              </a:effectLst>
              <a:ea typeface="+mj-ea"/>
            </a:endParaRPr>
          </a:p>
        </p:txBody>
      </p:sp>
      <p:sp>
        <p:nvSpPr>
          <p:cNvPr id="96259" name="Segnaposto contenuto 2"/>
          <p:cNvSpPr>
            <a:spLocks noGrp="1"/>
          </p:cNvSpPr>
          <p:nvPr>
            <p:ph idx="1"/>
          </p:nvPr>
        </p:nvSpPr>
        <p:spPr>
          <a:xfrm>
            <a:off x="323850" y="2674938"/>
            <a:ext cx="8569325" cy="3451225"/>
          </a:xfrm>
        </p:spPr>
        <p:txBody>
          <a:bodyPr>
            <a:normAutofit/>
          </a:bodyPr>
          <a:lstStyle/>
          <a:p>
            <a:pPr algn="just">
              <a:lnSpc>
                <a:spcPct val="90000"/>
              </a:lnSpc>
            </a:pPr>
            <a:r>
              <a:rPr lang="it-IT" sz="2800" smtClean="0">
                <a:latin typeface="Century Schoolbook" pitchFamily="18" charset="0"/>
              </a:rPr>
              <a:t>Ipotesi in cui non ricorrono gli estremi del </a:t>
            </a:r>
            <a:r>
              <a:rPr lang="it-IT" sz="2800" u="sng" smtClean="0">
                <a:latin typeface="Century Schoolbook" pitchFamily="18" charset="0"/>
              </a:rPr>
              <a:t>giustificato motivo soggettivo </a:t>
            </a:r>
            <a:r>
              <a:rPr lang="it-IT" sz="2800" smtClean="0">
                <a:latin typeface="Century Schoolbook" pitchFamily="18" charset="0"/>
              </a:rPr>
              <a:t>o </a:t>
            </a:r>
            <a:r>
              <a:rPr lang="it-IT" sz="2800" u="sng" smtClean="0">
                <a:latin typeface="Century Schoolbook" pitchFamily="18" charset="0"/>
              </a:rPr>
              <a:t>della giusta causa</a:t>
            </a:r>
            <a:r>
              <a:rPr lang="it-IT" sz="2800" smtClean="0">
                <a:latin typeface="Century Schoolbook" pitchFamily="18" charset="0"/>
              </a:rPr>
              <a:t> addotti dal datore di lavoro, per insussistenza dei fatti contestati ovvero perché il fatto </a:t>
            </a:r>
            <a:r>
              <a:rPr lang="it-IT" sz="2800" u="sng" smtClean="0">
                <a:latin typeface="Century Schoolbook" pitchFamily="18" charset="0"/>
              </a:rPr>
              <a:t>rientra tra le condotte punibili con una sanzione conservativa </a:t>
            </a:r>
            <a:r>
              <a:rPr lang="it-IT" sz="2800" smtClean="0">
                <a:latin typeface="Century Schoolbook" pitchFamily="18" charset="0"/>
              </a:rPr>
              <a:t>sulla base delle previsioni della </a:t>
            </a:r>
            <a:r>
              <a:rPr lang="it-IT" sz="2800" u="sng" smtClean="0">
                <a:latin typeface="Century Schoolbook" pitchFamily="18" charset="0"/>
              </a:rPr>
              <a:t>legge</a:t>
            </a:r>
            <a:r>
              <a:rPr lang="it-IT" sz="2800" smtClean="0">
                <a:latin typeface="Century Schoolbook" pitchFamily="18" charset="0"/>
              </a:rPr>
              <a:t>, dei </a:t>
            </a:r>
            <a:r>
              <a:rPr lang="it-IT" sz="2800" u="sng" smtClean="0">
                <a:latin typeface="Century Schoolbook" pitchFamily="18" charset="0"/>
              </a:rPr>
              <a:t>contratti collettivi </a:t>
            </a:r>
            <a:r>
              <a:rPr lang="it-IT" sz="2800" smtClean="0">
                <a:latin typeface="Century Schoolbook" pitchFamily="18" charset="0"/>
              </a:rPr>
              <a:t>ovvero dei </a:t>
            </a:r>
            <a:r>
              <a:rPr lang="it-IT" sz="2800" u="sng" smtClean="0">
                <a:latin typeface="Century Schoolbook" pitchFamily="18" charset="0"/>
              </a:rPr>
              <a:t>codici disciplinari applicabili</a:t>
            </a:r>
          </a:p>
        </p:txBody>
      </p:sp>
      <p:sp>
        <p:nvSpPr>
          <p:cNvPr id="90115" name="Segnaposto data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90116" name="Segnaposto piè di pagina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90117"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2229B09B-95AB-469C-8037-258CA9167E70}" type="slidenum">
              <a:rPr lang="it-IT" sz="1000">
                <a:solidFill>
                  <a:schemeClr val="tx2"/>
                </a:solidFill>
              </a:rPr>
              <a:pPr eaLnBrk="1" hangingPunct="1"/>
              <a:t>54</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338328"/>
            <a:ext cx="8640960" cy="1252728"/>
          </a:xfrm>
        </p:spPr>
        <p:txBody>
          <a:bodyPr rtlCol="0">
            <a:noAutofit/>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sz="3200" b="1" spc="150" dirty="0" smtClean="0">
                <a:ln w="11430"/>
                <a:solidFill>
                  <a:srgbClr val="F8F8F8"/>
                </a:solidFill>
                <a:effectLst>
                  <a:outerShdw blurRad="25400" algn="tl" rotWithShape="0">
                    <a:srgbClr val="000000">
                      <a:alpha val="43000"/>
                    </a:srgbClr>
                  </a:outerShdw>
                </a:effectLst>
                <a:ea typeface="+mj-ea"/>
              </a:rPr>
              <a:t>ART. 18 C4 LICENZIAMENTO PRIVO DI GIUSTA CAUSA  E DI GIUSTIFICATO MOTIVO SOGG.: REINTEGRA E RISARCIMENTO</a:t>
            </a:r>
            <a:endParaRPr lang="it-IT" sz="3200" b="1" spc="150" dirty="0">
              <a:ln w="11430"/>
              <a:solidFill>
                <a:srgbClr val="F8F8F8"/>
              </a:solidFill>
              <a:effectLst>
                <a:outerShdw blurRad="25400" algn="tl" rotWithShape="0">
                  <a:srgbClr val="000000">
                    <a:alpha val="43000"/>
                  </a:srgbClr>
                </a:outerShdw>
              </a:effectLst>
              <a:ea typeface="+mj-ea"/>
            </a:endParaRPr>
          </a:p>
        </p:txBody>
      </p:sp>
      <p:sp>
        <p:nvSpPr>
          <p:cNvPr id="3" name="Segnaposto contenuto 2"/>
          <p:cNvSpPr>
            <a:spLocks noGrp="1"/>
          </p:cNvSpPr>
          <p:nvPr>
            <p:ph idx="1"/>
          </p:nvPr>
        </p:nvSpPr>
        <p:spPr>
          <a:xfrm>
            <a:off x="250825" y="2492375"/>
            <a:ext cx="8713788" cy="3633788"/>
          </a:xfrm>
        </p:spPr>
        <p:txBody>
          <a:bodyPr>
            <a:normAutofit lnSpcReduction="10000"/>
          </a:bodyPr>
          <a:lstStyle/>
          <a:p>
            <a:pPr marL="182563" indent="-182563" algn="just">
              <a:lnSpc>
                <a:spcPct val="70000"/>
              </a:lnSpc>
              <a:buFont typeface="Arial" pitchFamily="34" charset="0"/>
              <a:buChar char="•"/>
            </a:pPr>
            <a:r>
              <a:rPr lang="it-IT" sz="2000" smtClean="0">
                <a:latin typeface="Century Schoolbook" pitchFamily="18" charset="0"/>
              </a:rPr>
              <a:t>Il giudice …. annulla il licenziamento e condanna il datore di lavoro :</a:t>
            </a:r>
          </a:p>
          <a:p>
            <a:pPr marL="182563" indent="-182563" algn="just">
              <a:lnSpc>
                <a:spcPct val="70000"/>
              </a:lnSpc>
              <a:buFont typeface="Arial" pitchFamily="34" charset="0"/>
              <a:buChar char="•"/>
            </a:pPr>
            <a:r>
              <a:rPr lang="it-IT" sz="2000" u="sng" smtClean="0">
                <a:latin typeface="Century Schoolbook" pitchFamily="18" charset="0"/>
              </a:rPr>
              <a:t>alla reintegrazione </a:t>
            </a:r>
            <a:r>
              <a:rPr lang="it-IT" sz="2000" smtClean="0">
                <a:latin typeface="Century Schoolbook" pitchFamily="18" charset="0"/>
              </a:rPr>
              <a:t>nel posto di lavoro di cui al primo comma </a:t>
            </a:r>
          </a:p>
          <a:p>
            <a:pPr marL="182563" indent="-182563" algn="just">
              <a:lnSpc>
                <a:spcPct val="70000"/>
              </a:lnSpc>
              <a:buFont typeface="Arial" pitchFamily="34" charset="0"/>
              <a:buChar char="•"/>
            </a:pPr>
            <a:endParaRPr lang="it-IT" sz="2000" smtClean="0">
              <a:latin typeface="Century Schoolbook" pitchFamily="18" charset="0"/>
            </a:endParaRPr>
          </a:p>
          <a:p>
            <a:pPr marL="182563" indent="-182563" algn="just">
              <a:lnSpc>
                <a:spcPct val="70000"/>
              </a:lnSpc>
              <a:buFont typeface="Arial" pitchFamily="34" charset="0"/>
              <a:buChar char="•"/>
            </a:pPr>
            <a:r>
              <a:rPr lang="it-IT" sz="2000" u="sng" smtClean="0">
                <a:latin typeface="Century Schoolbook" pitchFamily="18" charset="0"/>
              </a:rPr>
              <a:t>e al pagamento </a:t>
            </a:r>
            <a:r>
              <a:rPr lang="it-IT" sz="2000" smtClean="0">
                <a:latin typeface="Century Schoolbook" pitchFamily="18" charset="0"/>
              </a:rPr>
              <a:t>di un</a:t>
            </a:r>
            <a:r>
              <a:rPr lang="it-IT" altLang="it-IT" sz="2000" smtClean="0">
                <a:latin typeface="Century Schoolbook" pitchFamily="18" charset="0"/>
              </a:rPr>
              <a:t>’</a:t>
            </a:r>
            <a:r>
              <a:rPr lang="it-IT" sz="2000" smtClean="0">
                <a:latin typeface="Century Schoolbook" pitchFamily="18" charset="0"/>
              </a:rPr>
              <a:t>indennità risarcitoria commisurata all</a:t>
            </a:r>
            <a:r>
              <a:rPr lang="it-IT" altLang="it-IT" sz="2000" smtClean="0">
                <a:latin typeface="Century Schoolbook" pitchFamily="18" charset="0"/>
              </a:rPr>
              <a:t>’</a:t>
            </a:r>
            <a:r>
              <a:rPr lang="it-IT" sz="2000" smtClean="0">
                <a:latin typeface="Century Schoolbook" pitchFamily="18" charset="0"/>
              </a:rPr>
              <a:t>ultima retribuzione </a:t>
            </a:r>
            <a:r>
              <a:rPr lang="it-IT" sz="2000" u="sng" smtClean="0">
                <a:latin typeface="Century Schoolbook" pitchFamily="18" charset="0"/>
              </a:rPr>
              <a:t>globale di fatto </a:t>
            </a:r>
            <a:r>
              <a:rPr lang="it-IT" sz="2000" smtClean="0">
                <a:latin typeface="Century Schoolbook" pitchFamily="18" charset="0"/>
              </a:rPr>
              <a:t>dal giorno del licenziamento sino a quello dell</a:t>
            </a:r>
            <a:r>
              <a:rPr lang="it-IT" altLang="it-IT" sz="2000" smtClean="0">
                <a:latin typeface="Century Schoolbook" pitchFamily="18" charset="0"/>
              </a:rPr>
              <a:t>’</a:t>
            </a:r>
            <a:r>
              <a:rPr lang="it-IT" sz="2000" smtClean="0">
                <a:latin typeface="Century Schoolbook" pitchFamily="18" charset="0"/>
              </a:rPr>
              <a:t>effettiva reintegrazione (comunque non superiore alle 12 mensilità), </a:t>
            </a:r>
            <a:r>
              <a:rPr lang="it-IT" sz="2000" u="sng" smtClean="0">
                <a:latin typeface="Century Schoolbook" pitchFamily="18" charset="0"/>
              </a:rPr>
              <a:t>dedotto</a:t>
            </a:r>
            <a:r>
              <a:rPr lang="it-IT" sz="2000" smtClean="0">
                <a:latin typeface="Century Schoolbook" pitchFamily="18" charset="0"/>
              </a:rPr>
              <a:t> quanto il lavoratore ha percepito, nel periodo di estromissione, per lo svolgimento di altre attività lavorative, nonché quanto avrebbe potuto percepire dedicandosi con diligenza alla ricerca di una nuova occupazione</a:t>
            </a:r>
          </a:p>
          <a:p>
            <a:pPr marL="182563" indent="-182563" algn="just">
              <a:lnSpc>
                <a:spcPct val="70000"/>
              </a:lnSpc>
              <a:buFont typeface="Arial" pitchFamily="34" charset="0"/>
              <a:buChar char="•"/>
            </a:pPr>
            <a:endParaRPr lang="it-IT" sz="2000" smtClean="0">
              <a:latin typeface="Century Schoolbook" pitchFamily="18" charset="0"/>
            </a:endParaRPr>
          </a:p>
          <a:p>
            <a:pPr marL="182563" indent="-182563" algn="just">
              <a:lnSpc>
                <a:spcPct val="70000"/>
              </a:lnSpc>
              <a:buFont typeface="Arial" pitchFamily="34" charset="0"/>
              <a:buChar char="•"/>
            </a:pPr>
            <a:r>
              <a:rPr lang="it-IT" sz="2000" u="sng" smtClean="0">
                <a:latin typeface="Century Schoolbook" pitchFamily="18" charset="0"/>
              </a:rPr>
              <a:t>al versamento dei contributi previdenziali e assistenziali </a:t>
            </a:r>
            <a:r>
              <a:rPr lang="it-IT" sz="2000" smtClean="0">
                <a:latin typeface="Century Schoolbook" pitchFamily="18" charset="0"/>
              </a:rPr>
              <a:t>dal giorno del licenziamento fino a quello della effettiva reintegrazione, maggiorati degli interessi </a:t>
            </a:r>
            <a:r>
              <a:rPr lang="it-IT" sz="2000" u="sng" smtClean="0">
                <a:latin typeface="Century Schoolbook" pitchFamily="18" charset="0"/>
              </a:rPr>
              <a:t>nella misura legale </a:t>
            </a:r>
            <a:r>
              <a:rPr lang="it-IT" sz="2000" smtClean="0">
                <a:latin typeface="Century Schoolbook" pitchFamily="18" charset="0"/>
              </a:rPr>
              <a:t>senza applicazione di sanzioni per omessa o ritardata contribuzione,</a:t>
            </a:r>
          </a:p>
          <a:p>
            <a:pPr marL="182563" indent="-182563" algn="just">
              <a:lnSpc>
                <a:spcPct val="70000"/>
              </a:lnSpc>
              <a:buFont typeface="Arial" pitchFamily="34" charset="0"/>
              <a:buChar char="•"/>
            </a:pPr>
            <a:endParaRPr lang="it-IT" sz="2000" smtClean="0">
              <a:latin typeface="Century Schoolbook" pitchFamily="18" charset="0"/>
            </a:endParaRPr>
          </a:p>
        </p:txBody>
      </p:sp>
      <p:sp>
        <p:nvSpPr>
          <p:cNvPr id="91139" name="Segnaposto data 5"/>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91140" name="Segnaposto piè di pagina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91141" name="Segnaposto numero diapositiva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DFA7BB27-0C55-413F-A2DC-7C46BA431923}" type="slidenum">
              <a:rPr lang="it-IT" sz="1000">
                <a:solidFill>
                  <a:schemeClr val="tx2"/>
                </a:solidFill>
              </a:rPr>
              <a:pPr eaLnBrk="1" hangingPunct="1"/>
              <a:t>55</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olo 1"/>
          <p:cNvSpPr>
            <a:spLocks noGrp="1"/>
          </p:cNvSpPr>
          <p:nvPr>
            <p:ph type="title"/>
          </p:nvPr>
        </p:nvSpPr>
        <p:spPr>
          <a:xfrm>
            <a:off x="251520" y="404664"/>
            <a:ext cx="8640960" cy="998686"/>
          </a:xfrm>
        </p:spPr>
        <p:txBody>
          <a:bodyPr rtlCol="0">
            <a:noAutofit/>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sz="2800" b="1" spc="150" dirty="0">
                <a:ln w="11430"/>
                <a:solidFill>
                  <a:srgbClr val="F8F8F8"/>
                </a:solidFill>
                <a:effectLst>
                  <a:outerShdw blurRad="25400" algn="tl" rotWithShape="0">
                    <a:srgbClr val="000000">
                      <a:alpha val="43000"/>
                    </a:srgbClr>
                  </a:outerShdw>
                </a:effectLst>
                <a:ea typeface="+mj-ea"/>
              </a:rPr>
              <a:t>ART. 18 C4 LICENZIAMENTO PRIVO DI GIUSTA CAUSA  E DI GIUSTIFICATO MOTIVO SOGG.: INDENNITÀ SOSTITUTIVA DI REINTEGRA</a:t>
            </a:r>
          </a:p>
        </p:txBody>
      </p:sp>
      <p:sp>
        <p:nvSpPr>
          <p:cNvPr id="92161" name="Segnaposto contenuto 2"/>
          <p:cNvSpPr>
            <a:spLocks noGrp="1"/>
          </p:cNvSpPr>
          <p:nvPr>
            <p:ph idx="1"/>
          </p:nvPr>
        </p:nvSpPr>
        <p:spPr>
          <a:xfrm>
            <a:off x="250825" y="2674938"/>
            <a:ext cx="8642350" cy="3562350"/>
          </a:xfrm>
        </p:spPr>
        <p:txBody>
          <a:bodyPr/>
          <a:lstStyle/>
          <a:p>
            <a:r>
              <a:rPr lang="it-IT" smtClean="0">
                <a:latin typeface="Century Schoolbook" pitchFamily="18" charset="0"/>
              </a:rPr>
              <a:t>A seguito dell</a:t>
            </a:r>
            <a:r>
              <a:rPr lang="it-IT" altLang="it-IT" smtClean="0">
                <a:latin typeface="Century Schoolbook" pitchFamily="18" charset="0"/>
              </a:rPr>
              <a:t>’</a:t>
            </a:r>
            <a:r>
              <a:rPr lang="it-IT" smtClean="0">
                <a:latin typeface="Century Schoolbook" pitchFamily="18" charset="0"/>
              </a:rPr>
              <a:t>ordine di reintegrazione, il rapporto di lavoro </a:t>
            </a:r>
            <a:r>
              <a:rPr lang="it-IT" u="sng" smtClean="0">
                <a:latin typeface="Century Schoolbook" pitchFamily="18" charset="0"/>
              </a:rPr>
              <a:t>si intende risolto </a:t>
            </a:r>
          </a:p>
          <a:p>
            <a:r>
              <a:rPr lang="it-IT" smtClean="0">
                <a:latin typeface="Century Schoolbook" pitchFamily="18" charset="0"/>
              </a:rPr>
              <a:t>quando il lavoratore </a:t>
            </a:r>
            <a:r>
              <a:rPr lang="it-IT" u="sng" smtClean="0">
                <a:latin typeface="Century Schoolbook" pitchFamily="18" charset="0"/>
              </a:rPr>
              <a:t>non abbia ripreso </a:t>
            </a:r>
            <a:r>
              <a:rPr lang="it-IT" smtClean="0">
                <a:latin typeface="Century Schoolbook" pitchFamily="18" charset="0"/>
              </a:rPr>
              <a:t>servizio entro trenta giorni </a:t>
            </a:r>
            <a:r>
              <a:rPr lang="it-IT" u="sng" smtClean="0">
                <a:latin typeface="Century Schoolbook" pitchFamily="18" charset="0"/>
              </a:rPr>
              <a:t>dall</a:t>
            </a:r>
            <a:r>
              <a:rPr lang="it-IT" altLang="it-IT" u="sng" smtClean="0">
                <a:latin typeface="Century Schoolbook" pitchFamily="18" charset="0"/>
              </a:rPr>
              <a:t>’</a:t>
            </a:r>
            <a:r>
              <a:rPr lang="it-IT" u="sng" smtClean="0">
                <a:latin typeface="Century Schoolbook" pitchFamily="18" charset="0"/>
              </a:rPr>
              <a:t>invito del datore </a:t>
            </a:r>
            <a:r>
              <a:rPr lang="it-IT" smtClean="0">
                <a:latin typeface="Century Schoolbook" pitchFamily="18" charset="0"/>
              </a:rPr>
              <a:t>di lavoro, </a:t>
            </a:r>
          </a:p>
          <a:p>
            <a:r>
              <a:rPr lang="it-IT" smtClean="0">
                <a:latin typeface="Century Schoolbook" pitchFamily="18" charset="0"/>
              </a:rPr>
              <a:t>salvo il caso in cui </a:t>
            </a:r>
            <a:r>
              <a:rPr lang="it-IT" u="sng" smtClean="0">
                <a:latin typeface="Century Schoolbook" pitchFamily="18" charset="0"/>
              </a:rPr>
              <a:t>abbia richiesto l</a:t>
            </a:r>
            <a:r>
              <a:rPr lang="it-IT" altLang="it-IT" u="sng" smtClean="0">
                <a:latin typeface="Century Schoolbook" pitchFamily="18" charset="0"/>
              </a:rPr>
              <a:t>’</a:t>
            </a:r>
            <a:r>
              <a:rPr lang="it-IT" u="sng" smtClean="0">
                <a:latin typeface="Century Schoolbook" pitchFamily="18" charset="0"/>
              </a:rPr>
              <a:t>indennità sostitutiva della reintegrazione </a:t>
            </a:r>
            <a:r>
              <a:rPr lang="it-IT" smtClean="0">
                <a:latin typeface="Century Schoolbook" pitchFamily="18" charset="0"/>
              </a:rPr>
              <a:t>nel posto di lavoro ai sensi del terzo comma</a:t>
            </a:r>
          </a:p>
        </p:txBody>
      </p:sp>
      <p:sp>
        <p:nvSpPr>
          <p:cNvPr id="92163" name="Segnaposto data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92164" name="Segnaposto piè di pagina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92165"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493434B5-ACE9-4B8A-8909-D22F3FF30CBA}" type="slidenum">
              <a:rPr lang="it-IT" sz="1000">
                <a:solidFill>
                  <a:schemeClr val="tx2"/>
                </a:solidFill>
              </a:rPr>
              <a:pPr eaLnBrk="1" hangingPunct="1"/>
              <a:t>56</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olo 1"/>
          <p:cNvSpPr>
            <a:spLocks noGrp="1"/>
          </p:cNvSpPr>
          <p:nvPr>
            <p:ph type="title"/>
          </p:nvPr>
        </p:nvSpPr>
        <p:spPr>
          <a:xfrm>
            <a:off x="457200" y="338328"/>
            <a:ext cx="8435280" cy="1252728"/>
          </a:xfrm>
        </p:spPr>
        <p:txBody>
          <a:bodyPr rtlCol="0">
            <a:noAutofit/>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sz="3600" b="1" spc="150" dirty="0" smtClean="0">
                <a:ln w="11430"/>
                <a:solidFill>
                  <a:srgbClr val="F8F8F8"/>
                </a:solidFill>
                <a:effectLst>
                  <a:outerShdw blurRad="25400" algn="tl" rotWithShape="0">
                    <a:srgbClr val="000000">
                      <a:alpha val="43000"/>
                    </a:srgbClr>
                  </a:outerShdw>
                </a:effectLst>
                <a:ea typeface="+mj-ea"/>
              </a:rPr>
              <a:t>ART. 18 C5 LICENZIAMENTO PRIVO DI GIUSTA CAUSA  E DI GIUSTIFICATO MOTIVO SOGG.: ALTRE IPOTESI</a:t>
            </a:r>
          </a:p>
        </p:txBody>
      </p:sp>
      <p:sp>
        <p:nvSpPr>
          <p:cNvPr id="3" name="Segnaposto contenuto 2"/>
          <p:cNvSpPr>
            <a:spLocks noGrp="1"/>
          </p:cNvSpPr>
          <p:nvPr>
            <p:ph idx="1"/>
          </p:nvPr>
        </p:nvSpPr>
        <p:spPr>
          <a:xfrm>
            <a:off x="250825" y="2674938"/>
            <a:ext cx="8642350" cy="3562350"/>
          </a:xfrm>
        </p:spPr>
        <p:txBody>
          <a:bodyPr>
            <a:normAutofit lnSpcReduction="10000"/>
          </a:bodyPr>
          <a:lstStyle/>
          <a:p>
            <a:pPr marL="419100" indent="-382588">
              <a:lnSpc>
                <a:spcPct val="90000"/>
              </a:lnSpc>
              <a:buFont typeface="Wingdings 2" pitchFamily="18" charset="2"/>
              <a:buChar char=""/>
            </a:pPr>
            <a:r>
              <a:rPr lang="it-IT" sz="2000" smtClean="0">
                <a:latin typeface="Century Schoolbook" pitchFamily="18" charset="0"/>
              </a:rPr>
              <a:t>Il giudice, nelle altre ipotesi in cui accerta che non ricorrono gli estremi del giustificato motivo soggettivo o della giusta causa addotti dal datore di lavoro, </a:t>
            </a:r>
          </a:p>
          <a:p>
            <a:pPr marL="419100" indent="-382588">
              <a:lnSpc>
                <a:spcPct val="90000"/>
              </a:lnSpc>
              <a:buFont typeface="Wingdings 2" pitchFamily="18" charset="2"/>
              <a:buChar char=""/>
            </a:pPr>
            <a:r>
              <a:rPr lang="it-IT" sz="2000" smtClean="0">
                <a:latin typeface="Century Schoolbook" pitchFamily="18" charset="0"/>
              </a:rPr>
              <a:t>dichiara risolto il rapporto di lavoro con effetto dalla data del licenziamento</a:t>
            </a:r>
          </a:p>
          <a:p>
            <a:pPr marL="419100" indent="-382588">
              <a:lnSpc>
                <a:spcPct val="90000"/>
              </a:lnSpc>
              <a:buFont typeface="Wingdings 2" pitchFamily="18" charset="2"/>
              <a:buChar char=""/>
            </a:pPr>
            <a:r>
              <a:rPr lang="it-IT" sz="2000" smtClean="0">
                <a:latin typeface="Century Schoolbook" pitchFamily="18" charset="0"/>
              </a:rPr>
              <a:t> e condanna il datore di lavoro al pagamento di un</a:t>
            </a:r>
            <a:r>
              <a:rPr lang="ja-JP" altLang="it-IT" sz="2000" smtClean="0">
                <a:latin typeface="Century Schoolbook" pitchFamily="18" charset="0"/>
                <a:ea typeface="HGP明朝E" charset="-128"/>
              </a:rPr>
              <a:t>’</a:t>
            </a:r>
            <a:r>
              <a:rPr lang="it-IT" altLang="ja-JP" sz="2000" smtClean="0">
                <a:latin typeface="Century Schoolbook" pitchFamily="18" charset="0"/>
              </a:rPr>
              <a:t>indennità risarcitoria onnicomprensiva determinata tra un minimo di dodici e un massimo di ventiquattro mensilità dell</a:t>
            </a:r>
            <a:r>
              <a:rPr lang="it-IT" altLang="it-IT" sz="2000" smtClean="0">
                <a:latin typeface="Century Schoolbook" pitchFamily="18" charset="0"/>
              </a:rPr>
              <a:t>’</a:t>
            </a:r>
            <a:r>
              <a:rPr lang="it-IT" altLang="ja-JP" sz="2000" smtClean="0">
                <a:latin typeface="Century Schoolbook" pitchFamily="18" charset="0"/>
              </a:rPr>
              <a:t>ultima retribuzione globale di fatto, in relazione all</a:t>
            </a:r>
            <a:r>
              <a:rPr lang="it-IT" altLang="it-IT" sz="2000" smtClean="0">
                <a:latin typeface="Century Schoolbook" pitchFamily="18" charset="0"/>
              </a:rPr>
              <a:t>’</a:t>
            </a:r>
            <a:r>
              <a:rPr lang="it-IT" altLang="ja-JP" sz="2000" smtClean="0">
                <a:latin typeface="Century Schoolbook" pitchFamily="18" charset="0"/>
              </a:rPr>
              <a:t>anzianità del lavoratore e tenuto conto del numero dei dipendenti occupati, delle dimensioni dell</a:t>
            </a:r>
            <a:r>
              <a:rPr lang="it-IT" altLang="it-IT" sz="2000" smtClean="0">
                <a:latin typeface="Century Schoolbook" pitchFamily="18" charset="0"/>
              </a:rPr>
              <a:t>’</a:t>
            </a:r>
            <a:r>
              <a:rPr lang="it-IT" altLang="ja-JP" sz="2000" smtClean="0">
                <a:latin typeface="Century Schoolbook" pitchFamily="18" charset="0"/>
              </a:rPr>
              <a:t>attività economica, del comportamento e delle condizioni delle parti, con onere di specifica motivazione a tale riguardo.</a:t>
            </a:r>
          </a:p>
          <a:p>
            <a:pPr marL="419100" indent="-382588">
              <a:lnSpc>
                <a:spcPct val="90000"/>
              </a:lnSpc>
              <a:buFont typeface="Wingdings 2" pitchFamily="18" charset="2"/>
              <a:buChar char=""/>
            </a:pPr>
            <a:endParaRPr lang="it-IT" sz="2000" smtClean="0">
              <a:latin typeface="Century Schoolbook" pitchFamily="18" charset="0"/>
            </a:endParaRPr>
          </a:p>
        </p:txBody>
      </p:sp>
      <p:sp>
        <p:nvSpPr>
          <p:cNvPr id="93187" name="Segnaposto data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93188" name="Segnaposto piè di pagina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93189"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05EDDF84-49AB-4444-A890-0766BC3B1E02}" type="slidenum">
              <a:rPr lang="it-IT" sz="1000">
                <a:solidFill>
                  <a:schemeClr val="tx2"/>
                </a:solidFill>
              </a:rPr>
              <a:pPr eaLnBrk="1" hangingPunct="1"/>
              <a:t>57</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normAutofit fontScale="90000"/>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sz="3600" b="1" spc="150" dirty="0" smtClean="0">
                <a:ln w="11430"/>
                <a:solidFill>
                  <a:srgbClr val="F8F8F8"/>
                </a:solidFill>
                <a:effectLst>
                  <a:outerShdw blurRad="25400" algn="tl" rotWithShape="0">
                    <a:srgbClr val="000000">
                      <a:alpha val="43000"/>
                    </a:srgbClr>
                  </a:outerShdw>
                </a:effectLst>
                <a:ea typeface="+mj-ea"/>
              </a:rPr>
              <a:t>ART. 18 C6 LICENZIAMENTO INEFFICACE AMBITO APPLICATIVO</a:t>
            </a:r>
            <a:endParaRPr lang="it-IT" sz="3600" b="1" spc="150" dirty="0">
              <a:ln w="11430"/>
              <a:solidFill>
                <a:srgbClr val="F8F8F8"/>
              </a:solidFill>
              <a:effectLst>
                <a:outerShdw blurRad="25400" algn="tl" rotWithShape="0">
                  <a:srgbClr val="000000">
                    <a:alpha val="43000"/>
                  </a:srgbClr>
                </a:outerShdw>
              </a:effectLst>
              <a:ea typeface="+mj-ea"/>
            </a:endParaRPr>
          </a:p>
        </p:txBody>
      </p:sp>
      <p:sp>
        <p:nvSpPr>
          <p:cNvPr id="100355" name="Segnaposto contenuto 2"/>
          <p:cNvSpPr>
            <a:spLocks noGrp="1"/>
          </p:cNvSpPr>
          <p:nvPr>
            <p:ph idx="1"/>
          </p:nvPr>
        </p:nvSpPr>
        <p:spPr>
          <a:xfrm>
            <a:off x="250825" y="2349500"/>
            <a:ext cx="8642350" cy="3776663"/>
          </a:xfrm>
        </p:spPr>
        <p:txBody>
          <a:bodyPr>
            <a:normAutofit/>
          </a:bodyPr>
          <a:lstStyle/>
          <a:p>
            <a:r>
              <a:rPr lang="it-IT" smtClean="0">
                <a:latin typeface="Century Schoolbook" pitchFamily="18" charset="0"/>
              </a:rPr>
              <a:t>Dichiarazione di inefficacia per violazione:</a:t>
            </a:r>
          </a:p>
          <a:p>
            <a:r>
              <a:rPr lang="it-IT" smtClean="0">
                <a:latin typeface="Century Schoolbook" pitchFamily="18" charset="0"/>
              </a:rPr>
              <a:t>del requisito di motivazione di cui all</a:t>
            </a:r>
            <a:r>
              <a:rPr lang="it-IT" altLang="it-IT" smtClean="0">
                <a:latin typeface="Century Schoolbook" pitchFamily="18" charset="0"/>
              </a:rPr>
              <a:t>’</a:t>
            </a:r>
            <a:r>
              <a:rPr lang="it-IT" smtClean="0">
                <a:latin typeface="Century Schoolbook" pitchFamily="18" charset="0"/>
              </a:rPr>
              <a:t>articolo 2, secondo comma, della legge 15 luglio 1966, n. 604, </a:t>
            </a:r>
          </a:p>
          <a:p>
            <a:r>
              <a:rPr lang="it-IT" smtClean="0">
                <a:latin typeface="Century Schoolbook" pitchFamily="18" charset="0"/>
              </a:rPr>
              <a:t>della procedura di cui all</a:t>
            </a:r>
            <a:r>
              <a:rPr lang="it-IT" altLang="it-IT" smtClean="0">
                <a:latin typeface="Century Schoolbook" pitchFamily="18" charset="0"/>
              </a:rPr>
              <a:t>’</a:t>
            </a:r>
            <a:r>
              <a:rPr lang="it-IT" smtClean="0">
                <a:latin typeface="Century Schoolbook" pitchFamily="18" charset="0"/>
              </a:rPr>
              <a:t>articolo 7 della legge 20 maggio 1970, n. 300,</a:t>
            </a:r>
          </a:p>
          <a:p>
            <a:r>
              <a:rPr lang="it-IT" smtClean="0">
                <a:latin typeface="Century Schoolbook" pitchFamily="18" charset="0"/>
              </a:rPr>
              <a:t>o della procedura di cui all</a:t>
            </a:r>
            <a:r>
              <a:rPr lang="it-IT" altLang="it-IT" smtClean="0">
                <a:latin typeface="Century Schoolbook" pitchFamily="18" charset="0"/>
              </a:rPr>
              <a:t>’</a:t>
            </a:r>
            <a:r>
              <a:rPr lang="it-IT" smtClean="0">
                <a:latin typeface="Century Schoolbook" pitchFamily="18" charset="0"/>
              </a:rPr>
              <a:t>articolo 7 della legge 15 luglio 1966, n. 604.</a:t>
            </a:r>
          </a:p>
          <a:p>
            <a:pPr>
              <a:buFont typeface="Symbol" pitchFamily="18" charset="2"/>
              <a:buNone/>
            </a:pPr>
            <a:endParaRPr lang="it-IT" smtClean="0">
              <a:latin typeface="Century Schoolbook" pitchFamily="18" charset="0"/>
            </a:endParaRPr>
          </a:p>
        </p:txBody>
      </p:sp>
      <p:sp>
        <p:nvSpPr>
          <p:cNvPr id="94211" name="Segnaposto data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94212" name="Segnaposto piè di pagina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94213"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4D7F0B8A-3FE7-4AC5-BA23-A145AA06B874}" type="slidenum">
              <a:rPr lang="it-IT" sz="1000">
                <a:solidFill>
                  <a:schemeClr val="tx2"/>
                </a:solidFill>
              </a:rPr>
              <a:pPr eaLnBrk="1" hangingPunct="1"/>
              <a:t>58</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404664"/>
            <a:ext cx="8640960" cy="1186392"/>
          </a:xfrm>
        </p:spPr>
        <p:txBody>
          <a:bodyPr rtlCol="0">
            <a:noAutofit/>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sz="3600" b="1" spc="150" dirty="0" smtClean="0">
                <a:ln w="11430"/>
                <a:solidFill>
                  <a:srgbClr val="F8F8F8"/>
                </a:solidFill>
                <a:effectLst>
                  <a:outerShdw blurRad="25400" algn="tl" rotWithShape="0">
                    <a:srgbClr val="000000">
                      <a:alpha val="43000"/>
                    </a:srgbClr>
                  </a:outerShdw>
                </a:effectLst>
                <a:ea typeface="+mj-ea"/>
              </a:rPr>
              <a:t>ART. 18 C6 LICENZIAMENTO INEFFICACE</a:t>
            </a:r>
            <a:br>
              <a:rPr lang="it-IT" sz="3600" b="1" spc="150" dirty="0" smtClean="0">
                <a:ln w="11430"/>
                <a:solidFill>
                  <a:srgbClr val="F8F8F8"/>
                </a:solidFill>
                <a:effectLst>
                  <a:outerShdw blurRad="25400" algn="tl" rotWithShape="0">
                    <a:srgbClr val="000000">
                      <a:alpha val="43000"/>
                    </a:srgbClr>
                  </a:outerShdw>
                </a:effectLst>
                <a:ea typeface="+mj-ea"/>
              </a:rPr>
            </a:br>
            <a:r>
              <a:rPr lang="it-IT" sz="3600" b="1" spc="150" dirty="0" smtClean="0">
                <a:ln w="11430"/>
                <a:solidFill>
                  <a:srgbClr val="F8F8F8"/>
                </a:solidFill>
                <a:effectLst>
                  <a:outerShdw blurRad="25400" algn="tl" rotWithShape="0">
                    <a:srgbClr val="000000">
                      <a:alpha val="43000"/>
                    </a:srgbClr>
                  </a:outerShdw>
                </a:effectLst>
                <a:ea typeface="+mj-ea"/>
              </a:rPr>
              <a:t>CONSEGUENZE RISARCITORIE</a:t>
            </a:r>
            <a:endParaRPr lang="it-IT" sz="3600" b="1" spc="150" dirty="0">
              <a:ln w="11430"/>
              <a:solidFill>
                <a:srgbClr val="F8F8F8"/>
              </a:solidFill>
              <a:effectLst>
                <a:outerShdw blurRad="25400" algn="tl" rotWithShape="0">
                  <a:srgbClr val="000000">
                    <a:alpha val="43000"/>
                  </a:srgbClr>
                </a:outerShdw>
              </a:effectLst>
              <a:ea typeface="+mj-ea"/>
            </a:endParaRPr>
          </a:p>
        </p:txBody>
      </p:sp>
      <p:sp>
        <p:nvSpPr>
          <p:cNvPr id="95233" name="Segnaposto contenuto 2"/>
          <p:cNvSpPr>
            <a:spLocks noGrp="1"/>
          </p:cNvSpPr>
          <p:nvPr>
            <p:ph idx="1"/>
          </p:nvPr>
        </p:nvSpPr>
        <p:spPr>
          <a:xfrm>
            <a:off x="250825" y="2674938"/>
            <a:ext cx="8642350" cy="3451225"/>
          </a:xfrm>
        </p:spPr>
        <p:txBody>
          <a:bodyPr/>
          <a:lstStyle/>
          <a:p>
            <a:r>
              <a:rPr lang="it-IT" sz="2000" smtClean="0">
                <a:latin typeface="Century Schoolbook" pitchFamily="18" charset="0"/>
              </a:rPr>
              <a:t>si applica il regime di cui al quinto comma (altre ipotesi di mancanza di g.causa e g.m.s.), ma con attribuzione al lavoratore di un</a:t>
            </a:r>
            <a:r>
              <a:rPr lang="ja-JP" altLang="it-IT" sz="2000" smtClean="0">
                <a:latin typeface="Century Schoolbook" pitchFamily="18" charset="0"/>
                <a:ea typeface="HGP明朝E" charset="-128"/>
              </a:rPr>
              <a:t>’</a:t>
            </a:r>
            <a:r>
              <a:rPr lang="it-IT" altLang="ja-JP" sz="2000" smtClean="0">
                <a:latin typeface="Century Schoolbook" pitchFamily="18" charset="0"/>
              </a:rPr>
              <a:t>indennità risarcitoria onnicomprensiva determinata, in relazione alla gravità della violazione formale o procedurale commessa dal datore di lavoro, tra un minimo di sei e un massimo di dodici mensilità dell</a:t>
            </a:r>
            <a:r>
              <a:rPr lang="it-IT" altLang="it-IT" sz="2000" smtClean="0">
                <a:latin typeface="Century Schoolbook" pitchFamily="18" charset="0"/>
              </a:rPr>
              <a:t>’</a:t>
            </a:r>
            <a:r>
              <a:rPr lang="it-IT" altLang="ja-JP" sz="2000" smtClean="0">
                <a:latin typeface="Century Schoolbook" pitchFamily="18" charset="0"/>
              </a:rPr>
              <a:t>ultima retribuzione globale di fatto</a:t>
            </a:r>
          </a:p>
          <a:p>
            <a:r>
              <a:rPr lang="it-IT" sz="2000" smtClean="0">
                <a:latin typeface="Century Schoolbook" pitchFamily="18" charset="0"/>
              </a:rPr>
              <a:t>a meno che il giudice, sulla base della domanda del lavoratore, accerti che vi è anche un difetto di giustificazione del licenziamento, nel qual caso applica, in luogo di quelle previste dal presente comma, le tutele di cui ai commi quarto, quinto o sesto.</a:t>
            </a:r>
          </a:p>
          <a:p>
            <a:endParaRPr lang="it-IT" smtClean="0">
              <a:latin typeface="Century Schoolbook" pitchFamily="18" charset="0"/>
            </a:endParaRPr>
          </a:p>
        </p:txBody>
      </p:sp>
      <p:sp>
        <p:nvSpPr>
          <p:cNvPr id="95235" name="Segnaposto data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95236" name="Segnaposto piè di pagina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95237"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AA767634-DB41-415E-884C-79BDF87CC493}" type="slidenum">
              <a:rPr lang="it-IT" sz="1000">
                <a:solidFill>
                  <a:schemeClr val="tx2"/>
                </a:solidFill>
              </a:rPr>
              <a:pPr eaLnBrk="1" hangingPunct="1"/>
              <a:t>59</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smtClean="0"/>
              <a:t>Requisito dimensionale</a:t>
            </a:r>
            <a:endParaRPr lang="it-IT" dirty="0"/>
          </a:p>
        </p:txBody>
      </p:sp>
      <p:sp>
        <p:nvSpPr>
          <p:cNvPr id="2" name="Segnaposto contenuto 1"/>
          <p:cNvSpPr>
            <a:spLocks noGrp="1"/>
          </p:cNvSpPr>
          <p:nvPr>
            <p:ph idx="1"/>
          </p:nvPr>
        </p:nvSpPr>
        <p:spPr/>
        <p:txBody>
          <a:bodyPr/>
          <a:lstStyle/>
          <a:p>
            <a:pPr algn="just"/>
            <a:r>
              <a:rPr lang="it-IT" sz="1800" dirty="0"/>
              <a:t>La cosiddetta del licenziamento collettivo assume il carisma dell’obbligatorietà nel caso in cui l’impresa:</a:t>
            </a:r>
          </a:p>
          <a:p>
            <a:pPr algn="just"/>
            <a:r>
              <a:rPr lang="it-IT" sz="1800" dirty="0"/>
              <a:t>1)	ammessa al trattamento straordinario di integrazione salariale, ritenendo nel corso del relativo “programma” di non essere in grado di garantire il reimpiego a tutti i dipendenti sospesi, risolva il rapporto di lavoro con tutti o parte degli stessi (art. 4, comma 1, legge n. 223/1991);</a:t>
            </a:r>
          </a:p>
          <a:p>
            <a:pPr algn="just"/>
            <a:r>
              <a:rPr lang="it-IT" sz="1800" dirty="0"/>
              <a:t>2)	che occupi  più di 15 dipendenti, in conseguenza di una riduzione o trasformazione di attività o di lavoro o di cessazione dell’attività, intenda effettuare almeno 5 licenziamenti nell’arco di 120 giorni in ciascuna unità produttiva o in più unità produttive della stessa provincia (art. 24, commi 1 e 2, legge n. 223/1991).</a:t>
            </a:r>
          </a:p>
          <a:p>
            <a:endParaRPr lang="it-IT" dirty="0"/>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6</a:t>
            </a:fld>
            <a:endParaRPr lang="it-IT"/>
          </a:p>
        </p:txBody>
      </p:sp>
    </p:spTree>
    <p:extLst>
      <p:ext uri="{BB962C8B-B14F-4D97-AF65-F5344CB8AC3E}">
        <p14:creationId xmlns:p14="http://schemas.microsoft.com/office/powerpoint/2010/main" val="253140815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olo 1"/>
          <p:cNvSpPr>
            <a:spLocks noGrp="1"/>
          </p:cNvSpPr>
          <p:nvPr>
            <p:ph type="title"/>
          </p:nvPr>
        </p:nvSpPr>
        <p:spPr/>
        <p:txBody>
          <a:bodyPr rtlCol="0">
            <a:normAutofit fontScale="90000"/>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b="1" spc="150" dirty="0" smtClean="0">
                <a:ln w="11430"/>
                <a:solidFill>
                  <a:srgbClr val="F8F8F8"/>
                </a:solidFill>
                <a:effectLst>
                  <a:outerShdw blurRad="25400" algn="tl" rotWithShape="0">
                    <a:srgbClr val="000000">
                      <a:alpha val="43000"/>
                    </a:srgbClr>
                  </a:outerShdw>
                </a:effectLst>
                <a:ea typeface="+mj-ea"/>
              </a:rPr>
              <a:t>ART. 18 C7 LICENZIAMENTO PER INIDONEITÀ</a:t>
            </a:r>
            <a:endParaRPr lang="it-IT" b="1" spc="150" dirty="0">
              <a:ln w="11430"/>
              <a:solidFill>
                <a:srgbClr val="F8F8F8"/>
              </a:solidFill>
              <a:effectLst>
                <a:outerShdw blurRad="25400" algn="tl" rotWithShape="0">
                  <a:srgbClr val="000000">
                    <a:alpha val="43000"/>
                  </a:srgbClr>
                </a:outerShdw>
              </a:effectLst>
              <a:ea typeface="+mj-ea"/>
            </a:endParaRPr>
          </a:p>
        </p:txBody>
      </p:sp>
      <p:sp>
        <p:nvSpPr>
          <p:cNvPr id="102403" name="Segnaposto contenuto 2"/>
          <p:cNvSpPr>
            <a:spLocks noGrp="1"/>
          </p:cNvSpPr>
          <p:nvPr>
            <p:ph idx="1"/>
          </p:nvPr>
        </p:nvSpPr>
        <p:spPr>
          <a:xfrm>
            <a:off x="323850" y="2674938"/>
            <a:ext cx="8569325" cy="3633787"/>
          </a:xfrm>
        </p:spPr>
        <p:txBody>
          <a:bodyPr>
            <a:normAutofit/>
          </a:bodyPr>
          <a:lstStyle/>
          <a:p>
            <a:pPr marL="419100" indent="-382588">
              <a:lnSpc>
                <a:spcPct val="90000"/>
              </a:lnSpc>
              <a:buFont typeface="Wingdings 2" pitchFamily="18" charset="2"/>
              <a:buChar char=""/>
            </a:pPr>
            <a:r>
              <a:rPr lang="it-IT" smtClean="0">
                <a:latin typeface="Century Schoolbook" pitchFamily="18" charset="0"/>
              </a:rPr>
              <a:t>Il giudice applica la medesima disciplina di cui al quarto comma del presente articolo nell</a:t>
            </a:r>
            <a:r>
              <a:rPr lang="it-IT" altLang="it-IT" smtClean="0">
                <a:latin typeface="Century Schoolbook" pitchFamily="18" charset="0"/>
              </a:rPr>
              <a:t>’</a:t>
            </a:r>
            <a:r>
              <a:rPr lang="it-IT" smtClean="0">
                <a:latin typeface="Century Schoolbook" pitchFamily="18" charset="0"/>
              </a:rPr>
              <a:t>ipotesi in cui accerti: </a:t>
            </a:r>
          </a:p>
          <a:p>
            <a:pPr marL="419100" indent="-382588">
              <a:lnSpc>
                <a:spcPct val="90000"/>
              </a:lnSpc>
              <a:buFont typeface="Wingdings 2" pitchFamily="18" charset="2"/>
              <a:buChar char=""/>
            </a:pPr>
            <a:r>
              <a:rPr lang="it-IT" smtClean="0">
                <a:latin typeface="Century Schoolbook" pitchFamily="18" charset="0"/>
              </a:rPr>
              <a:t>il difetto di giustificazione del licenziamento intimato, anche ai sensi dell</a:t>
            </a:r>
            <a:r>
              <a:rPr lang="it-IT" altLang="it-IT" smtClean="0">
                <a:latin typeface="Century Schoolbook" pitchFamily="18" charset="0"/>
              </a:rPr>
              <a:t>’</a:t>
            </a:r>
            <a:r>
              <a:rPr lang="it-IT" smtClean="0">
                <a:latin typeface="Century Schoolbook" pitchFamily="18" charset="0"/>
              </a:rPr>
              <a:t>articolo 4, comma 4, e 10, comma 3, della legge 12 marzo 1999, n. 68, per </a:t>
            </a:r>
            <a:r>
              <a:rPr lang="it-IT" u="sng" smtClean="0">
                <a:latin typeface="Century Schoolbook" pitchFamily="18" charset="0"/>
              </a:rPr>
              <a:t>motivo oggettivo consistente nell</a:t>
            </a:r>
            <a:r>
              <a:rPr lang="it-IT" altLang="it-IT" u="sng" smtClean="0">
                <a:latin typeface="Century Schoolbook" pitchFamily="18" charset="0"/>
              </a:rPr>
              <a:t>’</a:t>
            </a:r>
            <a:r>
              <a:rPr lang="it-IT" u="sng" smtClean="0">
                <a:latin typeface="Century Schoolbook" pitchFamily="18" charset="0"/>
              </a:rPr>
              <a:t>inidoneità fisica o psichica </a:t>
            </a:r>
            <a:r>
              <a:rPr lang="it-IT" smtClean="0">
                <a:latin typeface="Century Schoolbook" pitchFamily="18" charset="0"/>
              </a:rPr>
              <a:t>del lavoratore</a:t>
            </a:r>
          </a:p>
          <a:p>
            <a:pPr marL="419100" indent="-382588">
              <a:lnSpc>
                <a:spcPct val="90000"/>
              </a:lnSpc>
              <a:buFont typeface="Wingdings 2" pitchFamily="18" charset="2"/>
              <a:buChar char=""/>
            </a:pPr>
            <a:r>
              <a:rPr lang="it-IT" smtClean="0">
                <a:latin typeface="Century Schoolbook" pitchFamily="18" charset="0"/>
              </a:rPr>
              <a:t> ovvero che il licenziamento è stato intimato in violazione </a:t>
            </a:r>
            <a:r>
              <a:rPr lang="it-IT" u="sng" smtClean="0">
                <a:latin typeface="Century Schoolbook" pitchFamily="18" charset="0"/>
              </a:rPr>
              <a:t>dell</a:t>
            </a:r>
            <a:r>
              <a:rPr lang="it-IT" altLang="it-IT" u="sng" smtClean="0">
                <a:latin typeface="Century Schoolbook" pitchFamily="18" charset="0"/>
              </a:rPr>
              <a:t>’</a:t>
            </a:r>
            <a:r>
              <a:rPr lang="it-IT" u="sng" smtClean="0">
                <a:latin typeface="Century Schoolbook" pitchFamily="18" charset="0"/>
              </a:rPr>
              <a:t>articolo 2110, secondo comma</a:t>
            </a:r>
            <a:r>
              <a:rPr lang="it-IT" smtClean="0">
                <a:latin typeface="Century Schoolbook" pitchFamily="18" charset="0"/>
              </a:rPr>
              <a:t>, del codice civile.</a:t>
            </a:r>
          </a:p>
        </p:txBody>
      </p:sp>
      <p:sp>
        <p:nvSpPr>
          <p:cNvPr id="96259" name="Segnaposto data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96260" name="Segnaposto piè di pagina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96261"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41C3165E-39AF-46B0-8C99-655358C63218}" type="slidenum">
              <a:rPr lang="it-IT" sz="1000">
                <a:solidFill>
                  <a:schemeClr val="tx2"/>
                </a:solidFill>
              </a:rPr>
              <a:pPr eaLnBrk="1" hangingPunct="1"/>
              <a:t>60</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olo 1"/>
          <p:cNvSpPr>
            <a:spLocks noGrp="1"/>
          </p:cNvSpPr>
          <p:nvPr>
            <p:ph type="title"/>
          </p:nvPr>
        </p:nvSpPr>
        <p:spPr/>
        <p:txBody>
          <a:bodyPr rtlCol="0">
            <a:normAutofit/>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b="1" spc="150" dirty="0" smtClean="0">
                <a:ln w="11430"/>
                <a:solidFill>
                  <a:srgbClr val="F8F8F8"/>
                </a:solidFill>
                <a:effectLst>
                  <a:outerShdw blurRad="25400" algn="tl" rotWithShape="0">
                    <a:srgbClr val="000000">
                      <a:alpha val="43000"/>
                    </a:srgbClr>
                  </a:outerShdw>
                </a:effectLst>
                <a:ea typeface="+mj-ea"/>
              </a:rPr>
              <a:t>ART. 18 C10 LA REVOCA DEL LICENZIAMENTO</a:t>
            </a:r>
          </a:p>
        </p:txBody>
      </p:sp>
      <p:sp>
        <p:nvSpPr>
          <p:cNvPr id="103427" name="Segnaposto contenuto 2"/>
          <p:cNvSpPr>
            <a:spLocks noGrp="1"/>
          </p:cNvSpPr>
          <p:nvPr>
            <p:ph idx="1"/>
          </p:nvPr>
        </p:nvSpPr>
        <p:spPr>
          <a:xfrm>
            <a:off x="250825" y="2674938"/>
            <a:ext cx="8713788" cy="3451225"/>
          </a:xfrm>
        </p:spPr>
        <p:txBody>
          <a:bodyPr>
            <a:normAutofit/>
          </a:bodyPr>
          <a:lstStyle/>
          <a:p>
            <a:pPr marL="419100" indent="-382588">
              <a:buFont typeface="Wingdings 2" pitchFamily="18" charset="2"/>
              <a:buChar char=""/>
            </a:pPr>
            <a:r>
              <a:rPr lang="it-IT" smtClean="0">
                <a:latin typeface="Century Schoolbook" pitchFamily="18" charset="0"/>
              </a:rPr>
              <a:t>Nell</a:t>
            </a:r>
            <a:r>
              <a:rPr lang="ja-JP" altLang="it-IT" smtClean="0">
                <a:latin typeface="Century Schoolbook" pitchFamily="18" charset="0"/>
                <a:ea typeface="HGP明朝E" charset="-128"/>
              </a:rPr>
              <a:t>’</a:t>
            </a:r>
            <a:r>
              <a:rPr lang="it-IT" altLang="ja-JP" smtClean="0">
                <a:latin typeface="Century Schoolbook" pitchFamily="18" charset="0"/>
              </a:rPr>
              <a:t>ipotesi di revoca del licenziamento, purché effettuata entro il termine di quindici giorni dalla comunicazione al datore di lavoro dell</a:t>
            </a:r>
            <a:r>
              <a:rPr lang="it-IT" altLang="it-IT" smtClean="0">
                <a:latin typeface="Century Schoolbook" pitchFamily="18" charset="0"/>
              </a:rPr>
              <a:t>’</a:t>
            </a:r>
            <a:r>
              <a:rPr lang="it-IT" altLang="ja-JP" smtClean="0">
                <a:latin typeface="Century Schoolbook" pitchFamily="18" charset="0"/>
              </a:rPr>
              <a:t>impugnazione del medesimo, il rapporto di lavoro si intende ripristinato senza soluzione di continuità, con diritto del lavoratore alla retribuzione maturata nel periodo precedente alla revoca, e non trovano applicazione i regimi sanzionatori previsti dal presente articolo</a:t>
            </a:r>
          </a:p>
          <a:p>
            <a:pPr marL="419100" indent="-382588">
              <a:buFont typeface="Symbol" pitchFamily="18" charset="2"/>
              <a:buNone/>
            </a:pPr>
            <a:endParaRPr lang="it-IT" smtClean="0">
              <a:latin typeface="Century Schoolbook" pitchFamily="18" charset="0"/>
            </a:endParaRPr>
          </a:p>
        </p:txBody>
      </p:sp>
      <p:sp>
        <p:nvSpPr>
          <p:cNvPr id="97283" name="Segnaposto data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97284" name="Segnaposto piè di pagina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97285"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6ABEC2F4-0F14-41FD-954B-8FB6FEA66FE1}" type="slidenum">
              <a:rPr lang="it-IT" sz="1000">
                <a:solidFill>
                  <a:schemeClr val="tx2"/>
                </a:solidFill>
              </a:rPr>
              <a:pPr eaLnBrk="1" hangingPunct="1"/>
              <a:t>61</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olo 1"/>
          <p:cNvSpPr>
            <a:spLocks noGrp="1"/>
          </p:cNvSpPr>
          <p:nvPr>
            <p:ph type="title"/>
          </p:nvPr>
        </p:nvSpPr>
        <p:spPr/>
        <p:txBody>
          <a:bodyPr rtlCol="0">
            <a:normAutofit fontScale="90000"/>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b="1" spc="150" dirty="0" smtClean="0">
                <a:ln w="11430"/>
                <a:solidFill>
                  <a:srgbClr val="F8F8F8"/>
                </a:solidFill>
                <a:effectLst>
                  <a:outerShdw blurRad="25400" algn="tl" rotWithShape="0">
                    <a:srgbClr val="000000">
                      <a:alpha val="43000"/>
                    </a:srgbClr>
                  </a:outerShdw>
                </a:effectLst>
                <a:ea typeface="+mj-ea"/>
              </a:rPr>
              <a:t>ART. 1 C30 L. 92/12 INTEGRAZIONE ART. 30 COLLEGATO LAVORO</a:t>
            </a:r>
          </a:p>
        </p:txBody>
      </p:sp>
      <p:sp>
        <p:nvSpPr>
          <p:cNvPr id="104451" name="Segnaposto contenuto 2"/>
          <p:cNvSpPr>
            <a:spLocks noGrp="1"/>
          </p:cNvSpPr>
          <p:nvPr>
            <p:ph idx="1"/>
          </p:nvPr>
        </p:nvSpPr>
        <p:spPr>
          <a:xfrm>
            <a:off x="250825" y="2674938"/>
            <a:ext cx="8642350" cy="3451225"/>
          </a:xfrm>
        </p:spPr>
        <p:txBody>
          <a:bodyPr>
            <a:normAutofit/>
          </a:bodyPr>
          <a:lstStyle/>
          <a:p>
            <a:pPr>
              <a:lnSpc>
                <a:spcPct val="90000"/>
              </a:lnSpc>
            </a:pPr>
            <a:r>
              <a:rPr lang="it-IT" sz="2800" smtClean="0">
                <a:latin typeface="Century Schoolbook" pitchFamily="18" charset="0"/>
              </a:rPr>
              <a:t>Alla legge 4 novembre 2010, n. 183, articolo 30, comma 1, in fine, è aggiunto il seguente periodo: </a:t>
            </a:r>
            <a:r>
              <a:rPr lang="ja-JP" altLang="it-IT" sz="2800" smtClean="0">
                <a:latin typeface="Century Schoolbook" pitchFamily="18" charset="0"/>
                <a:ea typeface="HGP明朝E" charset="-128"/>
              </a:rPr>
              <a:t>“</a:t>
            </a:r>
            <a:r>
              <a:rPr lang="it-IT" altLang="ja-JP" sz="2800" smtClean="0">
                <a:latin typeface="Century Schoolbook" pitchFamily="18" charset="0"/>
              </a:rPr>
              <a:t>L</a:t>
            </a:r>
            <a:r>
              <a:rPr lang="it-IT" altLang="it-IT" sz="2800" smtClean="0">
                <a:latin typeface="Century Schoolbook" pitchFamily="18" charset="0"/>
              </a:rPr>
              <a:t>’</a:t>
            </a:r>
            <a:r>
              <a:rPr lang="it-IT" altLang="ja-JP" sz="2800" smtClean="0">
                <a:latin typeface="Century Schoolbook" pitchFamily="18" charset="0"/>
              </a:rPr>
              <a:t>inosservanza delle disposizioni di cui al precedente periodo, in materia di limiti al sindacato di merito sulle valutazioni tecniche, organizzative e produttive che competono al datore di lavoro, costituisce motivo di impugnazione per violazione di norme di diritto</a:t>
            </a:r>
            <a:r>
              <a:rPr lang="it-IT" altLang="it-IT" sz="2800" smtClean="0">
                <a:latin typeface="Century Schoolbook" pitchFamily="18" charset="0"/>
              </a:rPr>
              <a:t>”</a:t>
            </a:r>
            <a:r>
              <a:rPr lang="it-IT" altLang="ja-JP" sz="2800" smtClean="0">
                <a:latin typeface="Century Schoolbook" pitchFamily="18" charset="0"/>
              </a:rPr>
              <a:t>.</a:t>
            </a:r>
          </a:p>
          <a:p>
            <a:pPr>
              <a:lnSpc>
                <a:spcPct val="90000"/>
              </a:lnSpc>
            </a:pPr>
            <a:endParaRPr lang="it-IT" smtClean="0">
              <a:latin typeface="Century Schoolbook" pitchFamily="18" charset="0"/>
            </a:endParaRPr>
          </a:p>
        </p:txBody>
      </p:sp>
      <p:sp>
        <p:nvSpPr>
          <p:cNvPr id="98307" name="Segnaposto data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98308" name="Segnaposto piè di pagina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98309"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EF1EA20B-C2B8-48B3-9CB0-493BE25BF7D1}" type="slidenum">
              <a:rPr lang="it-IT" sz="1000">
                <a:solidFill>
                  <a:schemeClr val="tx2"/>
                </a:solidFill>
              </a:rPr>
              <a:pPr eaLnBrk="1" hangingPunct="1"/>
              <a:t>62</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90032" y="1268760"/>
            <a:ext cx="7772400" cy="2718800"/>
          </a:xfrm>
        </p:spPr>
        <p:txBody>
          <a:bodyPr rtlCol="0">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sz="4800" b="1" spc="150" dirty="0" smtClean="0">
                <a:ln w="11430"/>
                <a:solidFill>
                  <a:srgbClr val="F8F8F8"/>
                </a:solidFill>
                <a:effectLst>
                  <a:outerShdw blurRad="25400" algn="tl" rotWithShape="0">
                    <a:srgbClr val="000000">
                      <a:alpha val="43000"/>
                    </a:srgbClr>
                  </a:outerShdw>
                </a:effectLst>
                <a:ea typeface="+mj-ea"/>
              </a:rPr>
              <a:t>Disposizioni in materia di licenziamenti collettivi</a:t>
            </a:r>
            <a:endParaRPr lang="it-IT" sz="4800" b="1" spc="150" dirty="0">
              <a:ln w="11430"/>
              <a:solidFill>
                <a:srgbClr val="F8F8F8"/>
              </a:solidFill>
              <a:effectLst>
                <a:outerShdw blurRad="25400" algn="tl" rotWithShape="0">
                  <a:srgbClr val="000000">
                    <a:alpha val="43000"/>
                  </a:srgbClr>
                </a:outerShdw>
              </a:effectLst>
              <a:ea typeface="+mj-ea"/>
            </a:endParaRPr>
          </a:p>
        </p:txBody>
      </p:sp>
      <p:sp>
        <p:nvSpPr>
          <p:cNvPr id="99330" name="Segnaposto data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99331" name="Segnaposto piè di pagina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99332"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2EB71613-BE4A-44D5-9CFB-D53653051CAD}" type="slidenum">
              <a:rPr lang="it-IT" sz="1000">
                <a:solidFill>
                  <a:schemeClr val="tx2"/>
                </a:solidFill>
              </a:rPr>
              <a:pPr eaLnBrk="1" hangingPunct="1"/>
              <a:t>63</a:t>
            </a:fld>
            <a:endParaRPr lang="it-IT" sz="1000">
              <a:solidFill>
                <a:schemeClr val="tx2"/>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olo 1"/>
          <p:cNvSpPr>
            <a:spLocks noGrp="1"/>
          </p:cNvSpPr>
          <p:nvPr>
            <p:ph type="title"/>
          </p:nvPr>
        </p:nvSpPr>
        <p:spPr/>
        <p:txBody>
          <a:bodyPr rtlCol="0">
            <a:noAutofit/>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sz="4000" b="1" spc="150" dirty="0" smtClean="0">
                <a:ln w="11430"/>
                <a:solidFill>
                  <a:srgbClr val="F8F8F8"/>
                </a:solidFill>
                <a:effectLst>
                  <a:outerShdw blurRad="25400" algn="tl" rotWithShape="0">
                    <a:srgbClr val="000000">
                      <a:alpha val="43000"/>
                    </a:srgbClr>
                  </a:outerShdw>
                </a:effectLst>
                <a:ea typeface="+mj-ea"/>
              </a:rPr>
              <a:t>ART. 1 C45 L. 92/2012 MODIFICHE ALLA LEGGE 223/1991 </a:t>
            </a:r>
          </a:p>
        </p:txBody>
      </p:sp>
      <p:sp>
        <p:nvSpPr>
          <p:cNvPr id="100353" name="Segnaposto contenuto 2"/>
          <p:cNvSpPr>
            <a:spLocks noGrp="1"/>
          </p:cNvSpPr>
          <p:nvPr>
            <p:ph idx="1"/>
          </p:nvPr>
        </p:nvSpPr>
        <p:spPr>
          <a:xfrm>
            <a:off x="250825" y="2674938"/>
            <a:ext cx="8642350" cy="3451225"/>
          </a:xfrm>
        </p:spPr>
        <p:txBody>
          <a:bodyPr/>
          <a:lstStyle/>
          <a:p>
            <a:pPr marL="419100" indent="-382588">
              <a:buFont typeface="Wingdings 2" pitchFamily="18" charset="2"/>
              <a:buChar char=""/>
            </a:pPr>
            <a:r>
              <a:rPr lang="it-IT" smtClean="0">
                <a:latin typeface="Century Schoolbook" pitchFamily="18" charset="0"/>
              </a:rPr>
              <a:t>All</a:t>
            </a:r>
            <a:r>
              <a:rPr lang="it-IT" altLang="it-IT" smtClean="0">
                <a:latin typeface="Century Schoolbook" pitchFamily="18" charset="0"/>
              </a:rPr>
              <a:t>’</a:t>
            </a:r>
            <a:r>
              <a:rPr lang="it-IT" smtClean="0">
                <a:latin typeface="Century Schoolbook" pitchFamily="18" charset="0"/>
              </a:rPr>
              <a:t>articolo 4, comma 12, della legge 23 luglio 1991, n. 223, è aggiunto, in fine, il seguente periodo:</a:t>
            </a:r>
          </a:p>
          <a:p>
            <a:pPr marL="419100" indent="-382588">
              <a:buFont typeface="Wingdings 2" pitchFamily="18" charset="2"/>
              <a:buChar char=""/>
            </a:pPr>
            <a:endParaRPr lang="it-IT" smtClean="0">
              <a:latin typeface="Century Schoolbook" pitchFamily="18" charset="0"/>
            </a:endParaRPr>
          </a:p>
          <a:p>
            <a:pPr marL="419100" indent="-382588" algn="just">
              <a:buFont typeface="Wingdings 2" pitchFamily="18" charset="2"/>
              <a:buChar char=""/>
            </a:pPr>
            <a:r>
              <a:rPr lang="it-IT" smtClean="0">
                <a:latin typeface="Century Schoolbook" pitchFamily="18" charset="0"/>
              </a:rPr>
              <a:t> </a:t>
            </a:r>
            <a:r>
              <a:rPr lang="ja-JP" altLang="it-IT" smtClean="0">
                <a:latin typeface="Century Schoolbook" pitchFamily="18" charset="0"/>
                <a:ea typeface="HGP明朝E" charset="-128"/>
              </a:rPr>
              <a:t>“</a:t>
            </a:r>
            <a:r>
              <a:rPr lang="it-IT" altLang="ja-JP" smtClean="0">
                <a:latin typeface="Century Schoolbook" pitchFamily="18" charset="0"/>
              </a:rPr>
              <a:t>Gli eventuali vizi della comunicazione di cui al comma 2 del presente articolo possono essere sanati, ad ogni effetto di legge, nell</a:t>
            </a:r>
            <a:r>
              <a:rPr lang="it-IT" altLang="it-IT" smtClean="0">
                <a:latin typeface="Century Schoolbook" pitchFamily="18" charset="0"/>
              </a:rPr>
              <a:t>’</a:t>
            </a:r>
            <a:r>
              <a:rPr lang="it-IT" altLang="ja-JP" smtClean="0">
                <a:latin typeface="Century Schoolbook" pitchFamily="18" charset="0"/>
              </a:rPr>
              <a:t>ambito di un accordo sindacale concluso nel corso della procedura di licenziamento collettivo</a:t>
            </a:r>
            <a:r>
              <a:rPr lang="ja-JP" altLang="it-IT" smtClean="0">
                <a:latin typeface="Century Schoolbook" pitchFamily="18" charset="0"/>
                <a:ea typeface="HGP明朝E" charset="-128"/>
              </a:rPr>
              <a:t>”</a:t>
            </a:r>
            <a:r>
              <a:rPr lang="it-IT" altLang="ja-JP" smtClean="0">
                <a:latin typeface="Century Schoolbook" pitchFamily="18" charset="0"/>
              </a:rPr>
              <a:t>.</a:t>
            </a:r>
            <a:endParaRPr lang="it-IT" smtClean="0">
              <a:latin typeface="Century Schoolbook" pitchFamily="18" charset="0"/>
            </a:endParaRPr>
          </a:p>
        </p:txBody>
      </p:sp>
      <p:sp>
        <p:nvSpPr>
          <p:cNvPr id="100355" name="Segnaposto data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100356" name="Segnaposto piè di pagina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100357"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080D6300-BCB3-425F-BA51-6BCD5BFB6603}" type="slidenum">
              <a:rPr lang="it-IT" sz="1000">
                <a:solidFill>
                  <a:schemeClr val="tx2"/>
                </a:solidFill>
              </a:rPr>
              <a:pPr eaLnBrk="1" hangingPunct="1"/>
              <a:t>64</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olo 1"/>
          <p:cNvSpPr>
            <a:spLocks noGrp="1"/>
          </p:cNvSpPr>
          <p:nvPr>
            <p:ph type="title"/>
          </p:nvPr>
        </p:nvSpPr>
        <p:spPr/>
        <p:txBody>
          <a:bodyPr rtlCol="0">
            <a:noAutofit/>
            <a:scene3d>
              <a:camera prst="orthographicFront"/>
              <a:lightRig rig="soft" dir="t">
                <a:rot lat="0" lon="0" rev="10800000"/>
              </a:lightRig>
            </a:scene3d>
            <a:sp3d>
              <a:bevelT w="27940" h="12700"/>
              <a:contourClr>
                <a:srgbClr val="DDDDDD"/>
              </a:contourClr>
            </a:sp3d>
          </a:bodyPr>
          <a:lstStyle/>
          <a:p>
            <a:pPr fontAlgn="auto">
              <a:spcAft>
                <a:spcPts val="0"/>
              </a:spcAft>
              <a:defRPr/>
            </a:pPr>
            <a:r>
              <a:rPr lang="it-IT" sz="3200" b="1" spc="150" dirty="0" smtClean="0">
                <a:ln w="11430"/>
                <a:solidFill>
                  <a:srgbClr val="F8F8F8"/>
                </a:solidFill>
                <a:effectLst>
                  <a:outerShdw blurRad="25400" algn="tl" rotWithShape="0">
                    <a:srgbClr val="000000">
                      <a:alpha val="43000"/>
                    </a:srgbClr>
                  </a:outerShdw>
                </a:effectLst>
                <a:ea typeface="+mj-ea"/>
              </a:rPr>
              <a:t>ART. 1 C46 MODIFICHE ALLA LEGGE 223/1991: CONSEGUENZE AL LICENZIAMENTO ILLEGITTIMO </a:t>
            </a:r>
          </a:p>
        </p:txBody>
      </p:sp>
      <p:sp>
        <p:nvSpPr>
          <p:cNvPr id="3" name="Segnaposto contenuto 2"/>
          <p:cNvSpPr>
            <a:spLocks noGrp="1"/>
          </p:cNvSpPr>
          <p:nvPr>
            <p:ph idx="1"/>
          </p:nvPr>
        </p:nvSpPr>
        <p:spPr>
          <a:xfrm>
            <a:off x="250825" y="2420938"/>
            <a:ext cx="8642350" cy="3816350"/>
          </a:xfrm>
        </p:spPr>
        <p:txBody>
          <a:bodyPr>
            <a:normAutofit/>
          </a:bodyPr>
          <a:lstStyle/>
          <a:p>
            <a:pPr marL="182563" indent="-182563">
              <a:lnSpc>
                <a:spcPct val="80000"/>
              </a:lnSpc>
              <a:buFont typeface="Arial" pitchFamily="34" charset="0"/>
              <a:buChar char="•"/>
            </a:pPr>
            <a:r>
              <a:rPr lang="it-IT" sz="2200" smtClean="0">
                <a:latin typeface="Century Schoolbook" pitchFamily="18" charset="0"/>
              </a:rPr>
              <a:t>Qualora il licenziamento sia intimato senza l</a:t>
            </a:r>
            <a:r>
              <a:rPr lang="it-IT" altLang="it-IT" sz="2200" smtClean="0">
                <a:latin typeface="Century Schoolbook" pitchFamily="18" charset="0"/>
              </a:rPr>
              <a:t>’</a:t>
            </a:r>
            <a:r>
              <a:rPr lang="it-IT" sz="2200" smtClean="0">
                <a:latin typeface="Century Schoolbook" pitchFamily="18" charset="0"/>
              </a:rPr>
              <a:t>osservanza della forma scritta, si applica il regime sanzionatorio di cui all</a:t>
            </a:r>
            <a:r>
              <a:rPr lang="it-IT" altLang="it-IT" sz="2200" smtClean="0">
                <a:latin typeface="Century Schoolbook" pitchFamily="18" charset="0"/>
              </a:rPr>
              <a:t>’</a:t>
            </a:r>
            <a:r>
              <a:rPr lang="it-IT" sz="2200" smtClean="0">
                <a:latin typeface="Century Schoolbook" pitchFamily="18" charset="0"/>
              </a:rPr>
              <a:t>art. 18, primo comma, della legge 20 maggio 1970, n. 300</a:t>
            </a:r>
          </a:p>
          <a:p>
            <a:pPr marL="182563" indent="-182563">
              <a:lnSpc>
                <a:spcPct val="80000"/>
              </a:lnSpc>
              <a:buFont typeface="Arial" pitchFamily="34" charset="0"/>
              <a:buChar char="•"/>
            </a:pPr>
            <a:r>
              <a:rPr lang="it-IT" sz="2200" smtClean="0">
                <a:latin typeface="Century Schoolbook" pitchFamily="18" charset="0"/>
              </a:rPr>
              <a:t>In caso di violazione delle procedure richiamate all</a:t>
            </a:r>
            <a:r>
              <a:rPr lang="it-IT" altLang="it-IT" sz="2200" smtClean="0">
                <a:latin typeface="Century Schoolbook" pitchFamily="18" charset="0"/>
              </a:rPr>
              <a:t>’</a:t>
            </a:r>
            <a:r>
              <a:rPr lang="it-IT" sz="2200" smtClean="0">
                <a:latin typeface="Century Schoolbook" pitchFamily="18" charset="0"/>
              </a:rPr>
              <a:t>art. 4, comma 12, si applica il regime di cui al settimo comma del predetto articolo 18</a:t>
            </a:r>
          </a:p>
          <a:p>
            <a:pPr marL="182563" indent="-182563">
              <a:lnSpc>
                <a:spcPct val="80000"/>
              </a:lnSpc>
              <a:buFont typeface="Arial" pitchFamily="34" charset="0"/>
              <a:buChar char="•"/>
            </a:pPr>
            <a:r>
              <a:rPr lang="it-IT" sz="2200" smtClean="0">
                <a:latin typeface="Century Schoolbook" pitchFamily="18" charset="0"/>
              </a:rPr>
              <a:t>In caso di violazione dei criteri di scelta previsti dal comma 1, si applica il regime di cui al quarto comma del medesimo articolo 18</a:t>
            </a:r>
          </a:p>
          <a:p>
            <a:pPr marL="182563" indent="-182563">
              <a:lnSpc>
                <a:spcPct val="80000"/>
              </a:lnSpc>
              <a:buFont typeface="Arial" pitchFamily="34" charset="0"/>
              <a:buChar char="•"/>
            </a:pPr>
            <a:r>
              <a:rPr lang="it-IT" sz="2200" smtClean="0">
                <a:latin typeface="Century Schoolbook" pitchFamily="18" charset="0"/>
              </a:rPr>
              <a:t>Ai fini dell</a:t>
            </a:r>
            <a:r>
              <a:rPr lang="it-IT" altLang="it-IT" sz="2200" smtClean="0">
                <a:latin typeface="Century Schoolbook" pitchFamily="18" charset="0"/>
              </a:rPr>
              <a:t>’</a:t>
            </a:r>
            <a:r>
              <a:rPr lang="it-IT" sz="2200" smtClean="0">
                <a:latin typeface="Century Schoolbook" pitchFamily="18" charset="0"/>
              </a:rPr>
              <a:t>impugnazione del licenziamento trovano applicazione le disposizioni di cui all</a:t>
            </a:r>
            <a:r>
              <a:rPr lang="it-IT" altLang="it-IT" sz="2200" smtClean="0">
                <a:latin typeface="Century Schoolbook" pitchFamily="18" charset="0"/>
              </a:rPr>
              <a:t>’</a:t>
            </a:r>
            <a:r>
              <a:rPr lang="it-IT" sz="2200" smtClean="0">
                <a:latin typeface="Century Schoolbook" pitchFamily="18" charset="0"/>
              </a:rPr>
              <a:t>articolo 6 della legge 15 luglio 1966, n. 604</a:t>
            </a:r>
          </a:p>
        </p:txBody>
      </p:sp>
      <p:sp>
        <p:nvSpPr>
          <p:cNvPr id="101379" name="Segnaposto data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smtClean="0">
                <a:solidFill>
                  <a:schemeClr val="tx2"/>
                </a:solidFill>
              </a:rPr>
              <a:t>Fermo, 18.7.2014 </a:t>
            </a:r>
            <a:endParaRPr lang="it-IT" sz="1000">
              <a:solidFill>
                <a:schemeClr val="tx2"/>
              </a:solidFill>
            </a:endParaRPr>
          </a:p>
        </p:txBody>
      </p:sp>
      <p:sp>
        <p:nvSpPr>
          <p:cNvPr id="101380" name="Segnaposto piè di pagina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r>
              <a:rPr lang="it-IT" sz="1000">
                <a:solidFill>
                  <a:schemeClr val="tx2"/>
                </a:solidFill>
              </a:rPr>
              <a:t>Avv. Luca De Compadri </a:t>
            </a:r>
          </a:p>
        </p:txBody>
      </p:sp>
      <p:sp>
        <p:nvSpPr>
          <p:cNvPr id="101381"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itchFamily="34" charset="0"/>
                <a:ea typeface="MS PGothic" pitchFamily="34" charset="-128"/>
              </a:defRPr>
            </a:lvl1pPr>
            <a:lvl2pPr marL="742950" indent="-285750" eaLnBrk="0" hangingPunct="0">
              <a:defRPr sz="2400">
                <a:solidFill>
                  <a:schemeClr val="tx1"/>
                </a:solidFill>
                <a:latin typeface="Tahoma" pitchFamily="34" charset="0"/>
                <a:ea typeface="MS PGothic" pitchFamily="34" charset="-128"/>
              </a:defRPr>
            </a:lvl2pPr>
            <a:lvl3pPr marL="1143000" indent="-228600" eaLnBrk="0" hangingPunct="0">
              <a:defRPr sz="2400">
                <a:solidFill>
                  <a:schemeClr val="tx1"/>
                </a:solidFill>
                <a:latin typeface="Tahoma" pitchFamily="34" charset="0"/>
                <a:ea typeface="MS PGothic" pitchFamily="34" charset="-128"/>
              </a:defRPr>
            </a:lvl3pPr>
            <a:lvl4pPr marL="1600200" indent="-228600" eaLnBrk="0" hangingPunct="0">
              <a:defRPr sz="2400">
                <a:solidFill>
                  <a:schemeClr val="tx1"/>
                </a:solidFill>
                <a:latin typeface="Tahoma" pitchFamily="34" charset="0"/>
                <a:ea typeface="MS PGothic" pitchFamily="34" charset="-128"/>
              </a:defRPr>
            </a:lvl4pPr>
            <a:lvl5pPr marL="2057400" indent="-228600" eaLnBrk="0" hangingPunct="0">
              <a:defRPr sz="2400">
                <a:solidFill>
                  <a:schemeClr val="tx1"/>
                </a:solidFill>
                <a:latin typeface="Tahom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Tahom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Tahom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Tahom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Tahoma" pitchFamily="34" charset="0"/>
                <a:ea typeface="MS PGothic" pitchFamily="34" charset="-128"/>
              </a:defRPr>
            </a:lvl9pPr>
          </a:lstStyle>
          <a:p>
            <a:pPr eaLnBrk="1" hangingPunct="1"/>
            <a:fld id="{906F40B8-6B6E-4598-B5DF-2F6428E2165D}" type="slidenum">
              <a:rPr lang="it-IT" sz="1000">
                <a:solidFill>
                  <a:schemeClr val="tx2"/>
                </a:solidFill>
              </a:rPr>
              <a:pPr eaLnBrk="1" hangingPunct="1"/>
              <a:t>65</a:t>
            </a:fld>
            <a:endParaRPr lang="it-IT" sz="100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smtClean="0"/>
              <a:t>Requisito dimensionale (2)</a:t>
            </a:r>
            <a:endParaRPr lang="it-IT" dirty="0"/>
          </a:p>
        </p:txBody>
      </p:sp>
      <p:sp>
        <p:nvSpPr>
          <p:cNvPr id="2" name="Segnaposto contenuto 1"/>
          <p:cNvSpPr>
            <a:spLocks noGrp="1"/>
          </p:cNvSpPr>
          <p:nvPr>
            <p:ph idx="1"/>
          </p:nvPr>
        </p:nvSpPr>
        <p:spPr/>
        <p:txBody>
          <a:bodyPr/>
          <a:lstStyle/>
          <a:p>
            <a:pPr algn="just"/>
            <a:r>
              <a:rPr lang="it-IT" sz="2000" dirty="0"/>
              <a:t>Per quanto attiene all’ampiezza del requisito occupazionale si ritiene che in assenza di precisazioni normative il dato dimensionale, connesso al superamento dei 15 dipendenti, debba essere riferito all’impresa nel suo complesso e non alla singola unità produttiva interessata dai licenziamenti. Nel caso di gruppo di imprese per il quale venga provata l’esistenza di </a:t>
            </a:r>
            <a:r>
              <a:rPr lang="it-IT" sz="2000" dirty="0" err="1"/>
              <a:t>un’unico</a:t>
            </a:r>
            <a:r>
              <a:rPr lang="it-IT" sz="2000" dirty="0"/>
              <a:t> centro d’imputazione d’interessi, i requisiti dimensionali e quantitativi prescritti dall’art. 24, legge n. 223/1991, dovranno essere riferiti all’intero complesso </a:t>
            </a:r>
            <a:r>
              <a:rPr lang="it-IT" sz="2000" dirty="0" smtClean="0"/>
              <a:t>aziendale (Cfr</a:t>
            </a:r>
            <a:r>
              <a:rPr lang="it-IT" sz="2000" dirty="0"/>
              <a:t>. </a:t>
            </a:r>
            <a:r>
              <a:rPr lang="it-IT" sz="2000" dirty="0" err="1"/>
              <a:t>Cass</a:t>
            </a:r>
            <a:r>
              <a:rPr lang="it-IT" sz="2000" dirty="0"/>
              <a:t>. n. </a:t>
            </a:r>
            <a:r>
              <a:rPr lang="it-IT" sz="2000" dirty="0" smtClean="0"/>
              <a:t>4274/2003)</a:t>
            </a:r>
            <a:endParaRPr lang="it-IT" sz="2000" dirty="0"/>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7</a:t>
            </a:fld>
            <a:endParaRPr lang="it-IT"/>
          </a:p>
        </p:txBody>
      </p:sp>
    </p:spTree>
    <p:extLst>
      <p:ext uri="{BB962C8B-B14F-4D97-AF65-F5344CB8AC3E}">
        <p14:creationId xmlns:p14="http://schemas.microsoft.com/office/powerpoint/2010/main" val="1485046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sz="3600" dirty="0" smtClean="0"/>
              <a:t>Requisito dimensionale (3): momento di verifica consistenza organico</a:t>
            </a:r>
            <a:endParaRPr lang="it-IT" sz="3600" dirty="0"/>
          </a:p>
        </p:txBody>
      </p:sp>
      <p:sp>
        <p:nvSpPr>
          <p:cNvPr id="2" name="Segnaposto contenuto 1"/>
          <p:cNvSpPr>
            <a:spLocks noGrp="1"/>
          </p:cNvSpPr>
          <p:nvPr>
            <p:ph idx="1"/>
          </p:nvPr>
        </p:nvSpPr>
        <p:spPr/>
        <p:txBody>
          <a:bodyPr>
            <a:normAutofit lnSpcReduction="10000"/>
          </a:bodyPr>
          <a:lstStyle/>
          <a:p>
            <a:pPr algn="just"/>
            <a:r>
              <a:rPr lang="it-IT" sz="2000" dirty="0" smtClean="0"/>
              <a:t>Per </a:t>
            </a:r>
            <a:r>
              <a:rPr lang="it-IT" sz="2000" dirty="0"/>
              <a:t>la determinazione dell’organico aziendale, si deve  fare riferimento al numero di dipendenti mediamente occupati nel semestre </a:t>
            </a:r>
            <a:r>
              <a:rPr lang="it-IT" sz="2000" u="sng" dirty="0"/>
              <a:t>antecedente alla data di intimazione dei licenziamenti </a:t>
            </a:r>
            <a:r>
              <a:rPr lang="it-IT" sz="2000" dirty="0"/>
              <a:t>. </a:t>
            </a:r>
          </a:p>
          <a:p>
            <a:pPr algn="just"/>
            <a:r>
              <a:rPr lang="it-IT" sz="2000" dirty="0"/>
              <a:t>Quest’ ultimo orientamento giurisprudenziale, maggioritario, trae la propria genesi anche dalla normativa comunitaria che fa riferimento  ai  dipendenti occupati abitualmente  e trova riscontro nella circ. n. 62/96 del Ministero del Lavoro per cui il numero dei dipendenti deve essere determinato tenendo conto della normale occupazione, cioè dell’organigramma produttivo o, in sua mancanza, facendo riferimento all’occupazione media dell’ultimo semestre .</a:t>
            </a:r>
          </a:p>
          <a:p>
            <a:endParaRPr lang="it-IT" dirty="0"/>
          </a:p>
          <a:p>
            <a:endParaRPr lang="it-IT" dirty="0"/>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8</a:t>
            </a:fld>
            <a:endParaRPr lang="it-IT"/>
          </a:p>
        </p:txBody>
      </p:sp>
    </p:spTree>
    <p:extLst>
      <p:ext uri="{BB962C8B-B14F-4D97-AF65-F5344CB8AC3E}">
        <p14:creationId xmlns:p14="http://schemas.microsoft.com/office/powerpoint/2010/main" val="2009136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smtClean="0"/>
              <a:t>Computo dei lavoratori</a:t>
            </a:r>
            <a:endParaRPr lang="it-IT" dirty="0"/>
          </a:p>
        </p:txBody>
      </p:sp>
      <p:sp>
        <p:nvSpPr>
          <p:cNvPr id="2" name="Segnaposto contenuto 1"/>
          <p:cNvSpPr>
            <a:spLocks noGrp="1"/>
          </p:cNvSpPr>
          <p:nvPr>
            <p:ph idx="1"/>
          </p:nvPr>
        </p:nvSpPr>
        <p:spPr/>
        <p:txBody>
          <a:bodyPr>
            <a:normAutofit fontScale="92500" lnSpcReduction="10000"/>
          </a:bodyPr>
          <a:lstStyle/>
          <a:p>
            <a:r>
              <a:rPr lang="it-IT" sz="1800" dirty="0" smtClean="0"/>
              <a:t>Vanno computati:</a:t>
            </a:r>
          </a:p>
          <a:p>
            <a:r>
              <a:rPr lang="it-IT" sz="1800" dirty="0" smtClean="0"/>
              <a:t>• </a:t>
            </a:r>
            <a:r>
              <a:rPr lang="it-IT" sz="1800" dirty="0"/>
              <a:t>i lavoratori in forza a tempo indeterminato; </a:t>
            </a:r>
          </a:p>
          <a:p>
            <a:r>
              <a:rPr lang="it-IT" sz="1800" dirty="0"/>
              <a:t>• i lavoratori in forza a tempo determinato, a prescindere dalla durata del contratto;</a:t>
            </a:r>
          </a:p>
          <a:p>
            <a:r>
              <a:rPr lang="it-IT" sz="1800" dirty="0"/>
              <a:t>• i dirigenti;</a:t>
            </a:r>
          </a:p>
          <a:p>
            <a:r>
              <a:rPr lang="it-IT" sz="1800" dirty="0"/>
              <a:t>• i lavoratori occupati in regime di telelavoro;</a:t>
            </a:r>
          </a:p>
          <a:p>
            <a:r>
              <a:rPr lang="it-IT" sz="1800" dirty="0"/>
              <a:t>• i lavoratori con contratto intermittente (art. 39, </a:t>
            </a:r>
            <a:r>
              <a:rPr lang="it-IT" sz="1800" dirty="0" err="1"/>
              <a:t>D.Lgs.</a:t>
            </a:r>
            <a:r>
              <a:rPr lang="it-IT" sz="1800" dirty="0"/>
              <a:t> 276/2003);</a:t>
            </a:r>
          </a:p>
          <a:p>
            <a:r>
              <a:rPr lang="it-IT" sz="1800" dirty="0"/>
              <a:t>• i lavoratori con contratto ripartito(art. 43, 2° c., </a:t>
            </a:r>
            <a:r>
              <a:rPr lang="it-IT" sz="1800" dirty="0" err="1"/>
              <a:t>D.Lgs.</a:t>
            </a:r>
            <a:r>
              <a:rPr lang="it-IT" sz="1800" dirty="0"/>
              <a:t> 276/2003);</a:t>
            </a:r>
          </a:p>
          <a:p>
            <a:r>
              <a:rPr lang="it-IT" sz="1800" dirty="0"/>
              <a:t>• gli apprendisti (Min. lav., circ. 62/1996</a:t>
            </a:r>
            <a:r>
              <a:rPr lang="it-IT" sz="1800" dirty="0" smtClean="0"/>
              <a:t>) *;</a:t>
            </a:r>
          </a:p>
          <a:p>
            <a:r>
              <a:rPr lang="it-IT" sz="1800" dirty="0"/>
              <a:t>• i lavoratori part-time, secondo i principi generali, si computano in proporzione all’orario </a:t>
            </a:r>
            <a:r>
              <a:rPr lang="it-IT" sz="1800" dirty="0" smtClean="0"/>
              <a:t>svolto</a:t>
            </a:r>
            <a:endParaRPr lang="it-IT" sz="1800" dirty="0"/>
          </a:p>
          <a:p>
            <a:pPr marL="0" indent="0">
              <a:buNone/>
            </a:pPr>
            <a:endParaRPr lang="it-IT" sz="1800" dirty="0"/>
          </a:p>
        </p:txBody>
      </p:sp>
      <p:sp>
        <p:nvSpPr>
          <p:cNvPr id="4" name="Segnaposto data 3"/>
          <p:cNvSpPr>
            <a:spLocks noGrp="1"/>
          </p:cNvSpPr>
          <p:nvPr>
            <p:ph type="dt" sz="half" idx="10"/>
          </p:nvPr>
        </p:nvSpPr>
        <p:spPr/>
        <p:txBody>
          <a:bodyPr/>
          <a:lstStyle/>
          <a:p>
            <a:pPr>
              <a:defRPr/>
            </a:pPr>
            <a:r>
              <a:rPr lang="it-IT" smtClean="0"/>
              <a:t>Fermo, 18.7.2014 </a:t>
            </a:r>
            <a:endParaRPr lang="it-IT"/>
          </a:p>
        </p:txBody>
      </p:sp>
      <p:sp>
        <p:nvSpPr>
          <p:cNvPr id="5" name="Segnaposto piè di pagina 4"/>
          <p:cNvSpPr>
            <a:spLocks noGrp="1"/>
          </p:cNvSpPr>
          <p:nvPr>
            <p:ph type="ftr" sz="quarter" idx="11"/>
          </p:nvPr>
        </p:nvSpPr>
        <p:spPr/>
        <p:txBody>
          <a:bodyPr/>
          <a:lstStyle/>
          <a:p>
            <a:pPr>
              <a:defRPr/>
            </a:pPr>
            <a:r>
              <a:rPr lang="it-IT" smtClean="0"/>
              <a:t>Avv. Luca De Compadri </a:t>
            </a:r>
            <a:endParaRPr lang="it-IT"/>
          </a:p>
        </p:txBody>
      </p:sp>
      <p:sp>
        <p:nvSpPr>
          <p:cNvPr id="6" name="Segnaposto numero diapositiva 5"/>
          <p:cNvSpPr>
            <a:spLocks noGrp="1"/>
          </p:cNvSpPr>
          <p:nvPr>
            <p:ph type="sldNum" sz="quarter" idx="12"/>
          </p:nvPr>
        </p:nvSpPr>
        <p:spPr/>
        <p:txBody>
          <a:bodyPr/>
          <a:lstStyle/>
          <a:p>
            <a:fld id="{B2B46AEF-4903-49CB-AC93-CFB6FCA2FF8C}" type="slidenum">
              <a:rPr lang="it-IT" smtClean="0"/>
              <a:pPr/>
              <a:t>9</a:t>
            </a:fld>
            <a:endParaRPr lang="it-IT"/>
          </a:p>
        </p:txBody>
      </p:sp>
    </p:spTree>
    <p:extLst>
      <p:ext uri="{BB962C8B-B14F-4D97-AF65-F5344CB8AC3E}">
        <p14:creationId xmlns:p14="http://schemas.microsoft.com/office/powerpoint/2010/main" val="12470053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e">
  <a:themeElements>
    <a:clrScheme name="Ione">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e">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e">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Ion</Template>
  <TotalTime>2998</TotalTime>
  <Words>6064</Words>
  <Application>Microsoft Macintosh PowerPoint</Application>
  <PresentationFormat>Presentazione su schermo (4:3)</PresentationFormat>
  <Paragraphs>442</Paragraphs>
  <Slides>65</Slides>
  <Notes>1</Notes>
  <HiddenSlides>0</HiddenSlides>
  <MMClips>0</MMClips>
  <ScaleCrop>false</ScaleCrop>
  <HeadingPairs>
    <vt:vector size="4" baseType="variant">
      <vt:variant>
        <vt:lpstr>Tema</vt:lpstr>
      </vt:variant>
      <vt:variant>
        <vt:i4>1</vt:i4>
      </vt:variant>
      <vt:variant>
        <vt:lpstr>Titoli diapositive</vt:lpstr>
      </vt:variant>
      <vt:variant>
        <vt:i4>65</vt:i4>
      </vt:variant>
    </vt:vector>
  </HeadingPairs>
  <TitlesOfParts>
    <vt:vector size="66" baseType="lpstr">
      <vt:lpstr>Ione</vt:lpstr>
      <vt:lpstr>          La gestione delle procedure dei licenziamenti collettivi</vt:lpstr>
      <vt:lpstr>Licenziamenti collettivi</vt:lpstr>
      <vt:lpstr>Nozione di licenziamento collettivo</vt:lpstr>
      <vt:lpstr>Requisiti soggettivi</vt:lpstr>
      <vt:lpstr>Presupposti causali licenziamento</vt:lpstr>
      <vt:lpstr>Requisito dimensionale</vt:lpstr>
      <vt:lpstr>Requisito dimensionale (2)</vt:lpstr>
      <vt:lpstr>Requisito dimensionale (3): momento di verifica consistenza organico</vt:lpstr>
      <vt:lpstr>Computo dei lavoratori</vt:lpstr>
      <vt:lpstr>Computo lavoratori apprendisti</vt:lpstr>
      <vt:lpstr>Computo dei lavoratori (2)</vt:lpstr>
      <vt:lpstr>PROCEDURA (1)</vt:lpstr>
      <vt:lpstr>PROCEDURA (2)</vt:lpstr>
      <vt:lpstr>PROCEDURA (3) : ESAME CONGIUNTO E COMPETENZA REGIONALE</vt:lpstr>
      <vt:lpstr>LA COMUNICAZIONE PREVENTIVA</vt:lpstr>
      <vt:lpstr>La ricevuta di versamento Inps a titolo di anticipazione</vt:lpstr>
      <vt:lpstr>Mancato versamento dell’anticipo</vt:lpstr>
      <vt:lpstr>La comunicazione iniziale: scopo</vt:lpstr>
      <vt:lpstr>La comunicazione iniziale: contenuto</vt:lpstr>
      <vt:lpstr>La comunicazione iniziale: invalidità (1)</vt:lpstr>
      <vt:lpstr>La comunicazione iniziale: invalidità (2)</vt:lpstr>
      <vt:lpstr>Esame congiunto</vt:lpstr>
      <vt:lpstr>Esame congiunto: diversa utilizzazione del personale art. 4 comma 5 l. 223/91</vt:lpstr>
      <vt:lpstr>Esame congiunto: misure sociale di accompagnamento : art. 4 comma 5 l. 223/91</vt:lpstr>
      <vt:lpstr>Facoltà di licenziare</vt:lpstr>
      <vt:lpstr>L’accordo sindacale </vt:lpstr>
      <vt:lpstr>Il mancato accordo e la fase amministrativa</vt:lpstr>
      <vt:lpstr>La contribuzione di licenziamento (mobilità ed aspi)</vt:lpstr>
      <vt:lpstr>La contribuzione di licenziamento (mobilità ed aspi): offerte di lavoro procurate</vt:lpstr>
      <vt:lpstr>La contribuzione di licenziamento dopo il 1° gennaio 2017</vt:lpstr>
      <vt:lpstr>Il licenziamento</vt:lpstr>
      <vt:lpstr>La comunicazione ex art. 4 comma 9 legge 223/91</vt:lpstr>
      <vt:lpstr>I criteri di scelta</vt:lpstr>
      <vt:lpstr>I criteri di scelta: la fungibilità</vt:lpstr>
      <vt:lpstr>I criteri di scelta negoziali</vt:lpstr>
      <vt:lpstr>Conseguenze delle violazioni procedurali (1)</vt:lpstr>
      <vt:lpstr>Conseguenze delle violazioni procedurali (2)</vt:lpstr>
      <vt:lpstr>Conseguenze delle violazioni procedurali (3)</vt:lpstr>
      <vt:lpstr>Fondo di garanzia del TFR: mancato versamento</vt:lpstr>
      <vt:lpstr>Ipotesi di appropriazione indebita?</vt:lpstr>
      <vt:lpstr>La mancata corresponsione del T.F.R. da parte del datore di lavoro costituisce appropriazione indebita?</vt:lpstr>
      <vt:lpstr>DISCIPLINA IN TEMA DI FLESSIBILITÀ IN USCITA E TUTELE DEL LAVORATORE</vt:lpstr>
      <vt:lpstr>ART. 1, COMMI 37,38,39 L.92/2012  MODIFICHE ALL’ART.2 E 6 LEGGE 604/1966</vt:lpstr>
      <vt:lpstr>ART. 1 COMMA 40 L. 92/12 LICENZIAMENTO PER G.M.O. – MOD. ART. 7 L. 604/66 (1)</vt:lpstr>
      <vt:lpstr>ART. 1 COMMA 40 L. 92/2012 LICENZIAMENTO PER G.M.O. (2)</vt:lpstr>
      <vt:lpstr>ART. 1 COMMA 40 L. 92/2012  LICENZIAMENTO PER G.M.O. (3)</vt:lpstr>
      <vt:lpstr>TUTELE DEL LAVORATORE IN CASO DI LICENZIAMENTO ILLEGITTIMO</vt:lpstr>
      <vt:lpstr>ART. 18 C1,2,3 LICENZIAMENTO DISCRIMINATORIO: AMBITO APPLICATIVO</vt:lpstr>
      <vt:lpstr>ART. 18 C1,2,3   LICENZIAMENTO DISCRIMINATORIO : ORDINE REINTEGRA</vt:lpstr>
      <vt:lpstr>ART. 18 C1,2,3 LICENZIAMENTO DISCRIMINATORIO: RISARCIMENTO DEL DANNO</vt:lpstr>
      <vt:lpstr>ART. 14 C3 LICENZIAMENTO DISCRIMINATORIO : INDENNITÀ IN SOSTITUZIONE DI REINTEGRA</vt:lpstr>
      <vt:lpstr>ART. 18 C8 INDIVIDUAZIONE DATORI LAVORO CUI APPLICABILE LA NORMATIVA DAL COMMA 4 AL COMMA 7</vt:lpstr>
      <vt:lpstr>ART. 14 C9 COMPUTO DEI LAVORATORI AI FINI DEL REGIME DI TUTELA</vt:lpstr>
      <vt:lpstr>ART. 18 C4 LICENZIAMENTO PRIVO DI GIUSTA CAUSA  E DI GIUSTIFICATO MOTIVO SOGG.: AMBITO APPLICATIVO</vt:lpstr>
      <vt:lpstr>ART. 18 C4 LICENZIAMENTO PRIVO DI GIUSTA CAUSA  E DI GIUSTIFICATO MOTIVO SOGG.: REINTEGRA E RISARCIMENTO</vt:lpstr>
      <vt:lpstr>ART. 18 C4 LICENZIAMENTO PRIVO DI GIUSTA CAUSA  E DI GIUSTIFICATO MOTIVO SOGG.: INDENNITÀ SOSTITUTIVA DI REINTEGRA</vt:lpstr>
      <vt:lpstr>ART. 18 C5 LICENZIAMENTO PRIVO DI GIUSTA CAUSA  E DI GIUSTIFICATO MOTIVO SOGG.: ALTRE IPOTESI</vt:lpstr>
      <vt:lpstr>ART. 18 C6 LICENZIAMENTO INEFFICACE AMBITO APPLICATIVO</vt:lpstr>
      <vt:lpstr>ART. 18 C6 LICENZIAMENTO INEFFICACE CONSEGUENZE RISARCITORIE</vt:lpstr>
      <vt:lpstr>ART. 18 C7 LICENZIAMENTO PER INIDONEITÀ</vt:lpstr>
      <vt:lpstr>ART. 18 C10 LA REVOCA DEL LICENZIAMENTO</vt:lpstr>
      <vt:lpstr>ART. 1 C30 L. 92/12 INTEGRAZIONE ART. 30 COLLEGATO LAVORO</vt:lpstr>
      <vt:lpstr>Disposizioni in materia di licenziamenti collettivi</vt:lpstr>
      <vt:lpstr>ART. 1 C45 L. 92/2012 MODIFICHE ALLA LEGGE 223/1991 </vt:lpstr>
      <vt:lpstr>ART. 1 C46 MODIFICHE ALLA LEGGE 223/1991: CONSEGUENZE AL LICENZIAMENTO ILLEGITTIMO </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LAVORO FLESSIBILE E CONTRATTI AGEVOLATI</dc:title>
  <dc:creator>.</dc:creator>
  <cp:lastModifiedBy>LUCA DE COMPADRI</cp:lastModifiedBy>
  <cp:revision>576</cp:revision>
  <dcterms:created xsi:type="dcterms:W3CDTF">2012-02-11T10:10:35Z</dcterms:created>
  <dcterms:modified xsi:type="dcterms:W3CDTF">2014-07-17T19:33:29Z</dcterms:modified>
</cp:coreProperties>
</file>